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311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73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03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293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27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326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81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7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315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96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19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30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2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85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268.xml"/>
  <Override ContentType="application/vnd.openxmlformats-officedocument.presentationml.notesSlide+xml" PartName="/ppt/notesSlides/notesSlide290.xml"/>
  <Override ContentType="application/vnd.openxmlformats-officedocument.presentationml.notesSlide+xml" PartName="/ppt/notesSlides/notesSlide274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02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32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289.xml"/>
  <Override ContentType="application/vnd.openxmlformats-officedocument.presentationml.notesSlide+xml" PartName="/ppt/notesSlides/notesSlide280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31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294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5.xml"/>
  <Override ContentType="application/vnd.openxmlformats-officedocument.presentationml.notesSlide+xml" PartName="/ppt/notesSlides/notesSlide324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78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8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307.xml"/>
  <Override ContentType="application/vnd.openxmlformats-officedocument.presentationml.notesSlide+xml" PartName="/ppt/notesSlides/notesSlide318.xml"/>
  <Override ContentType="application/vnd.openxmlformats-officedocument.presentationml.notesSlide+xml" PartName="/ppt/notesSlides/notesSlide284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67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299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91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28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275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313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30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287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308.xml"/>
  <Override ContentType="application/vnd.openxmlformats-officedocument.presentationml.notesSlide+xml" PartName="/ppt/notesSlides/notesSlide325.xml"/>
  <Override ContentType="application/vnd.openxmlformats-officedocument.presentationml.notesSlide+xml" PartName="/ppt/notesSlides/notesSlide279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321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317.xml"/>
  <Override ContentType="application/vnd.openxmlformats-officedocument.presentationml.notesSlide+xml" PartName="/ppt/notesSlides/notesSlide304.xml"/>
  <Override ContentType="application/vnd.openxmlformats-officedocument.presentationml.notesSlide+xml" PartName="/ppt/notesSlides/notesSlide272.xml"/>
  <Override ContentType="application/vnd.openxmlformats-officedocument.presentationml.notesSlide+xml" PartName="/ppt/notesSlides/notesSlide310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298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28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31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92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76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300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309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316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69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30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71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9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28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322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296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26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28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281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76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314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306.xml"/>
  <Override ContentType="application/vnd.openxmlformats-officedocument.presentationml.slide+xml" PartName="/ppt/slides/slide272.xml"/>
  <Override ContentType="application/vnd.openxmlformats-officedocument.presentationml.slide+xml" PartName="/ppt/slides/slide59.xml"/>
  <Override ContentType="application/vnd.openxmlformats-officedocument.presentationml.slide+xml" PartName="/ppt/slides/slide285.xml"/>
  <Override ContentType="application/vnd.openxmlformats-officedocument.presentationml.slide+xml" PartName="/ppt/slides/slide89.xml"/>
  <Override ContentType="application/vnd.openxmlformats-officedocument.presentationml.slide+xml" PartName="/ppt/slides/slide323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68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310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309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287.xml"/>
  <Override ContentType="application/vnd.openxmlformats-officedocument.presentationml.slide+xml" PartName="/ppt/slides/slide270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297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79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93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300.xml"/>
  <Override ContentType="application/vnd.openxmlformats-officedocument.presentationml.slide+xml" PartName="/ppt/slides/slide315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282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311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292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275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269.xml"/>
  <Override ContentType="application/vnd.openxmlformats-officedocument.presentationml.slide+xml" PartName="/ppt/slides/slide322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305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286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08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71.xml"/>
  <Override ContentType="application/vnd.openxmlformats-officedocument.presentationml.slide+xml" PartName="/ppt/slides/slide324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316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94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278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301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83.xml"/>
  <Override ContentType="application/vnd.openxmlformats-officedocument.presentationml.slide+xml" PartName="/ppt/slides/slide291.xml"/>
  <Override ContentType="application/vnd.openxmlformats-officedocument.presentationml.slide+xml" PartName="/ppt/slides/slide312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304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274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321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31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29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325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317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307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277.xml"/>
  <Override ContentType="application/vnd.openxmlformats-officedocument.presentationml.slide+xml" PartName="/ppt/slides/slide11.xml"/>
  <Override ContentType="application/vnd.openxmlformats-officedocument.presentationml.slide+xml" PartName="/ppt/slides/slide280.xml"/>
  <Override ContentType="application/vnd.openxmlformats-officedocument.presentationml.slide+xml" PartName="/ppt/slides/slide302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289.xml"/>
  <Override ContentType="application/vnd.openxmlformats-officedocument.presentationml.slide+xml" PartName="/ppt/slides/slide36.xml"/>
  <Override ContentType="application/vnd.openxmlformats-officedocument.presentationml.slide+xml" PartName="/ppt/slides/slide313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295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320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284.xml"/>
  <Override ContentType="application/vnd.openxmlformats-officedocument.presentationml.slide+xml" PartName="/ppt/slides/slide47.xml"/>
  <Override ContentType="application/vnd.openxmlformats-officedocument.presentationml.slide+xml" PartName="/ppt/slides/slide26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303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318.xml"/>
  <Override ContentType="application/vnd.openxmlformats-officedocument.presentationml.slide+xml" PartName="/ppt/slides/slide230.xml"/>
  <Override ContentType="application/vnd.openxmlformats-officedocument.presentationml.slide+xml" PartName="/ppt/slides/slide290.xml"/>
  <Override ContentType="application/vnd.openxmlformats-officedocument.presentationml.slide+xml" PartName="/ppt/slides/slide256.xml"/>
  <Override ContentType="application/vnd.openxmlformats-officedocument.presentationml.slide+xml" PartName="/ppt/slides/slide299.xml"/>
  <Override ContentType="application/vnd.openxmlformats-officedocument.presentationml.slide+xml" PartName="/ppt/slides/slide128.xml"/>
  <Override ContentType="application/vnd.openxmlformats-officedocument.presentationml.slide+xml" PartName="/ppt/slides/slide273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</p:sldIdLst>
  <p:sldSz cy="5143500" cx="9144000"/>
  <p:notesSz cx="6858000" cy="9144000"/>
  <p:embeddedFontLst>
    <p:embeddedFont>
      <p:font typeface="Assistant"/>
      <p:regular r:id="rId333"/>
      <p:bold r:id="rId334"/>
    </p:embeddedFont>
    <p:embeddedFont>
      <p:font typeface="Antonio"/>
      <p:bold r:id="rId3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06B584-22E3-4A00-8195-611FF77E0FBB}">
  <a:tblStyle styleId="{BC06B584-22E3-4A00-8195-611FF77E0F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297" Type="http://schemas.openxmlformats.org/officeDocument/2006/relationships/slide" Target="slides/slide291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296" Type="http://schemas.openxmlformats.org/officeDocument/2006/relationships/slide" Target="slides/slide290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295" Type="http://schemas.openxmlformats.org/officeDocument/2006/relationships/slide" Target="slides/slide289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294" Type="http://schemas.openxmlformats.org/officeDocument/2006/relationships/slide" Target="slides/slide288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299" Type="http://schemas.openxmlformats.org/officeDocument/2006/relationships/slide" Target="slides/slide293.xml"/><Relationship Id="rId177" Type="http://schemas.openxmlformats.org/officeDocument/2006/relationships/slide" Target="slides/slide171.xml"/><Relationship Id="rId298" Type="http://schemas.openxmlformats.org/officeDocument/2006/relationships/slide" Target="slides/slide29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271" Type="http://schemas.openxmlformats.org/officeDocument/2006/relationships/slide" Target="slides/slide265.xml"/><Relationship Id="rId87" Type="http://schemas.openxmlformats.org/officeDocument/2006/relationships/slide" Target="slides/slide81.xml"/><Relationship Id="rId270" Type="http://schemas.openxmlformats.org/officeDocument/2006/relationships/slide" Target="slides/slide264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269" Type="http://schemas.openxmlformats.org/officeDocument/2006/relationships/slide" Target="slides/slide263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264" Type="http://schemas.openxmlformats.org/officeDocument/2006/relationships/slide" Target="slides/slide258.xml"/><Relationship Id="rId142" Type="http://schemas.openxmlformats.org/officeDocument/2006/relationships/slide" Target="slides/slide136.xml"/><Relationship Id="rId263" Type="http://schemas.openxmlformats.org/officeDocument/2006/relationships/slide" Target="slides/slide257.xml"/><Relationship Id="rId141" Type="http://schemas.openxmlformats.org/officeDocument/2006/relationships/slide" Target="slides/slide135.xml"/><Relationship Id="rId262" Type="http://schemas.openxmlformats.org/officeDocument/2006/relationships/slide" Target="slides/slide256.xml"/><Relationship Id="rId140" Type="http://schemas.openxmlformats.org/officeDocument/2006/relationships/slide" Target="slides/slide134.xml"/><Relationship Id="rId261" Type="http://schemas.openxmlformats.org/officeDocument/2006/relationships/slide" Target="slides/slide255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268" Type="http://schemas.openxmlformats.org/officeDocument/2006/relationships/slide" Target="slides/slide262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267" Type="http://schemas.openxmlformats.org/officeDocument/2006/relationships/slide" Target="slides/slide261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266" Type="http://schemas.openxmlformats.org/officeDocument/2006/relationships/slide" Target="slides/slide260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265" Type="http://schemas.openxmlformats.org/officeDocument/2006/relationships/slide" Target="slides/slide259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260" Type="http://schemas.openxmlformats.org/officeDocument/2006/relationships/slide" Target="slides/slide254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259" Type="http://schemas.openxmlformats.org/officeDocument/2006/relationships/slide" Target="slides/slide253.xml"/><Relationship Id="rId137" Type="http://schemas.openxmlformats.org/officeDocument/2006/relationships/slide" Target="slides/slide131.xml"/><Relationship Id="rId258" Type="http://schemas.openxmlformats.org/officeDocument/2006/relationships/slide" Target="slides/slide252.xml"/><Relationship Id="rId132" Type="http://schemas.openxmlformats.org/officeDocument/2006/relationships/slide" Target="slides/slide126.xml"/><Relationship Id="rId253" Type="http://schemas.openxmlformats.org/officeDocument/2006/relationships/slide" Target="slides/slide247.xml"/><Relationship Id="rId131" Type="http://schemas.openxmlformats.org/officeDocument/2006/relationships/slide" Target="slides/slide125.xml"/><Relationship Id="rId252" Type="http://schemas.openxmlformats.org/officeDocument/2006/relationships/slide" Target="slides/slide246.xml"/><Relationship Id="rId130" Type="http://schemas.openxmlformats.org/officeDocument/2006/relationships/slide" Target="slides/slide124.xml"/><Relationship Id="rId251" Type="http://schemas.openxmlformats.org/officeDocument/2006/relationships/slide" Target="slides/slide245.xml"/><Relationship Id="rId250" Type="http://schemas.openxmlformats.org/officeDocument/2006/relationships/slide" Target="slides/slide244.xml"/><Relationship Id="rId136" Type="http://schemas.openxmlformats.org/officeDocument/2006/relationships/slide" Target="slides/slide130.xml"/><Relationship Id="rId257" Type="http://schemas.openxmlformats.org/officeDocument/2006/relationships/slide" Target="slides/slide251.xml"/><Relationship Id="rId135" Type="http://schemas.openxmlformats.org/officeDocument/2006/relationships/slide" Target="slides/slide129.xml"/><Relationship Id="rId256" Type="http://schemas.openxmlformats.org/officeDocument/2006/relationships/slide" Target="slides/slide250.xml"/><Relationship Id="rId134" Type="http://schemas.openxmlformats.org/officeDocument/2006/relationships/slide" Target="slides/slide128.xml"/><Relationship Id="rId255" Type="http://schemas.openxmlformats.org/officeDocument/2006/relationships/slide" Target="slides/slide249.xml"/><Relationship Id="rId133" Type="http://schemas.openxmlformats.org/officeDocument/2006/relationships/slide" Target="slides/slide127.xml"/><Relationship Id="rId254" Type="http://schemas.openxmlformats.org/officeDocument/2006/relationships/slide" Target="slides/slide248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293" Type="http://schemas.openxmlformats.org/officeDocument/2006/relationships/slide" Target="slides/slide287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292" Type="http://schemas.openxmlformats.org/officeDocument/2006/relationships/slide" Target="slides/slide286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291" Type="http://schemas.openxmlformats.org/officeDocument/2006/relationships/slide" Target="slides/slide285.xml"/><Relationship Id="rId67" Type="http://schemas.openxmlformats.org/officeDocument/2006/relationships/slide" Target="slides/slide61.xml"/><Relationship Id="rId290" Type="http://schemas.openxmlformats.org/officeDocument/2006/relationships/slide" Target="slides/slide284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286" Type="http://schemas.openxmlformats.org/officeDocument/2006/relationships/slide" Target="slides/slide280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285" Type="http://schemas.openxmlformats.org/officeDocument/2006/relationships/slide" Target="slides/slide279.xml"/><Relationship Id="rId163" Type="http://schemas.openxmlformats.org/officeDocument/2006/relationships/slide" Target="slides/slide157.xml"/><Relationship Id="rId284" Type="http://schemas.openxmlformats.org/officeDocument/2006/relationships/slide" Target="slides/slide278.xml"/><Relationship Id="rId162" Type="http://schemas.openxmlformats.org/officeDocument/2006/relationships/slide" Target="slides/slide156.xml"/><Relationship Id="rId283" Type="http://schemas.openxmlformats.org/officeDocument/2006/relationships/slide" Target="slides/slide277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289" Type="http://schemas.openxmlformats.org/officeDocument/2006/relationships/slide" Target="slides/slide283.xml"/><Relationship Id="rId167" Type="http://schemas.openxmlformats.org/officeDocument/2006/relationships/slide" Target="slides/slide161.xml"/><Relationship Id="rId288" Type="http://schemas.openxmlformats.org/officeDocument/2006/relationships/slide" Target="slides/slide282.xml"/><Relationship Id="rId166" Type="http://schemas.openxmlformats.org/officeDocument/2006/relationships/slide" Target="slides/slide160.xml"/><Relationship Id="rId287" Type="http://schemas.openxmlformats.org/officeDocument/2006/relationships/slide" Target="slides/slide281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282" Type="http://schemas.openxmlformats.org/officeDocument/2006/relationships/slide" Target="slides/slide276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281" Type="http://schemas.openxmlformats.org/officeDocument/2006/relationships/slide" Target="slides/slide275.xml"/><Relationship Id="rId57" Type="http://schemas.openxmlformats.org/officeDocument/2006/relationships/slide" Target="slides/slide51.xml"/><Relationship Id="rId280" Type="http://schemas.openxmlformats.org/officeDocument/2006/relationships/slide" Target="slides/slide274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275" Type="http://schemas.openxmlformats.org/officeDocument/2006/relationships/slide" Target="slides/slide269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274" Type="http://schemas.openxmlformats.org/officeDocument/2006/relationships/slide" Target="slides/slide268.xml"/><Relationship Id="rId152" Type="http://schemas.openxmlformats.org/officeDocument/2006/relationships/slide" Target="slides/slide146.xml"/><Relationship Id="rId273" Type="http://schemas.openxmlformats.org/officeDocument/2006/relationships/slide" Target="slides/slide267.xml"/><Relationship Id="rId151" Type="http://schemas.openxmlformats.org/officeDocument/2006/relationships/slide" Target="slides/slide145.xml"/><Relationship Id="rId272" Type="http://schemas.openxmlformats.org/officeDocument/2006/relationships/slide" Target="slides/slide266.xml"/><Relationship Id="rId158" Type="http://schemas.openxmlformats.org/officeDocument/2006/relationships/slide" Target="slides/slide152.xml"/><Relationship Id="rId279" Type="http://schemas.openxmlformats.org/officeDocument/2006/relationships/slide" Target="slides/slide273.xml"/><Relationship Id="rId157" Type="http://schemas.openxmlformats.org/officeDocument/2006/relationships/slide" Target="slides/slide151.xml"/><Relationship Id="rId278" Type="http://schemas.openxmlformats.org/officeDocument/2006/relationships/slide" Target="slides/slide272.xml"/><Relationship Id="rId156" Type="http://schemas.openxmlformats.org/officeDocument/2006/relationships/slide" Target="slides/slide150.xml"/><Relationship Id="rId277" Type="http://schemas.openxmlformats.org/officeDocument/2006/relationships/slide" Target="slides/slide271.xml"/><Relationship Id="rId155" Type="http://schemas.openxmlformats.org/officeDocument/2006/relationships/slide" Target="slides/slide149.xml"/><Relationship Id="rId276" Type="http://schemas.openxmlformats.org/officeDocument/2006/relationships/slide" Target="slides/slide270.xml"/><Relationship Id="rId107" Type="http://schemas.openxmlformats.org/officeDocument/2006/relationships/slide" Target="slides/slide101.xml"/><Relationship Id="rId228" Type="http://schemas.openxmlformats.org/officeDocument/2006/relationships/slide" Target="slides/slide222.xml"/><Relationship Id="rId106" Type="http://schemas.openxmlformats.org/officeDocument/2006/relationships/slide" Target="slides/slide100.xml"/><Relationship Id="rId227" Type="http://schemas.openxmlformats.org/officeDocument/2006/relationships/slide" Target="slides/slide221.xml"/><Relationship Id="rId105" Type="http://schemas.openxmlformats.org/officeDocument/2006/relationships/slide" Target="slides/slide99.xml"/><Relationship Id="rId226" Type="http://schemas.openxmlformats.org/officeDocument/2006/relationships/slide" Target="slides/slide220.xml"/><Relationship Id="rId104" Type="http://schemas.openxmlformats.org/officeDocument/2006/relationships/slide" Target="slides/slide98.xml"/><Relationship Id="rId225" Type="http://schemas.openxmlformats.org/officeDocument/2006/relationships/slide" Target="slides/slide219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slide" Target="slides/slide218.xml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335" Type="http://schemas.openxmlformats.org/officeDocument/2006/relationships/font" Target="fonts/Antonio-bold.fntdata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330" Type="http://schemas.openxmlformats.org/officeDocument/2006/relationships/slide" Target="slides/slide324.xml"/><Relationship Id="rId213" Type="http://schemas.openxmlformats.org/officeDocument/2006/relationships/slide" Target="slides/slide207.xml"/><Relationship Id="rId334" Type="http://schemas.openxmlformats.org/officeDocument/2006/relationships/font" Target="fonts/Assistant-bold.fntdata"/><Relationship Id="rId212" Type="http://schemas.openxmlformats.org/officeDocument/2006/relationships/slide" Target="slides/slide206.xml"/><Relationship Id="rId333" Type="http://schemas.openxmlformats.org/officeDocument/2006/relationships/font" Target="fonts/Assistant-regular.fntdata"/><Relationship Id="rId211" Type="http://schemas.openxmlformats.org/officeDocument/2006/relationships/slide" Target="slides/slide205.xml"/><Relationship Id="rId332" Type="http://schemas.openxmlformats.org/officeDocument/2006/relationships/slide" Target="slides/slide326.xml"/><Relationship Id="rId210" Type="http://schemas.openxmlformats.org/officeDocument/2006/relationships/slide" Target="slides/slide204.xml"/><Relationship Id="rId331" Type="http://schemas.openxmlformats.org/officeDocument/2006/relationships/slide" Target="slides/slide325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249" Type="http://schemas.openxmlformats.org/officeDocument/2006/relationships/slide" Target="slides/slide243.xml"/><Relationship Id="rId127" Type="http://schemas.openxmlformats.org/officeDocument/2006/relationships/slide" Target="slides/slide121.xml"/><Relationship Id="rId248" Type="http://schemas.openxmlformats.org/officeDocument/2006/relationships/slide" Target="slides/slide242.xml"/><Relationship Id="rId126" Type="http://schemas.openxmlformats.org/officeDocument/2006/relationships/slide" Target="slides/slide120.xml"/><Relationship Id="rId247" Type="http://schemas.openxmlformats.org/officeDocument/2006/relationships/slide" Target="slides/slide241.xml"/><Relationship Id="rId121" Type="http://schemas.openxmlformats.org/officeDocument/2006/relationships/slide" Target="slides/slide115.xml"/><Relationship Id="rId242" Type="http://schemas.openxmlformats.org/officeDocument/2006/relationships/slide" Target="slides/slide236.xml"/><Relationship Id="rId120" Type="http://schemas.openxmlformats.org/officeDocument/2006/relationships/slide" Target="slides/slide114.xml"/><Relationship Id="rId241" Type="http://schemas.openxmlformats.org/officeDocument/2006/relationships/slide" Target="slides/slide235.xml"/><Relationship Id="rId240" Type="http://schemas.openxmlformats.org/officeDocument/2006/relationships/slide" Target="slides/slide234.xml"/><Relationship Id="rId125" Type="http://schemas.openxmlformats.org/officeDocument/2006/relationships/slide" Target="slides/slide119.xml"/><Relationship Id="rId246" Type="http://schemas.openxmlformats.org/officeDocument/2006/relationships/slide" Target="slides/slide240.xml"/><Relationship Id="rId124" Type="http://schemas.openxmlformats.org/officeDocument/2006/relationships/slide" Target="slides/slide118.xml"/><Relationship Id="rId245" Type="http://schemas.openxmlformats.org/officeDocument/2006/relationships/slide" Target="slides/slide239.xml"/><Relationship Id="rId123" Type="http://schemas.openxmlformats.org/officeDocument/2006/relationships/slide" Target="slides/slide117.xml"/><Relationship Id="rId244" Type="http://schemas.openxmlformats.org/officeDocument/2006/relationships/slide" Target="slides/slide238.xml"/><Relationship Id="rId122" Type="http://schemas.openxmlformats.org/officeDocument/2006/relationships/slide" Target="slides/slide116.xml"/><Relationship Id="rId243" Type="http://schemas.openxmlformats.org/officeDocument/2006/relationships/slide" Target="slides/slide237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239" Type="http://schemas.openxmlformats.org/officeDocument/2006/relationships/slide" Target="slides/slide233.xml"/><Relationship Id="rId117" Type="http://schemas.openxmlformats.org/officeDocument/2006/relationships/slide" Target="slides/slide111.xml"/><Relationship Id="rId238" Type="http://schemas.openxmlformats.org/officeDocument/2006/relationships/slide" Target="slides/slide232.xml"/><Relationship Id="rId116" Type="http://schemas.openxmlformats.org/officeDocument/2006/relationships/slide" Target="slides/slide110.xml"/><Relationship Id="rId237" Type="http://schemas.openxmlformats.org/officeDocument/2006/relationships/slide" Target="slides/slide231.xml"/><Relationship Id="rId115" Type="http://schemas.openxmlformats.org/officeDocument/2006/relationships/slide" Target="slides/slide109.xml"/><Relationship Id="rId236" Type="http://schemas.openxmlformats.org/officeDocument/2006/relationships/slide" Target="slides/slide230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slide" Target="slides/slide225.xml"/><Relationship Id="rId230" Type="http://schemas.openxmlformats.org/officeDocument/2006/relationships/slide" Target="slides/slide224.xml"/><Relationship Id="rId114" Type="http://schemas.openxmlformats.org/officeDocument/2006/relationships/slide" Target="slides/slide108.xml"/><Relationship Id="rId235" Type="http://schemas.openxmlformats.org/officeDocument/2006/relationships/slide" Target="slides/slide229.xml"/><Relationship Id="rId113" Type="http://schemas.openxmlformats.org/officeDocument/2006/relationships/slide" Target="slides/slide107.xml"/><Relationship Id="rId234" Type="http://schemas.openxmlformats.org/officeDocument/2006/relationships/slide" Target="slides/slide228.xml"/><Relationship Id="rId112" Type="http://schemas.openxmlformats.org/officeDocument/2006/relationships/slide" Target="slides/slide106.xml"/><Relationship Id="rId233" Type="http://schemas.openxmlformats.org/officeDocument/2006/relationships/slide" Target="slides/slide227.xml"/><Relationship Id="rId111" Type="http://schemas.openxmlformats.org/officeDocument/2006/relationships/slide" Target="slides/slide105.xml"/><Relationship Id="rId232" Type="http://schemas.openxmlformats.org/officeDocument/2006/relationships/slide" Target="slides/slide226.xml"/><Relationship Id="rId305" Type="http://schemas.openxmlformats.org/officeDocument/2006/relationships/slide" Target="slides/slide299.xml"/><Relationship Id="rId304" Type="http://schemas.openxmlformats.org/officeDocument/2006/relationships/slide" Target="slides/slide298.xml"/><Relationship Id="rId303" Type="http://schemas.openxmlformats.org/officeDocument/2006/relationships/slide" Target="slides/slide297.xml"/><Relationship Id="rId302" Type="http://schemas.openxmlformats.org/officeDocument/2006/relationships/slide" Target="slides/slide296.xml"/><Relationship Id="rId309" Type="http://schemas.openxmlformats.org/officeDocument/2006/relationships/slide" Target="slides/slide303.xml"/><Relationship Id="rId308" Type="http://schemas.openxmlformats.org/officeDocument/2006/relationships/slide" Target="slides/slide302.xml"/><Relationship Id="rId307" Type="http://schemas.openxmlformats.org/officeDocument/2006/relationships/slide" Target="slides/slide301.xml"/><Relationship Id="rId306" Type="http://schemas.openxmlformats.org/officeDocument/2006/relationships/slide" Target="slides/slide300.xml"/><Relationship Id="rId301" Type="http://schemas.openxmlformats.org/officeDocument/2006/relationships/slide" Target="slides/slide295.xml"/><Relationship Id="rId300" Type="http://schemas.openxmlformats.org/officeDocument/2006/relationships/slide" Target="slides/slide294.xml"/><Relationship Id="rId206" Type="http://schemas.openxmlformats.org/officeDocument/2006/relationships/slide" Target="slides/slide200.xml"/><Relationship Id="rId327" Type="http://schemas.openxmlformats.org/officeDocument/2006/relationships/slide" Target="slides/slide321.xml"/><Relationship Id="rId205" Type="http://schemas.openxmlformats.org/officeDocument/2006/relationships/slide" Target="slides/slide199.xml"/><Relationship Id="rId326" Type="http://schemas.openxmlformats.org/officeDocument/2006/relationships/slide" Target="slides/slide320.xml"/><Relationship Id="rId204" Type="http://schemas.openxmlformats.org/officeDocument/2006/relationships/slide" Target="slides/slide198.xml"/><Relationship Id="rId325" Type="http://schemas.openxmlformats.org/officeDocument/2006/relationships/slide" Target="slides/slide319.xml"/><Relationship Id="rId203" Type="http://schemas.openxmlformats.org/officeDocument/2006/relationships/slide" Target="slides/slide197.xml"/><Relationship Id="rId324" Type="http://schemas.openxmlformats.org/officeDocument/2006/relationships/slide" Target="slides/slide318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329" Type="http://schemas.openxmlformats.org/officeDocument/2006/relationships/slide" Target="slides/slide323.xml"/><Relationship Id="rId207" Type="http://schemas.openxmlformats.org/officeDocument/2006/relationships/slide" Target="slides/slide201.xml"/><Relationship Id="rId328" Type="http://schemas.openxmlformats.org/officeDocument/2006/relationships/slide" Target="slides/slide322.xml"/><Relationship Id="rId202" Type="http://schemas.openxmlformats.org/officeDocument/2006/relationships/slide" Target="slides/slide196.xml"/><Relationship Id="rId323" Type="http://schemas.openxmlformats.org/officeDocument/2006/relationships/slide" Target="slides/slide317.xml"/><Relationship Id="rId201" Type="http://schemas.openxmlformats.org/officeDocument/2006/relationships/slide" Target="slides/slide195.xml"/><Relationship Id="rId322" Type="http://schemas.openxmlformats.org/officeDocument/2006/relationships/slide" Target="slides/slide316.xml"/><Relationship Id="rId200" Type="http://schemas.openxmlformats.org/officeDocument/2006/relationships/slide" Target="slides/slide194.xml"/><Relationship Id="rId321" Type="http://schemas.openxmlformats.org/officeDocument/2006/relationships/slide" Target="slides/slide315.xml"/><Relationship Id="rId320" Type="http://schemas.openxmlformats.org/officeDocument/2006/relationships/slide" Target="slides/slide314.xml"/><Relationship Id="rId316" Type="http://schemas.openxmlformats.org/officeDocument/2006/relationships/slide" Target="slides/slide310.xml"/><Relationship Id="rId315" Type="http://schemas.openxmlformats.org/officeDocument/2006/relationships/slide" Target="slides/slide309.xml"/><Relationship Id="rId314" Type="http://schemas.openxmlformats.org/officeDocument/2006/relationships/slide" Target="slides/slide308.xml"/><Relationship Id="rId313" Type="http://schemas.openxmlformats.org/officeDocument/2006/relationships/slide" Target="slides/slide307.xml"/><Relationship Id="rId319" Type="http://schemas.openxmlformats.org/officeDocument/2006/relationships/slide" Target="slides/slide313.xml"/><Relationship Id="rId318" Type="http://schemas.openxmlformats.org/officeDocument/2006/relationships/slide" Target="slides/slide312.xml"/><Relationship Id="rId317" Type="http://schemas.openxmlformats.org/officeDocument/2006/relationships/slide" Target="slides/slide311.xml"/><Relationship Id="rId312" Type="http://schemas.openxmlformats.org/officeDocument/2006/relationships/slide" Target="slides/slide306.xml"/><Relationship Id="rId311" Type="http://schemas.openxmlformats.org/officeDocument/2006/relationships/slide" Target="slides/slide305.xml"/><Relationship Id="rId310" Type="http://schemas.openxmlformats.org/officeDocument/2006/relationships/slide" Target="slides/slide30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oogle.com" TargetMode="Externa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ginx.org" TargetMode="Externa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oogle.com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4953017a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4953017a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69e0b055eb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69e0b055eb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1726cb85ddf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1726cb85ddf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1726cb85ddf_0_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1726cb85ddf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726cb85ddf_0_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726cb85ddf_0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1726cb85ddf_0_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1726cb85ddf_0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1726cb85ddf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1726cb85ddf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1726cb85ddf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1726cb85ddf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1726cb85ddf_0_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1726cb85ddf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1726cb85ddf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1726cb85ddf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726cb85ddf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726cb85ddf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1726cb85ddf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1726cb85ddf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69e0b055e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69e0b055e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1726cb85ddf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1726cb85ddf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1726cb85ddf_0_1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1726cb85ddf_0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1726cb85ddf_0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1726cb85ddf_0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1726cb85ddf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1726cb85ddf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1726cb85ddf_0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1726cb85ddf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726cb85ddf_0_1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726cb85ddf_0_1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1726cb85ddf_0_1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1726cb85ddf_0_1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1726cb85ddf_0_1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1726cb85ddf_0_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1726cb85ddf_0_1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1726cb85ddf_0_1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1726cb85ddf_0_1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1726cb85ddf_0_1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69e0b055eb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69e0b055e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going to show curl –trace on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http://google.com</a:t>
            </a:r>
            <a:r>
              <a:rPr lang="en"/>
              <a:t> and describe the request and response paths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1726cb85ddf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1726cb85ddf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1726cb85ddf_0_1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" name="Google Shape;1653;g1726cb85ddf_0_1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1726cb85ddf_0_1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1726cb85ddf_0_1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726cb85ddf_0_1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726cb85ddf_0_1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1726cb85ddf_0_1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1726cb85ddf_0_1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726cb85ddf_0_1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726cb85ddf_0_1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1748ba250f0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1748ba250f0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1726cb85ddf_0_1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9" name="Google Shape;1779;g1726cb85ddf_0_1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1726cb85ddf_0_1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1726cb85ddf_0_1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1726cb85ddf_0_1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0" name="Google Shape;1830;g1726cb85ddf_0_1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722db985d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722db985d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1748ba250f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7" name="Google Shape;1837;g1748ba250f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1748ba250f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" name="Google Shape;1843;g1748ba250f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1748ba250f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g1748ba250f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1748ba250f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1748ba250f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748ba250f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1748ba250f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748ba250f0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1748ba250f0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1748ba250f0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0" name="Google Shape;1900;g1748ba250f0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1748ba250f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" name="Google Shape;1931;g1748ba250f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1748ba250f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1748ba250f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1748ba250f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" name="Google Shape;1969;g1748ba250f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722db985d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722db985d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178efbdd7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7" name="Google Shape;1997;g178efbdd7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1748ba250f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1748ba250f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1748ba250f0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1748ba250f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1748ba250f0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" name="Google Shape;2037;g1748ba250f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1748ba250f0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1748ba250f0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1726cb85ddf_0_1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1726cb85ddf_0_1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g1748ba250f0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6" name="Google Shape;2056;g1748ba250f0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1748ba250f0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1748ba250f0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1748ba250f0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1748ba250f0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g1748ba250f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2" name="Google Shape;2122;g1748ba250f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722db985d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722db985d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g1748ba250f0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2" name="Google Shape;2152;g1748ba250f0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1748ba250f0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1748ba250f0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1748ba250f0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1748ba250f0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g1748ba250f0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5" name="Google Shape;2195;g1748ba250f0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1748ba250f0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1748ba250f0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1748ba250f0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1748ba250f0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1726cb85ddf_0_1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0" name="Google Shape;2220;g1726cb85ddf_0_1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1748ba250f0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1748ba250f0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g1748ba250f0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3" name="Google Shape;2233;g1748ba250f0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1748ba250f0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1748ba250f0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722db985d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722db985d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1748ba250f0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6" name="Google Shape;2266;g1748ba250f0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1748ba250f0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1748ba250f0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1748ba250f0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1748ba250f0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1748ba250f0_0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1748ba250f0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g1748ba250f0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8" name="Google Shape;2348;g1748ba250f0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g1748ba250f0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4" name="Google Shape;2354;g1748ba250f0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1748ba250f0_0_2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1748ba250f0_0_2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1726cb85ddf_0_1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1726cb85ddf_0_1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g1748ba250f0_0_2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3" name="Google Shape;2373;g1748ba250f0_0_2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g1748ba250f0_0_2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9" name="Google Shape;2379;g1748ba250f0_0_2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722db985d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722db985d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g1748ba250f0_0_2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5" name="Google Shape;2395;g1748ba250f0_0_2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g1748ba250f0_0_2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2" name="Google Shape;2412;g1748ba250f0_0_2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1748ba250f0_0_2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1748ba250f0_0_2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1748ba250f0_0_2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1748ba250f0_0_2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g1748ba250f0_0_2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6" name="Google Shape;2476;g1748ba250f0_0_2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g1748ba250f0_0_2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2" name="Google Shape;2482;g1748ba250f0_0_2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g1748ba250f0_0_2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2" name="Google Shape;2522;g1748ba250f0_0_2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g1748ba250f0_0_2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2" name="Google Shape;2562;g1748ba250f0_0_2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g1748ba250f0_0_2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8" name="Google Shape;2568;g1748ba250f0_0_2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1748ba250f0_0_2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8" name="Google Shape;2608;g1748ba250f0_0_2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722db985d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722db985d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2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g1748ba250f0_0_2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4" name="Google Shape;2614;g1748ba250f0_0_2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8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1748ba250f0_0_2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1748ba250f0_0_2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g1726cb85ddf_0_1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6" name="Google Shape;2626;g1726cb85ddf_0_1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g1748ba250f0_0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3" name="Google Shape;2633;g1748ba250f0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g1748ba250f0_0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0" name="Google Shape;2640;g1748ba250f0_0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g1748ba250f0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6" name="Google Shape;2646;g1748ba250f0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g1748ba250f0_0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2" name="Google Shape;2652;g1748ba250f0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g1748ba250f0_0_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8" name="Google Shape;2658;g1748ba250f0_0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g1748ba250f0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1" name="Google Shape;2671;g1748ba250f0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2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g1748ba250f0_0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4" name="Google Shape;2684;g1748ba250f0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722db985d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722db985d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5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g1748ba250f0_0_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7" name="Google Shape;2697;g1748ba250f0_0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8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1748ba250f0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1748ba250f0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1748ba250f0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1748ba250f0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1748ba250f0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1748ba250f0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1748ba250f0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1748ba250f0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6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g1726cb85ddf_0_1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8" name="Google Shape;2738;g1726cb85ddf_0_1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3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g1748ba250f0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5" name="Google Shape;2745;g1748ba250f0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9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g1748ba250f0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1" name="Google Shape;2751;g1748ba250f0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5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g1748ba250f0_0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7" name="Google Shape;2757;g1748ba250f0_0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g1748ba250f0_0_1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3" name="Google Shape;2763;g1748ba250f0_0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2df2d0b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2df2d0b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748ba250f0_0_2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748ba250f0_0_2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7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g1748ba250f0_0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9" name="Google Shape;2809;g1748ba250f0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g1748ba250f0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" name="Google Shape;2857;g1748ba250f0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g1748ba250f0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3" name="Google Shape;2863;g1748ba250f0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3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Google Shape;2904;g1748ba250f0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5" name="Google Shape;2905;g1748ba250f0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6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g1748ba250f0_0_1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8" name="Google Shape;2948;g1748ba250f0_0_1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Google Shape;2953;g1748ba250f0_0_1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4" name="Google Shape;2954;g1748ba250f0_0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g1748ba250f0_0_1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2" name="Google Shape;2962;g1748ba250f0_0_1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3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Google Shape;3004;g1748ba250f0_0_1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5" name="Google Shape;3005;g1748ba250f0_0_1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g1748ba250f0_0_1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3" name="Google Shape;3013;g1748ba250f0_0_1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4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g1748ba250f0_0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6" name="Google Shape;3056;g1748ba250f0_0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69e0b055eb_1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69e0b055eb_1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2" name="Shape 3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3" name="Google Shape;3063;g1748ba250f0_0_1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4" name="Google Shape;3064;g1748ba250f0_0_1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g1748ba250f0_0_1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7" name="Google Shape;3107;g1748ba250f0_0_1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3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g1748ba250f0_0_1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5" name="Google Shape;3115;g1748ba250f0_0_1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7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g1748ba250f0_0_1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9" name="Google Shape;3159;g1748ba250f0_0_1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3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g1748ba250f0_0_1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5" name="Google Shape;3165;g1748ba250f0_0_1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g1748ba250f0_0_1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5" name="Google Shape;3205;g1748ba250f0_0_1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6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7" name="Google Shape;3247;g1748ba250f0_0_1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8" name="Google Shape;3248;g1748ba250f0_0_1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g1748ba250f0_0_1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4" name="Google Shape;3274;g1748ba250f0_0_1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6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g1748ba250f0_0_1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8" name="Google Shape;3298;g1748ba250f0_0_1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2" name="Shape 3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3" name="Google Shape;3303;g1748ba250f0_0_1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4" name="Google Shape;3304;g1748ba250f0_0_1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69e0b055eb_1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69e0b055eb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2" name="Shape 3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3" name="Google Shape;3323;g1748ba250f0_0_1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4" name="Google Shape;3324;g1748ba250f0_0_1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8" name="Shape 3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9" name="Google Shape;3329;g1748ba250f0_0_1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0" name="Google Shape;3330;g1748ba250f0_0_1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4" name="Shape 3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5" name="Google Shape;3335;g1748ba250f0_0_1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6" name="Google Shape;3336;g1748ba250f0_0_1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0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1748ba250f0_0_1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1748ba250f0_0_1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g1748ba250f0_0_1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8" name="Google Shape;3348;g1748ba250f0_0_1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2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g1748ba250f0_0_1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4" name="Google Shape;3354;g1748ba250f0_0_1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8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Google Shape;3359;g1748ba250f0_0_1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0" name="Google Shape;3360;g1748ba250f0_0_1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4" name="Shape 3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5" name="Google Shape;3365;g1748ba250f0_0_1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6" name="Google Shape;3366;g1748ba250f0_0_1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0" name="Shape 3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g1748ba250f0_0_1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2" name="Google Shape;3372;g1748ba250f0_0_1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6" name="Shape 3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7" name="Google Shape;3377;g1748ba250f0_0_1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8" name="Google Shape;3378;g1748ba250f0_0_1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69e0b055eb_1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69e0b055eb_1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2" name="Shape 3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" name="Google Shape;3383;g1748ba250f0_0_1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4" name="Google Shape;3384;g1748ba250f0_0_1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g1748ba250f0_0_1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0" name="Google Shape;3390;g1748ba250f0_0_1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g1748ba250f0_0_1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6" name="Google Shape;3396;g1748ba250f0_0_1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g1748ba250f0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2" name="Google Shape;3402;g1748ba250f0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7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g1748ba250f0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9" name="Google Shape;3409;g1748ba250f0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3" name="Shape 3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4" name="Google Shape;3414;g1748ba250f0_0_2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5" name="Google Shape;3415;g1748ba250f0_0_2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9" name="Shape 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" name="Google Shape;3420;g1748ba250f0_0_2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1" name="Google Shape;3421;g1748ba250f0_0_2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6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Google Shape;3427;g1748ba250f0_0_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8" name="Google Shape;3428;g1748ba250f0_0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Curl –trace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https://nginx.org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g1748ba250f0_0_2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3" name="Google Shape;3433;g1748ba250f0_0_2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g1748ba250f0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0" name="Google Shape;3440;g1748ba250f0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Curl –trace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https://google.com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69e0b055eb_1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69e0b055eb_1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3" name="Shape 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4" name="Google Shape;3444;g1748ba250f0_0_2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5" name="Google Shape;3445;g1748ba250f0_0_2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g1748ba250f0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2" name="Google Shape;3452;g1748ba250f0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5" name="Shape 3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6" name="Google Shape;3456;g1748ba250f0_0_2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7" name="Google Shape;3457;g1748ba250f0_0_2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2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Google Shape;3463;g1748ba250f0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4" name="Google Shape;3464;g1748ba250f0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7" name="Shape 3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8" name="Google Shape;3468;g1748ba250f0_0_2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9" name="Google Shape;3469;g1748ba250f0_0_2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4" name="Shape 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Google Shape;3475;g1748ba250f0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6" name="Google Shape;3476;g1748ba250f0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g1748ba250f0_0_2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1" name="Google Shape;3481;g1748ba250f0_0_2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6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1748ba250f0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1748ba250f0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Google Shape;3492;g1748ba250f0_0_2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3" name="Google Shape;3493;g1748ba250f0_0_2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8" name="Shape 3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9" name="Google Shape;3499;g1748ba250f0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0" name="Google Shape;3500;g1748ba250f0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722db985d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722db985d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readFileSync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console(“more code ”)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readFile()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console.log(“more code”)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g1726cb85ddf_0_1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5" name="Google Shape;3505;g1726cb85ddf_0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vs Threads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 Establishement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and Sending data on the socket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patterns to dispatch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Idempotency </a:t>
            </a: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0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726cb85ddf_0_1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2" name="Google Shape;3512;g1726cb85ddf_0_1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g1748ba250f0_0_1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9" name="Google Shape;3519;g1748ba250f0_0_1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g1748ba250f0_0_1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6" name="Google Shape;3526;g1748ba250f0_0_1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4" name="Shape 3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5" name="Google Shape;3535;g1748ba250f0_0_1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6" name="Google Shape;3536;g1748ba250f0_0_1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g1748ba250f0_0_1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3" name="Google Shape;3543;g1748ba250f0_0_1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1" name="Shape 3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2" name="Google Shape;3552;g1748ba250f0_0_1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3" name="Google Shape;3553;g1748ba250f0_0_1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2" name="Google Shape;3562;g1748ba250f0_0_1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3" name="Google Shape;3563;g1748ba250f0_0_1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g1726cb85ddf_0_1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3" name="Google Shape;3573;g1726cb85ddf_0_1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8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Google Shape;3579;g1748ba250f0_0_1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0" name="Google Shape;3580;g1748ba250f0_0_1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69e0b055eb_1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69e0b055eb_1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4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5" name="Google Shape;3595;g1748ba250f0_0_1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6" name="Google Shape;3596;g1748ba250f0_0_1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0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g1748ba250f0_0_1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2" name="Google Shape;3602;g1748ba250f0_0_1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6" name="Shape 3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7" name="Google Shape;3607;g1748ba250f0_0_1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8" name="Google Shape;3608;g1748ba250f0_0_1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2" name="Shape 3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Google Shape;3643;g1748ba250f0_0_1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4" name="Google Shape;3644;g1748ba250f0_0_1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8" name="Shape 3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Google Shape;3649;g1748ba250f0_0_2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0" name="Google Shape;3650;g1748ba250f0_0_2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5" name="Shape 3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6" name="Google Shape;3656;g1748ba250f0_0_2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7" name="Google Shape;3657;g1748ba250f0_0_2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1748ba250f0_0_2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1748ba250f0_0_2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5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Google Shape;3686;g1748ba250f0_0_2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7" name="Google Shape;3687;g1748ba250f0_0_2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9" name="Shape 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0" name="Google Shape;3710;g1748ba250f0_0_2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1" name="Google Shape;3711;g1748ba250f0_0_2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5" name="Shape 3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6" name="Google Shape;3716;g1726cb85ddf_0_1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7" name="Google Shape;3717;g1726cb85ddf_0_1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722db985d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722db985d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 websocket server, have two clients connect, client one sends a message client two gets the message pushed</a:t>
            </a:r>
            <a:endParaRPr/>
          </a:p>
        </p:txBody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2" name="Shape 3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3" name="Google Shape;3723;g1748ba250f0_0_1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4" name="Google Shape;3724;g1748ba250f0_0_1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8" name="Shape 3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9" name="Google Shape;3729;g1748ba250f0_0_2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0" name="Google Shape;3730;g1748ba250f0_0_2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4" name="Shape 3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5" name="Google Shape;3735;g1748ba250f0_0_2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6" name="Google Shape;3736;g1748ba250f0_0_2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0" name="Shape 3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1" name="Google Shape;3741;g1748ba250f0_0_2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2" name="Google Shape;3742;g1748ba250f0_0_2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6" name="Shape 3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" name="Google Shape;3747;g1748ba250f0_0_2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8" name="Google Shape;3748;g1748ba250f0_0_2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2" name="Shape 3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3" name="Google Shape;3753;g1726cb85ddf_0_1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4" name="Google Shape;3754;g1726cb85ddf_0_1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9" name="Shape 3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0" name="Google Shape;3760;g1748ba250f0_0_2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1" name="Google Shape;3761;g1748ba250f0_0_2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5" name="Shape 3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6" name="Google Shape;3766;g1748ba250f0_0_2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7" name="Google Shape;3767;g1748ba250f0_0_2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1" name="Shape 3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2" name="Google Shape;3772;g1748ba250f0_0_2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3" name="Google Shape;3773;g1748ba250f0_0_2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7" name="Shape 3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Google Shape;3778;g1748ba250f0_0_2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9" name="Google Shape;3779;g1748ba250f0_0_2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69e0b055eb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69e0b055eb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4" name="Shape 3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5" name="Google Shape;3785;g1748ba250f0_0_2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6" name="Google Shape;3786;g1748ba250f0_0_2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0" name="Shape 3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1" name="Google Shape;3791;g1748ba250f0_0_2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2" name="Google Shape;3792;g1748ba250f0_0_2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6" name="Shape 3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7" name="Google Shape;3797;g1748ba250f0_0_2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8" name="Google Shape;3798;g1748ba250f0_0_2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2" name="Shape 3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3" name="Google Shape;3803;g1748ba250f0_0_2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4" name="Google Shape;3804;g1748ba250f0_0_2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3" name="Shape 3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4" name="Google Shape;3824;g1748ba250f0_0_2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5" name="Google Shape;3825;g1748ba250f0_0_2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3" name="Shape 3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4" name="Google Shape;3844;g1748ba250f0_0_2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5" name="Google Shape;3845;g1748ba250f0_0_2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2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3" name="Google Shape;3863;g1748ba250f0_0_2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4" name="Google Shape;3864;g1748ba250f0_0_2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2" name="Shape 3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3" name="Google Shape;3883;g1748ba250f0_0_2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4" name="Google Shape;3884;g1748ba250f0_0_2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6" name="Shape 3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7" name="Google Shape;3907;g1748ba250f0_0_2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8" name="Google Shape;3908;g1748ba250f0_0_2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0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g1748ba250f0_0_2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2" name="Google Shape;3932;g1748ba250f0_0_2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69e0b055eb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69e0b055eb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5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g1748ba250f0_0_2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7" name="Google Shape;3957;g1748ba250f0_0_2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0" name="Shape 3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1" name="Google Shape;3981;g1748ba250f0_0_2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2" name="Google Shape;3982;g1748ba250f0_0_2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6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1748ba250f0_0_2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8" name="Google Shape;4008;g1748ba250f0_0_2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5" name="Shape 4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6" name="Google Shape;4016;g1748ba250f0_0_2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7" name="Google Shape;4017;g1748ba250f0_0_2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4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Google Shape;4035;g1748ba250f0_0_2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Google Shape;4036;g1748ba250f0_0_2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4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748ba250f0_0_2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748ba250f0_0_2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8" name="Shape 4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9" name="Google Shape;4079;g1748ba250f0_0_2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0" name="Google Shape;4080;g1748ba250f0_0_2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2" name="Shape 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Google Shape;4103;g1748ba250f0_0_2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4" name="Google Shape;4104;g1748ba250f0_0_2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2" name="Google Shape;4132;g1748ba250f0_0_2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3" name="Google Shape;4133;g1748ba250f0_0_2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6" name="Shape 4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" name="Google Shape;4157;g1748ba250f0_0_2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8" name="Google Shape;4158;g1748ba250f0_0_2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2df2d0b9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2df2d0b9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69e0b055eb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69e0b055eb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2" name="Shape 4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Google Shape;4183;g1748ba250f0_0_2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4" name="Google Shape;4184;g1748ba250f0_0_2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1" name="Shape 4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2" name="Google Shape;4192;g1748ba250f0_0_2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3" name="Google Shape;4193;g1748ba250f0_0_2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7" name="Shape 4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" name="Google Shape;4198;g358802e31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9" name="Google Shape;4199;g358802e31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3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Google Shape;4204;g358802e312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5" name="Google Shape;4205;g358802e312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9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0" name="Google Shape;4210;g358802e312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1" name="Google Shape;4211;g358802e312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5" name="Shape 4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6" name="Google Shape;4216;g358802e312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7" name="Google Shape;4217;g358802e312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5" name="Shape 4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6" name="Google Shape;4246;g358802e312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7" name="Google Shape;4247;g358802e312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1" name="Shape 4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2" name="Google Shape;4272;g358802e312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3" name="Google Shape;4273;g358802e312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8" name="Shape 4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9" name="Google Shape;4299;g358802e312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0" name="Google Shape;4300;g358802e312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4" name="Shape 4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5" name="Google Shape;4325;g358802e312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6" name="Google Shape;4326;g358802e312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69e0b055eb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69e0b055eb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3" name="Shape 4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4" name="Google Shape;4334;g358802e312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5" name="Google Shape;4335;g358802e312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3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g358802e312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5" name="Google Shape;4345;g358802e312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9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0" name="Google Shape;4350;g358802e312c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1" name="Google Shape;4351;g358802e312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5" name="Shape 4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6" name="Google Shape;4356;g358802e312c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7" name="Google Shape;4357;g358802e312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" name="Google Shape;4362;g358802e312c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3" name="Google Shape;4363;g358802e312c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7" name="Shape 4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" name="Google Shape;4408;g358802e312c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9" name="Google Shape;4409;g358802e312c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5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g358802e312c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7" name="Google Shape;4457;g358802e312c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4" name="Shape 4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" name="Google Shape;4485;g358802e312c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6" name="Google Shape;4486;g358802e312c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3" name="Shape 4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4" name="Google Shape;4514;g358802e312c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5" name="Google Shape;4515;g358802e312c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9" name="Shape 4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Google Shape;4520;g358802e312c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1" name="Google Shape;4521;g358802e312c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69e0b055eb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69e0b055eb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5" name="Shape 4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" name="Google Shape;4526;g358802e312c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7" name="Google Shape;4527;g358802e312c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1" name="Shape 4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2" name="Google Shape;4532;g358802e312c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3" name="Google Shape;4533;g358802e312c_0_3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5" name="Shape 4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" name="Google Shape;4546;g358802e312c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7" name="Google Shape;4547;g358802e312c_0_3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9" name="Shape 4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0" name="Google Shape;4560;g358802e312c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1" name="Google Shape;4561;g358802e312c_0_4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9" name="Shape 4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0" name="Google Shape;4590;g358802e312c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1" name="Google Shape;4591;g358802e312c_0_4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4" name="Shape 4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5" name="Google Shape;4605;g358802e312c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6" name="Google Shape;4606;g358802e312c_0_4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4" name="Shape 4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5" name="Google Shape;4635;g358802e312c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6" name="Google Shape;4636;g358802e312c_0_4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722db985d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722db985d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an Express server.. /submitJob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/checkstatus)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69e0b055eb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69e0b055eb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69e0b055eb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69e0b055eb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69e0b055eb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69e0b055eb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69e0b055eb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69e0b055eb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69e0b055eb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69e0b055eb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722db985d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722db985d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Build an Express server.. /submitJob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Checkstatus will block until we get a response, timer to check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2df2d0b9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2df2d0b9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69e0b055eb_1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69e0b055eb_1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69e0b055eb_1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69e0b055eb_1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69e0b055eb_1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69e0b055eb_1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69e0b055eb_1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69e0b055eb_1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69e0b055eb_1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69e0b055eb_1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722db985d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722db985d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Build an Express server.. /submitJob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/checkstatus and let the server stream progress)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722db985d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722db985d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722db985d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722db985d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722db985d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722db985d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722db985d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722db985d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69e0b055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69e0b055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722db985d8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722db985d8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722db985d8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722db985d8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748ba250f0_0_2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748ba250f0_0_2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Spin up a rabbitmq server -&gt; submit a job to a queue, and pull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722db985d8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722db985d8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726cb85dd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726cb85d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726cb85dd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726cb85dd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726cb85dd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726cb85dd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726cb85dd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726cb85dd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726cb85dd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726cb85dd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726cb85ddf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726cb85ddf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69e0b055e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69e0b055e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726cb85ddf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726cb85ddf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Spin up an express server that takes 5 seconds to /GET response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hte client, make 10 fetch requests each fetch </a:t>
            </a:r>
            <a:r>
              <a:rPr lang="en"/>
              <a:t>will from the GET request, notice how network tab will block the 7th request. 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722db985d8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722db985d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1726cb85ddf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1726cb85ddf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748ba250f0_0_2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748ba250f0_0_2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726cb85ddf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726cb85dd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726cb85ddf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726cb85ddf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726cb85ddf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726cb85ddf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726cb85ddf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1726cb85ddf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726cb85ddf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726cb85ddf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726cb85ddf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1726cb85ddf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69e0b055e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69e0b055e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726cb85ddf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1726cb85ddf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726cb85ddf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726cb85ddf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Spin up an express http server and visit it from browser,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Spin up a tcp server http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722db985d8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722db985d8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726cb85ddf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1726cb85ddf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726cb85ddf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1726cb85ddf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1726cb85ddf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1726cb85ddf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726cb85ddf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1726cb85ddf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1726cb85ddf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1726cb85ddf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726cb85ddf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1726cb85ddf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1726cb85ddf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1726cb85ddf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69e0b055eb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69e0b055eb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1726cb85ddf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1726cb85ddf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1726cb85ddf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1726cb85ddf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726cb85ddf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1726cb85ddf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1726cb85ddf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1726cb85ddf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726cb85ddf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726cb85ddf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726cb85ddf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726cb85ddf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1726cb85ddf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1726cb85ddf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726cb85ddf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1726cb85ddf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726cb85ddf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726cb85ddf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1726cb85ddf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1726cb85ddf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69e0b055e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69e0b055e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1726cb85ddf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1726cb85ddf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1726cb85ddf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1726cb85ddf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1726cb85ddf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1726cb85ddf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1726cb85ddf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1726cb85ddf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1726cb85ddf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1726cb85ddf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1726cb85ddf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1726cb85ddf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1726cb85ddf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1726cb85ddf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1726cb85ddf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1726cb85ddf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1726cb85ddf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1726cb85ddf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726cb85ddf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1726cb85ddf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5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5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5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20.png"/><Relationship Id="rId8" Type="http://schemas.openxmlformats.org/officeDocument/2006/relationships/image" Target="../media/image18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7" Type="http://schemas.openxmlformats.org/officeDocument/2006/relationships/image" Target="../media/image25.png"/><Relationship Id="rId8" Type="http://schemas.openxmlformats.org/officeDocument/2006/relationships/image" Target="../media/image18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36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4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4.png"/><Relationship Id="rId6" Type="http://schemas.openxmlformats.org/officeDocument/2006/relationships/image" Target="../media/image13.png"/><Relationship Id="rId7" Type="http://schemas.openxmlformats.org/officeDocument/2006/relationships/image" Target="../media/image32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4.png"/><Relationship Id="rId6" Type="http://schemas.openxmlformats.org/officeDocument/2006/relationships/image" Target="../media/image13.png"/><Relationship Id="rId7" Type="http://schemas.openxmlformats.org/officeDocument/2006/relationships/image" Target="../media/image32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29.gif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29.gif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29.gif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37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4.xml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6.xml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7.xml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8.xml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9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0.xml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2.xml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3.xml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4.xml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5.xml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6.xml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55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9.xml"/><Relationship Id="rId3" Type="http://schemas.openxmlformats.org/officeDocument/2006/relationships/image" Target="../media/image5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0.xml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46.png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2.xml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3.xml"/><Relationship Id="rId3" Type="http://schemas.openxmlformats.org/officeDocument/2006/relationships/image" Target="../media/image48.png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4.xml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5.xml"/><Relationship Id="rId3" Type="http://schemas.openxmlformats.org/officeDocument/2006/relationships/image" Target="../media/image65.png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6.xml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7.xml"/><Relationship Id="rId3" Type="http://schemas.openxmlformats.org/officeDocument/2006/relationships/image" Target="../media/image54.png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9.xml"/><Relationship Id="rId3" Type="http://schemas.openxmlformats.org/officeDocument/2006/relationships/image" Target="../media/image7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0.xml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1.xml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2.xml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3.xml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4.xml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5.xml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6.xml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7.xml"/><Relationship Id="rId3" Type="http://schemas.openxmlformats.org/officeDocument/2006/relationships/image" Target="../media/image40.png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8.xml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9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0.xml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1.xml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5.pn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3.xml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4.xml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5.xml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6.xml"/><Relationship Id="rId3" Type="http://schemas.openxmlformats.org/officeDocument/2006/relationships/image" Target="../media/image5.png"/></Relationships>
</file>

<file path=ppt/slides/_rels/slide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7.xml"/><Relationship Id="rId3" Type="http://schemas.openxmlformats.org/officeDocument/2006/relationships/image" Target="../media/image5.png"/></Relationships>
</file>

<file path=ppt/slides/_rels/slide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8.xml"/></Relationships>
</file>

<file path=ppt/slides/_rels/slide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9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0.xml"/><Relationship Id="rId3" Type="http://schemas.openxmlformats.org/officeDocument/2006/relationships/image" Target="../media/image49.png"/></Relationships>
</file>

<file path=ppt/slides/_rels/slide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1.xml"/><Relationship Id="rId3" Type="http://schemas.openxmlformats.org/officeDocument/2006/relationships/image" Target="../media/image89.png"/></Relationships>
</file>

<file path=ppt/slides/_rels/slide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2.xml"/><Relationship Id="rId3" Type="http://schemas.openxmlformats.org/officeDocument/2006/relationships/image" Target="../media/image71.png"/></Relationships>
</file>

<file path=ppt/slides/_rels/slide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3.xml"/><Relationship Id="rId3" Type="http://schemas.openxmlformats.org/officeDocument/2006/relationships/image" Target="../media/image69.png"/></Relationships>
</file>

<file path=ppt/slides/_rels/slide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4.xml"/><Relationship Id="rId3" Type="http://schemas.openxmlformats.org/officeDocument/2006/relationships/image" Target="../media/image67.png"/></Relationships>
</file>

<file path=ppt/slides/_rels/slide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5.xml"/></Relationships>
</file>

<file path=ppt/slides/_rels/slide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6.xml"/></Relationships>
</file>

<file path=ppt/slides/_rels/slide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7.xml"/></Relationships>
</file>

<file path=ppt/slides/_rels/slide2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8.xml"/></Relationships>
</file>

<file path=ppt/slides/_rels/slide2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9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0.xml"/></Relationships>
</file>

<file path=ppt/slides/_rels/slide2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1.xml"/></Relationships>
</file>

<file path=ppt/slides/_rels/slide2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2.xml"/></Relationships>
</file>

<file path=ppt/slides/_rels/slide2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3.xml"/></Relationships>
</file>

<file path=ppt/slides/_rels/slide2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7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8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9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2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0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2.xml"/></Relationships>
</file>

<file path=ppt/slides/_rels/slide2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3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7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8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9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0.xml"/></Relationships>
</file>

<file path=ppt/slides/_rels/slide3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1.xml"/></Relationships>
</file>

<file path=ppt/slides/_rels/slide3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2.xml"/></Relationships>
</file>

<file path=ppt/slides/_rels/slide3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3.xml"/></Relationships>
</file>

<file path=ppt/slides/_rels/slide3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4.xml"/><Relationship Id="rId3" Type="http://schemas.openxmlformats.org/officeDocument/2006/relationships/image" Target="../media/image43.png"/></Relationships>
</file>

<file path=ppt/slides/_rels/slide3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5.xml"/><Relationship Id="rId3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3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6.xml"/><Relationship Id="rId3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3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7.xml"/><Relationship Id="rId3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3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8.xml"/><Relationship Id="rId3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3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9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0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64.png"/><Relationship Id="rId6" Type="http://schemas.openxmlformats.org/officeDocument/2006/relationships/image" Target="../media/image60.png"/></Relationships>
</file>

<file path=ppt/slides/_rels/slide3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1.xml"/><Relationship Id="rId3" Type="http://schemas.openxmlformats.org/officeDocument/2006/relationships/image" Target="../media/image59.png"/></Relationships>
</file>

<file path=ppt/slides/_rels/slide3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2.xml"/></Relationships>
</file>

<file path=ppt/slides/_rels/slide3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3.xml"/></Relationships>
</file>

<file path=ppt/slides/_rels/slide3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4.xml"/><Relationship Id="rId3" Type="http://schemas.openxmlformats.org/officeDocument/2006/relationships/image" Target="../media/image45.png"/><Relationship Id="rId4" Type="http://schemas.openxmlformats.org/officeDocument/2006/relationships/image" Target="../media/image37.png"/><Relationship Id="rId5" Type="http://schemas.openxmlformats.org/officeDocument/2006/relationships/image" Target="../media/image47.png"/><Relationship Id="rId6" Type="http://schemas.openxmlformats.org/officeDocument/2006/relationships/image" Target="../media/image75.png"/></Relationships>
</file>

<file path=ppt/slides/_rels/slide3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5.xml"/><Relationship Id="rId3" Type="http://schemas.openxmlformats.org/officeDocument/2006/relationships/image" Target="../media/image45.png"/><Relationship Id="rId4" Type="http://schemas.openxmlformats.org/officeDocument/2006/relationships/image" Target="../media/image37.png"/><Relationship Id="rId5" Type="http://schemas.openxmlformats.org/officeDocument/2006/relationships/image" Target="../media/image47.png"/><Relationship Id="rId6" Type="http://schemas.openxmlformats.org/officeDocument/2006/relationships/image" Target="../media/image75.png"/><Relationship Id="rId7" Type="http://schemas.openxmlformats.org/officeDocument/2006/relationships/image" Target="../media/image94.png"/></Relationships>
</file>

<file path=ppt/slides/_rels/slide3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6.xml"/><Relationship Id="rId3" Type="http://schemas.openxmlformats.org/officeDocument/2006/relationships/image" Target="../media/image37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/Relationships>
</file>

<file path=ppt/slides/_rels/slide3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7.xml"/><Relationship Id="rId3" Type="http://schemas.openxmlformats.org/officeDocument/2006/relationships/image" Target="../media/image37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/Relationships>
</file>

<file path=ppt/slides/_rels/slide3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8.xml"/><Relationship Id="rId3" Type="http://schemas.openxmlformats.org/officeDocument/2006/relationships/hyperlink" Target="http://localhost/wsapp" TargetMode="External"/></Relationships>
</file>

<file path=ppt/slides/_rels/slide3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9.xml"/><Relationship Id="rId3" Type="http://schemas.openxmlformats.org/officeDocument/2006/relationships/hyperlink" Target="http://localhost/" TargetMode="External"/><Relationship Id="rId4" Type="http://schemas.openxmlformats.org/officeDocument/2006/relationships/hyperlink" Target="http://localhost/wsapp" TargetMode="External"/><Relationship Id="rId5" Type="http://schemas.openxmlformats.org/officeDocument/2006/relationships/hyperlink" Target="http://localhost/wsapp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0.xml"/></Relationships>
</file>

<file path=ppt/slides/_rels/slide3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1.xml"/><Relationship Id="rId3" Type="http://schemas.openxmlformats.org/officeDocument/2006/relationships/image" Target="../media/image81.png"/><Relationship Id="rId4" Type="http://schemas.openxmlformats.org/officeDocument/2006/relationships/image" Target="../media/image61.gif"/><Relationship Id="rId9" Type="http://schemas.openxmlformats.org/officeDocument/2006/relationships/image" Target="../media/image62.gif"/><Relationship Id="rId5" Type="http://schemas.openxmlformats.org/officeDocument/2006/relationships/image" Target="../media/image57.gif"/><Relationship Id="rId6" Type="http://schemas.openxmlformats.org/officeDocument/2006/relationships/image" Target="../media/image88.png"/><Relationship Id="rId7" Type="http://schemas.openxmlformats.org/officeDocument/2006/relationships/image" Target="../media/image58.gif"/><Relationship Id="rId8" Type="http://schemas.openxmlformats.org/officeDocument/2006/relationships/image" Target="../media/image63.gif"/></Relationships>
</file>

<file path=ppt/slides/_rels/slide3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2.xml"/><Relationship Id="rId3" Type="http://schemas.openxmlformats.org/officeDocument/2006/relationships/image" Target="../media/image68.png"/><Relationship Id="rId4" Type="http://schemas.openxmlformats.org/officeDocument/2006/relationships/image" Target="../media/image79.png"/><Relationship Id="rId5" Type="http://schemas.openxmlformats.org/officeDocument/2006/relationships/image" Target="../media/image73.png"/><Relationship Id="rId6" Type="http://schemas.openxmlformats.org/officeDocument/2006/relationships/image" Target="../media/image70.gif"/></Relationships>
</file>

<file path=ppt/slides/_rels/slide3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3.xml"/><Relationship Id="rId3" Type="http://schemas.openxmlformats.org/officeDocument/2006/relationships/image" Target="../media/image72.gif"/><Relationship Id="rId4" Type="http://schemas.openxmlformats.org/officeDocument/2006/relationships/image" Target="../media/image83.png"/><Relationship Id="rId5" Type="http://schemas.openxmlformats.org/officeDocument/2006/relationships/image" Target="../media/image76.png"/><Relationship Id="rId6" Type="http://schemas.openxmlformats.org/officeDocument/2006/relationships/image" Target="../media/image87.png"/><Relationship Id="rId7" Type="http://schemas.openxmlformats.org/officeDocument/2006/relationships/image" Target="../media/image97.png"/><Relationship Id="rId8" Type="http://schemas.openxmlformats.org/officeDocument/2006/relationships/image" Target="../media/image90.png"/></Relationships>
</file>

<file path=ppt/slides/_rels/slide3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4.xml"/><Relationship Id="rId3" Type="http://schemas.openxmlformats.org/officeDocument/2006/relationships/image" Target="../media/image68.png"/><Relationship Id="rId4" Type="http://schemas.openxmlformats.org/officeDocument/2006/relationships/image" Target="../media/image79.png"/><Relationship Id="rId5" Type="http://schemas.openxmlformats.org/officeDocument/2006/relationships/image" Target="../media/image73.png"/><Relationship Id="rId6" Type="http://schemas.openxmlformats.org/officeDocument/2006/relationships/image" Target="../media/image70.gif"/></Relationships>
</file>

<file path=ppt/slides/_rels/slide3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5.xml"/><Relationship Id="rId3" Type="http://schemas.openxmlformats.org/officeDocument/2006/relationships/image" Target="../media/image72.gif"/><Relationship Id="rId4" Type="http://schemas.openxmlformats.org/officeDocument/2006/relationships/image" Target="../media/image83.png"/><Relationship Id="rId5" Type="http://schemas.openxmlformats.org/officeDocument/2006/relationships/image" Target="../media/image82.png"/><Relationship Id="rId6" Type="http://schemas.openxmlformats.org/officeDocument/2006/relationships/image" Target="../media/image86.png"/><Relationship Id="rId7" Type="http://schemas.openxmlformats.org/officeDocument/2006/relationships/image" Target="../media/image76.png"/><Relationship Id="rId8" Type="http://schemas.openxmlformats.org/officeDocument/2006/relationships/image" Target="../media/image93.png"/></Relationships>
</file>

<file path=ppt/slides/_rels/slide3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6.xml"/><Relationship Id="rId3" Type="http://schemas.openxmlformats.org/officeDocument/2006/relationships/image" Target="../media/image96.png"/><Relationship Id="rId4" Type="http://schemas.openxmlformats.org/officeDocument/2006/relationships/image" Target="../media/image61.gif"/><Relationship Id="rId5" Type="http://schemas.openxmlformats.org/officeDocument/2006/relationships/image" Target="../media/image63.gif"/><Relationship Id="rId6" Type="http://schemas.openxmlformats.org/officeDocument/2006/relationships/image" Target="../media/image57.gif"/><Relationship Id="rId7" Type="http://schemas.openxmlformats.org/officeDocument/2006/relationships/image" Target="../media/image8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869025" y="1413525"/>
            <a:ext cx="7333500" cy="216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Fundamentals</a:t>
            </a:r>
            <a:r>
              <a:rPr lang="en"/>
              <a:t> of Backend </a:t>
            </a:r>
            <a:r>
              <a:rPr lang="en"/>
              <a:t>Communications and Protocols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868350"/>
            <a:ext cx="8520600" cy="1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what’s behind the backend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Doesn’t work </a:t>
            </a:r>
            <a:r>
              <a:rPr lang="en"/>
              <a:t>everywhere</a:t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345625" y="1138900"/>
            <a:ext cx="5700300" cy="23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Notification service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Chatting application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Very Long requests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What if client disconnects?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We will talk about alternatives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and Destination Port</a:t>
            </a:r>
            <a:endParaRPr/>
          </a:p>
        </p:txBody>
      </p:sp>
      <p:sp>
        <p:nvSpPr>
          <p:cNvPr id="1284" name="Google Shape;1284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App1 on 10.0.0.1 sends data to AppX on 10.0.0.2 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Destination Port = 53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AppX responds back to App1 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need Source Port so we know how to send back data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Source Port = 5555</a:t>
            </a:r>
            <a:endParaRPr/>
          </a:p>
        </p:txBody>
      </p:sp>
      <p:sp>
        <p:nvSpPr>
          <p:cNvPr id="1285" name="Google Shape;1285;p112"/>
          <p:cNvSpPr txBox="1"/>
          <p:nvPr>
            <p:ph idx="4294967295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  <p:cxnSp>
        <p:nvCxnSpPr>
          <p:cNvPr id="1286" name="Google Shape;1286;p112"/>
          <p:cNvCxnSpPr/>
          <p:nvPr/>
        </p:nvCxnSpPr>
        <p:spPr>
          <a:xfrm flipH="1">
            <a:off x="2483063" y="3017050"/>
            <a:ext cx="3726300" cy="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1287" name="Google Shape;1287;p112"/>
          <p:cNvGrpSpPr/>
          <p:nvPr/>
        </p:nvGrpSpPr>
        <p:grpSpPr>
          <a:xfrm>
            <a:off x="6209363" y="3390425"/>
            <a:ext cx="790176" cy="523250"/>
            <a:chOff x="6861863" y="3530550"/>
            <a:chExt cx="790176" cy="523250"/>
          </a:xfrm>
        </p:grpSpPr>
        <p:pic>
          <p:nvPicPr>
            <p:cNvPr id="1288" name="Google Shape;1288;p112"/>
            <p:cNvPicPr preferRelativeResize="0"/>
            <p:nvPr/>
          </p:nvPicPr>
          <p:blipFill rotWithShape="1">
            <a:blip r:embed="rId3">
              <a:alphaModFix/>
            </a:blip>
            <a:srcRect b="7747" l="12647" r="11801" t="6452"/>
            <a:stretch/>
          </p:blipFill>
          <p:spPr>
            <a:xfrm>
              <a:off x="6861863" y="35305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9" name="Google Shape;1289;p112"/>
            <p:cNvSpPr txBox="1"/>
            <p:nvPr/>
          </p:nvSpPr>
          <p:spPr>
            <a:xfrm>
              <a:off x="7071113" y="3592075"/>
              <a:ext cx="37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290" name="Google Shape;1290;p112"/>
          <p:cNvPicPr preferRelativeResize="0"/>
          <p:nvPr/>
        </p:nvPicPr>
        <p:blipFill rotWithShape="1">
          <a:blip r:embed="rId3">
            <a:alphaModFix/>
          </a:blip>
          <a:srcRect b="7747" l="12647" r="11801" t="6452"/>
          <a:stretch/>
        </p:blipFill>
        <p:spPr>
          <a:xfrm>
            <a:off x="1692900" y="3398650"/>
            <a:ext cx="790176" cy="5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112"/>
          <p:cNvSpPr txBox="1"/>
          <p:nvPr/>
        </p:nvSpPr>
        <p:spPr>
          <a:xfrm>
            <a:off x="1692900" y="3921900"/>
            <a:ext cx="89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10.0.0.1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92" name="Google Shape;1292;p112"/>
          <p:cNvSpPr txBox="1"/>
          <p:nvPr/>
        </p:nvSpPr>
        <p:spPr>
          <a:xfrm>
            <a:off x="6246763" y="3921900"/>
            <a:ext cx="89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10.0.0.2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93" name="Google Shape;1293;p112"/>
          <p:cNvSpPr txBox="1"/>
          <p:nvPr/>
        </p:nvSpPr>
        <p:spPr>
          <a:xfrm>
            <a:off x="389325" y="3308000"/>
            <a:ext cx="1219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</a:rPr>
              <a:t>App1-port 5555</a:t>
            </a:r>
            <a:endParaRPr sz="11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App2-port 7712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App3-port 2222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94" name="Google Shape;1294;p112"/>
          <p:cNvSpPr txBox="1"/>
          <p:nvPr/>
        </p:nvSpPr>
        <p:spPr>
          <a:xfrm>
            <a:off x="7083625" y="3244500"/>
            <a:ext cx="1219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</a:rPr>
              <a:t>AppX-port 53</a:t>
            </a:r>
            <a:endParaRPr sz="11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AppY-port 68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AppZ-port 6978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95" name="Google Shape;1295;p112"/>
          <p:cNvSpPr/>
          <p:nvPr/>
        </p:nvSpPr>
        <p:spPr>
          <a:xfrm>
            <a:off x="2906064" y="3107325"/>
            <a:ext cx="898800" cy="468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10.0.0.1</a:t>
            </a:r>
            <a:endParaRPr/>
          </a:p>
        </p:txBody>
      </p:sp>
      <p:sp>
        <p:nvSpPr>
          <p:cNvPr id="1296" name="Google Shape;1296;p112"/>
          <p:cNvSpPr/>
          <p:nvPr/>
        </p:nvSpPr>
        <p:spPr>
          <a:xfrm>
            <a:off x="4398863" y="3107325"/>
            <a:ext cx="488700" cy="468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53</a:t>
            </a:r>
            <a:endParaRPr/>
          </a:p>
        </p:txBody>
      </p:sp>
      <p:sp>
        <p:nvSpPr>
          <p:cNvPr id="1297" name="Google Shape;1297;p112"/>
          <p:cNvSpPr/>
          <p:nvPr/>
        </p:nvSpPr>
        <p:spPr>
          <a:xfrm>
            <a:off x="4887584" y="3107325"/>
            <a:ext cx="898800" cy="468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10.0.0.2</a:t>
            </a:r>
            <a:endParaRPr/>
          </a:p>
        </p:txBody>
      </p:sp>
      <p:sp>
        <p:nvSpPr>
          <p:cNvPr id="1298" name="Google Shape;1298;p112"/>
          <p:cNvSpPr/>
          <p:nvPr/>
        </p:nvSpPr>
        <p:spPr>
          <a:xfrm>
            <a:off x="3804990" y="3107325"/>
            <a:ext cx="594000" cy="468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5555</a:t>
            </a:r>
            <a:endParaRPr sz="1200"/>
          </a:p>
        </p:txBody>
      </p:sp>
      <p:sp>
        <p:nvSpPr>
          <p:cNvPr id="1299" name="Google Shape;1299;p112"/>
          <p:cNvSpPr/>
          <p:nvPr/>
        </p:nvSpPr>
        <p:spPr>
          <a:xfrm>
            <a:off x="2875014" y="3864750"/>
            <a:ext cx="898800" cy="468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10.0.0.2</a:t>
            </a:r>
            <a:endParaRPr/>
          </a:p>
        </p:txBody>
      </p:sp>
      <p:sp>
        <p:nvSpPr>
          <p:cNvPr id="1300" name="Google Shape;1300;p112"/>
          <p:cNvSpPr/>
          <p:nvPr/>
        </p:nvSpPr>
        <p:spPr>
          <a:xfrm>
            <a:off x="4205178" y="3864750"/>
            <a:ext cx="651300" cy="468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5555</a:t>
            </a:r>
            <a:endParaRPr/>
          </a:p>
        </p:txBody>
      </p:sp>
      <p:sp>
        <p:nvSpPr>
          <p:cNvPr id="1301" name="Google Shape;1301;p112"/>
          <p:cNvSpPr/>
          <p:nvPr/>
        </p:nvSpPr>
        <p:spPr>
          <a:xfrm>
            <a:off x="4856534" y="3864750"/>
            <a:ext cx="898800" cy="468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10.0.0.1</a:t>
            </a:r>
            <a:endParaRPr/>
          </a:p>
        </p:txBody>
      </p:sp>
      <p:sp>
        <p:nvSpPr>
          <p:cNvPr id="1302" name="Google Shape;1302;p112"/>
          <p:cNvSpPr/>
          <p:nvPr/>
        </p:nvSpPr>
        <p:spPr>
          <a:xfrm>
            <a:off x="3773947" y="3864750"/>
            <a:ext cx="431100" cy="468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53</a:t>
            </a:r>
            <a:endParaRPr sz="1200"/>
          </a:p>
        </p:txBody>
      </p:sp>
      <p:cxnSp>
        <p:nvCxnSpPr>
          <p:cNvPr id="1303" name="Google Shape;1303;p112"/>
          <p:cNvCxnSpPr/>
          <p:nvPr/>
        </p:nvCxnSpPr>
        <p:spPr>
          <a:xfrm flipH="1">
            <a:off x="2483063" y="4418300"/>
            <a:ext cx="3726300" cy="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UDP Pros</a:t>
            </a:r>
            <a:endParaRPr/>
          </a:p>
        </p:txBody>
      </p:sp>
      <p:sp>
        <p:nvSpPr>
          <p:cNvPr id="1309" name="Google Shape;1309;p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protocol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Header size is small so datagrams are small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less bandwidth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Stateless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Consumes less memory (no state stored in the server/client)  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latency - no handshake , order, retransmission or guaranteed delivery</a:t>
            </a:r>
            <a:endParaRPr/>
          </a:p>
        </p:txBody>
      </p:sp>
      <p:sp>
        <p:nvSpPr>
          <p:cNvPr id="1310" name="Google Shape;1310;p113"/>
          <p:cNvSpPr txBox="1"/>
          <p:nvPr>
            <p:ph idx="4294967295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UDP Cons</a:t>
            </a:r>
            <a:endParaRPr/>
          </a:p>
        </p:txBody>
      </p:sp>
      <p:sp>
        <p:nvSpPr>
          <p:cNvPr id="1316" name="Google Shape;1316;p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acknowledgement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guarantee delivery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Connection-less - anyone can send data without prior knowledge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flow control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congestion control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ordered packets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 - can be easily spoofed</a:t>
            </a:r>
            <a:endParaRPr/>
          </a:p>
        </p:txBody>
      </p:sp>
      <p:sp>
        <p:nvSpPr>
          <p:cNvPr id="1317" name="Google Shape;1317;p114"/>
          <p:cNvSpPr txBox="1"/>
          <p:nvPr>
            <p:ph idx="4294967295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323" name="Google Shape;1323;p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UDP is a simple message based layer 4 protocol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ports to address processes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Stateless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Pros &amp; Cons</a:t>
            </a:r>
            <a:endParaRPr/>
          </a:p>
        </p:txBody>
      </p:sp>
      <p:sp>
        <p:nvSpPr>
          <p:cNvPr id="1324" name="Google Shape;1324;p115"/>
          <p:cNvSpPr txBox="1"/>
          <p:nvPr>
            <p:ph idx="4294967295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16"/>
          <p:cNvSpPr txBox="1"/>
          <p:nvPr>
            <p:ph type="ctrTitle"/>
          </p:nvPr>
        </p:nvSpPr>
        <p:spPr>
          <a:xfrm>
            <a:off x="311708" y="5502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</a:t>
            </a:r>
            <a:endParaRPr/>
          </a:p>
        </p:txBody>
      </p:sp>
      <p:sp>
        <p:nvSpPr>
          <p:cNvPr id="1330" name="Google Shape;1330;p116"/>
          <p:cNvSpPr txBox="1"/>
          <p:nvPr>
            <p:ph idx="1" type="subTitle"/>
          </p:nvPr>
        </p:nvSpPr>
        <p:spPr>
          <a:xfrm>
            <a:off x="311700" y="2571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Transmission Control Protocol</a:t>
            </a:r>
            <a:endParaRPr/>
          </a:p>
        </p:txBody>
      </p:sp>
      <p:sp>
        <p:nvSpPr>
          <p:cNvPr id="1331" name="Google Shape;1331;p116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</a:t>
            </a:r>
            <a:endParaRPr/>
          </a:p>
        </p:txBody>
      </p:sp>
      <p:sp>
        <p:nvSpPr>
          <p:cNvPr id="1337" name="Google Shape;1337;p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Stands for Transmission Control Protocol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Stream based Layer 4 protocol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Ability to address processes in a host using ports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“Controls” the transmission unlike UDP which is a firehose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Connection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Requires handshake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 bytes headers Segment (can go to 60)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Stateful</a:t>
            </a:r>
            <a:endParaRPr/>
          </a:p>
        </p:txBody>
      </p:sp>
      <p:sp>
        <p:nvSpPr>
          <p:cNvPr id="1338" name="Google Shape;1338;p117"/>
          <p:cNvSpPr txBox="1"/>
          <p:nvPr>
            <p:ph idx="4294967295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Use cases</a:t>
            </a:r>
            <a:endParaRPr/>
          </a:p>
        </p:txBody>
      </p:sp>
      <p:sp>
        <p:nvSpPr>
          <p:cNvPr id="1344" name="Google Shape;1344;p118"/>
          <p:cNvSpPr txBox="1"/>
          <p:nvPr>
            <p:ph idx="1" type="body"/>
          </p:nvPr>
        </p:nvSpPr>
        <p:spPr>
          <a:xfrm>
            <a:off x="311700" y="1152475"/>
            <a:ext cx="8520600" cy="19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Reliable communication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Remote shell 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Database connections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communications 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bidirectional communication</a:t>
            </a:r>
            <a:endParaRPr/>
          </a:p>
        </p:txBody>
      </p:sp>
      <p:sp>
        <p:nvSpPr>
          <p:cNvPr id="1345" name="Google Shape;1345;p118"/>
          <p:cNvSpPr txBox="1"/>
          <p:nvPr>
            <p:ph idx="4294967295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  <p:cxnSp>
        <p:nvCxnSpPr>
          <p:cNvPr id="1346" name="Google Shape;1346;p118"/>
          <p:cNvCxnSpPr>
            <a:endCxn id="1347" idx="3"/>
          </p:cNvCxnSpPr>
          <p:nvPr/>
        </p:nvCxnSpPr>
        <p:spPr>
          <a:xfrm flipH="1">
            <a:off x="1177801" y="3739551"/>
            <a:ext cx="2893200" cy="19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1348" name="Google Shape;1348;p118"/>
          <p:cNvGrpSpPr/>
          <p:nvPr/>
        </p:nvGrpSpPr>
        <p:grpSpPr>
          <a:xfrm>
            <a:off x="4120938" y="3497425"/>
            <a:ext cx="790176" cy="523250"/>
            <a:chOff x="6861863" y="3530550"/>
            <a:chExt cx="790176" cy="523250"/>
          </a:xfrm>
        </p:grpSpPr>
        <p:pic>
          <p:nvPicPr>
            <p:cNvPr id="1349" name="Google Shape;1349;p118"/>
            <p:cNvPicPr preferRelativeResize="0"/>
            <p:nvPr/>
          </p:nvPicPr>
          <p:blipFill rotWithShape="1">
            <a:blip r:embed="rId3">
              <a:alphaModFix/>
            </a:blip>
            <a:srcRect b="7747" l="12647" r="11801" t="6452"/>
            <a:stretch/>
          </p:blipFill>
          <p:spPr>
            <a:xfrm>
              <a:off x="6861863" y="35305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0" name="Google Shape;1350;p118"/>
            <p:cNvSpPr txBox="1"/>
            <p:nvPr/>
          </p:nvSpPr>
          <p:spPr>
            <a:xfrm>
              <a:off x="7071113" y="3592075"/>
              <a:ext cx="37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B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351" name="Google Shape;1351;p118"/>
          <p:cNvGrpSpPr/>
          <p:nvPr/>
        </p:nvGrpSpPr>
        <p:grpSpPr>
          <a:xfrm>
            <a:off x="387625" y="3497425"/>
            <a:ext cx="790176" cy="523250"/>
            <a:chOff x="2666325" y="4298650"/>
            <a:chExt cx="790176" cy="523250"/>
          </a:xfrm>
        </p:grpSpPr>
        <p:pic>
          <p:nvPicPr>
            <p:cNvPr id="1347" name="Google Shape;1347;p118"/>
            <p:cNvPicPr preferRelativeResize="0"/>
            <p:nvPr/>
          </p:nvPicPr>
          <p:blipFill rotWithShape="1">
            <a:blip r:embed="rId3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2" name="Google Shape;1352;p118"/>
            <p:cNvSpPr txBox="1"/>
            <p:nvPr/>
          </p:nvSpPr>
          <p:spPr>
            <a:xfrm>
              <a:off x="2875538" y="4298650"/>
              <a:ext cx="37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A</a:t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Connection</a:t>
            </a:r>
            <a:endParaRPr/>
          </a:p>
        </p:txBody>
      </p:sp>
      <p:sp>
        <p:nvSpPr>
          <p:cNvPr id="1358" name="Google Shape;1358;p119"/>
          <p:cNvSpPr txBox="1"/>
          <p:nvPr>
            <p:ph idx="1" type="body"/>
          </p:nvPr>
        </p:nvSpPr>
        <p:spPr>
          <a:xfrm>
            <a:off x="276425" y="1143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Connection is a Layer 5 (session) 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Connection is an agreement between client and server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Must create a connection to send data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Connection is identified by 4 properties</a:t>
            </a:r>
            <a:endParaRPr/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SourceIP-SourcePort</a:t>
            </a:r>
            <a:endParaRPr/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DestinationIP-DestinationPort</a:t>
            </a:r>
            <a:endParaRPr/>
          </a:p>
        </p:txBody>
      </p:sp>
      <p:sp>
        <p:nvSpPr>
          <p:cNvPr id="1359" name="Google Shape;1359;p119"/>
          <p:cNvSpPr txBox="1"/>
          <p:nvPr>
            <p:ph idx="4294967295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Connection</a:t>
            </a:r>
            <a:endParaRPr/>
          </a:p>
        </p:txBody>
      </p:sp>
      <p:sp>
        <p:nvSpPr>
          <p:cNvPr id="1365" name="Google Shape;1365;p120"/>
          <p:cNvSpPr txBox="1"/>
          <p:nvPr>
            <p:ph idx="1" type="body"/>
          </p:nvPr>
        </p:nvSpPr>
        <p:spPr>
          <a:xfrm>
            <a:off x="276425" y="1143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Can’t send data outside of a connection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Sometimes called socket or file descriptor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Requires a 3-way TCP handshake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Segments are sequenced and ordered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Segments are acknowledged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Lost segments are retransmitted </a:t>
            </a:r>
            <a:endParaRPr/>
          </a:p>
        </p:txBody>
      </p:sp>
      <p:sp>
        <p:nvSpPr>
          <p:cNvPr id="1366" name="Google Shape;1366;p120"/>
          <p:cNvSpPr txBox="1"/>
          <p:nvPr>
            <p:ph idx="4294967295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Multiplexing and demultiplexing</a:t>
            </a:r>
            <a:endParaRPr/>
          </a:p>
        </p:txBody>
      </p:sp>
      <p:sp>
        <p:nvSpPr>
          <p:cNvPr id="1372" name="Google Shape;1372;p121"/>
          <p:cNvSpPr txBox="1"/>
          <p:nvPr>
            <p:ph idx="1" type="body"/>
          </p:nvPr>
        </p:nvSpPr>
        <p:spPr>
          <a:xfrm>
            <a:off x="311700" y="1152475"/>
            <a:ext cx="8520600" cy="19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IP target hosts only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Hosts run many apps each with different requirements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Ports now identify the “app” or “process”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Sender multiplexes all its apps into TCP connections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Receiver demultiplex TCP segments to each app based on connection pairs</a:t>
            </a:r>
            <a:endParaRPr/>
          </a:p>
        </p:txBody>
      </p:sp>
      <p:sp>
        <p:nvSpPr>
          <p:cNvPr id="1373" name="Google Shape;1373;p121"/>
          <p:cNvSpPr txBox="1"/>
          <p:nvPr>
            <p:ph idx="4294967295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  <p:cxnSp>
        <p:nvCxnSpPr>
          <p:cNvPr id="1374" name="Google Shape;1374;p121"/>
          <p:cNvCxnSpPr>
            <a:stCxn id="1375" idx="1"/>
            <a:endCxn id="1376" idx="3"/>
          </p:cNvCxnSpPr>
          <p:nvPr/>
        </p:nvCxnSpPr>
        <p:spPr>
          <a:xfrm flipH="1">
            <a:off x="2482988" y="3656100"/>
            <a:ext cx="1546200" cy="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77" name="Google Shape;1377;p121"/>
          <p:cNvGrpSpPr/>
          <p:nvPr/>
        </p:nvGrpSpPr>
        <p:grpSpPr>
          <a:xfrm>
            <a:off x="4029188" y="3394475"/>
            <a:ext cx="790176" cy="523250"/>
            <a:chOff x="6861863" y="3530550"/>
            <a:chExt cx="790176" cy="523250"/>
          </a:xfrm>
        </p:grpSpPr>
        <p:pic>
          <p:nvPicPr>
            <p:cNvPr id="1375" name="Google Shape;1375;p121"/>
            <p:cNvPicPr preferRelativeResize="0"/>
            <p:nvPr/>
          </p:nvPicPr>
          <p:blipFill rotWithShape="1">
            <a:blip r:embed="rId3">
              <a:alphaModFix/>
            </a:blip>
            <a:srcRect b="7747" l="12647" r="11801" t="6452"/>
            <a:stretch/>
          </p:blipFill>
          <p:spPr>
            <a:xfrm>
              <a:off x="6861863" y="35305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8" name="Google Shape;1378;p121"/>
            <p:cNvSpPr txBox="1"/>
            <p:nvPr/>
          </p:nvSpPr>
          <p:spPr>
            <a:xfrm>
              <a:off x="7071113" y="3592075"/>
              <a:ext cx="37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376" name="Google Shape;1376;p121"/>
          <p:cNvPicPr preferRelativeResize="0"/>
          <p:nvPr/>
        </p:nvPicPr>
        <p:blipFill rotWithShape="1">
          <a:blip r:embed="rId3">
            <a:alphaModFix/>
          </a:blip>
          <a:srcRect b="7747" l="12647" r="11801" t="6452"/>
          <a:stretch/>
        </p:blipFill>
        <p:spPr>
          <a:xfrm>
            <a:off x="1692900" y="3398650"/>
            <a:ext cx="790176" cy="5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121"/>
          <p:cNvSpPr txBox="1"/>
          <p:nvPr/>
        </p:nvSpPr>
        <p:spPr>
          <a:xfrm>
            <a:off x="1692900" y="3921900"/>
            <a:ext cx="89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10.0.0.1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380" name="Google Shape;1380;p121"/>
          <p:cNvSpPr txBox="1"/>
          <p:nvPr/>
        </p:nvSpPr>
        <p:spPr>
          <a:xfrm>
            <a:off x="4029188" y="4071875"/>
            <a:ext cx="89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10.0.0.2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381" name="Google Shape;1381;p121"/>
          <p:cNvSpPr txBox="1"/>
          <p:nvPr/>
        </p:nvSpPr>
        <p:spPr>
          <a:xfrm>
            <a:off x="389325" y="3308000"/>
            <a:ext cx="1219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App1-port 5555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App2-port 7712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App3-port 2222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382" name="Google Shape;1382;p121"/>
          <p:cNvSpPr txBox="1"/>
          <p:nvPr/>
        </p:nvSpPr>
        <p:spPr>
          <a:xfrm>
            <a:off x="4866050" y="3394475"/>
            <a:ext cx="1219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AppX-port 53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AppY-port 68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AppZ-port 6978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23"/>
          <p:cNvCxnSpPr/>
          <p:nvPr/>
        </p:nvCxnSpPr>
        <p:spPr>
          <a:xfrm rot="10800000">
            <a:off x="-32300" y="1432300"/>
            <a:ext cx="9165000" cy="2820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43" name="Google Shape;143;p23"/>
          <p:cNvSpPr txBox="1"/>
          <p:nvPr/>
        </p:nvSpPr>
        <p:spPr>
          <a:xfrm>
            <a:off x="8509900" y="1750025"/>
            <a:ext cx="93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23"/>
          <p:cNvCxnSpPr/>
          <p:nvPr/>
        </p:nvCxnSpPr>
        <p:spPr>
          <a:xfrm>
            <a:off x="5623538" y="277525"/>
            <a:ext cx="36900" cy="4551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23"/>
          <p:cNvCxnSpPr/>
          <p:nvPr/>
        </p:nvCxnSpPr>
        <p:spPr>
          <a:xfrm flipH="1">
            <a:off x="936888" y="287950"/>
            <a:ext cx="22800" cy="45699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23"/>
          <p:cNvCxnSpPr/>
          <p:nvPr/>
        </p:nvCxnSpPr>
        <p:spPr>
          <a:xfrm>
            <a:off x="1001900" y="1474600"/>
            <a:ext cx="4579200" cy="430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" name="Google Shape;147;p23"/>
          <p:cNvSpPr txBox="1"/>
          <p:nvPr/>
        </p:nvSpPr>
        <p:spPr>
          <a:xfrm rot="379195">
            <a:off x="2976310" y="1389772"/>
            <a:ext cx="1030161" cy="361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Request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148" name="Google Shape;148;p23"/>
          <p:cNvCxnSpPr/>
          <p:nvPr/>
        </p:nvCxnSpPr>
        <p:spPr>
          <a:xfrm flipH="1">
            <a:off x="1002050" y="3859400"/>
            <a:ext cx="4593000" cy="437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" name="Google Shape;149;p23"/>
          <p:cNvSpPr txBox="1"/>
          <p:nvPr/>
        </p:nvSpPr>
        <p:spPr>
          <a:xfrm rot="-329884">
            <a:off x="2601053" y="3792099"/>
            <a:ext cx="1030139" cy="3821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Response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5269225" y="216450"/>
            <a:ext cx="645255" cy="65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23"/>
          <p:cNvGrpSpPr/>
          <p:nvPr/>
        </p:nvGrpSpPr>
        <p:grpSpPr>
          <a:xfrm>
            <a:off x="519905" y="248488"/>
            <a:ext cx="856787" cy="518123"/>
            <a:chOff x="2666325" y="4298650"/>
            <a:chExt cx="790176" cy="523250"/>
          </a:xfrm>
        </p:grpSpPr>
        <p:pic>
          <p:nvPicPr>
            <p:cNvPr id="152" name="Google Shape;152;p23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23"/>
            <p:cNvSpPr txBox="1"/>
            <p:nvPr/>
          </p:nvSpPr>
          <p:spPr>
            <a:xfrm>
              <a:off x="2875538" y="4298650"/>
              <a:ext cx="371700" cy="4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54" name="Google Shape;154;p23"/>
          <p:cNvSpPr txBox="1"/>
          <p:nvPr>
            <p:ph type="title"/>
          </p:nvPr>
        </p:nvSpPr>
        <p:spPr>
          <a:xfrm>
            <a:off x="173350" y="1120578"/>
            <a:ext cx="371400" cy="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20">
                <a:solidFill>
                  <a:schemeClr val="accent6"/>
                </a:solidFill>
              </a:rPr>
              <a:t>t0</a:t>
            </a:r>
            <a:endParaRPr sz="1220">
              <a:solidFill>
                <a:schemeClr val="accent6"/>
              </a:solidFill>
            </a:endParaRPr>
          </a:p>
        </p:txBody>
      </p:sp>
      <p:sp>
        <p:nvSpPr>
          <p:cNvPr id="155" name="Google Shape;155;p23"/>
          <p:cNvSpPr txBox="1"/>
          <p:nvPr>
            <p:ph type="title"/>
          </p:nvPr>
        </p:nvSpPr>
        <p:spPr>
          <a:xfrm>
            <a:off x="173350" y="1577778"/>
            <a:ext cx="371400" cy="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20">
                <a:solidFill>
                  <a:schemeClr val="accent6"/>
                </a:solidFill>
              </a:rPr>
              <a:t>t2</a:t>
            </a:r>
            <a:endParaRPr sz="1220">
              <a:solidFill>
                <a:schemeClr val="accent6"/>
              </a:solidFill>
            </a:endParaRPr>
          </a:p>
        </p:txBody>
      </p:sp>
      <p:cxnSp>
        <p:nvCxnSpPr>
          <p:cNvPr id="156" name="Google Shape;156;p23"/>
          <p:cNvCxnSpPr/>
          <p:nvPr/>
        </p:nvCxnSpPr>
        <p:spPr>
          <a:xfrm rot="10800000">
            <a:off x="-32300" y="1916375"/>
            <a:ext cx="9165000" cy="2820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57" name="Google Shape;157;p23"/>
          <p:cNvSpPr txBox="1"/>
          <p:nvPr>
            <p:ph type="title"/>
          </p:nvPr>
        </p:nvSpPr>
        <p:spPr>
          <a:xfrm>
            <a:off x="166924" y="3461750"/>
            <a:ext cx="511500" cy="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20">
                <a:solidFill>
                  <a:schemeClr val="accent6"/>
                </a:solidFill>
              </a:rPr>
              <a:t>t30</a:t>
            </a:r>
            <a:endParaRPr sz="1220">
              <a:solidFill>
                <a:schemeClr val="accent6"/>
              </a:solidFill>
            </a:endParaRPr>
          </a:p>
        </p:txBody>
      </p:sp>
      <p:cxnSp>
        <p:nvCxnSpPr>
          <p:cNvPr id="158" name="Google Shape;158;p23"/>
          <p:cNvCxnSpPr/>
          <p:nvPr/>
        </p:nvCxnSpPr>
        <p:spPr>
          <a:xfrm rot="10800000">
            <a:off x="-10500" y="3800350"/>
            <a:ext cx="9165000" cy="2820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59" name="Google Shape;159;p23"/>
          <p:cNvSpPr txBox="1"/>
          <p:nvPr>
            <p:ph type="title"/>
          </p:nvPr>
        </p:nvSpPr>
        <p:spPr>
          <a:xfrm>
            <a:off x="166925" y="3981025"/>
            <a:ext cx="511500" cy="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20">
                <a:solidFill>
                  <a:schemeClr val="accent6"/>
                </a:solidFill>
              </a:rPr>
              <a:t>t32</a:t>
            </a:r>
            <a:endParaRPr sz="1220">
              <a:solidFill>
                <a:schemeClr val="accent6"/>
              </a:solidFill>
            </a:endParaRPr>
          </a:p>
        </p:txBody>
      </p:sp>
      <p:cxnSp>
        <p:nvCxnSpPr>
          <p:cNvPr id="160" name="Google Shape;160;p23"/>
          <p:cNvCxnSpPr/>
          <p:nvPr/>
        </p:nvCxnSpPr>
        <p:spPr>
          <a:xfrm rot="10800000">
            <a:off x="-10500" y="4299925"/>
            <a:ext cx="9165000" cy="2820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61" name="Google Shape;161;p23"/>
          <p:cNvSpPr txBox="1"/>
          <p:nvPr>
            <p:ph type="title"/>
          </p:nvPr>
        </p:nvSpPr>
        <p:spPr>
          <a:xfrm>
            <a:off x="1884625" y="221200"/>
            <a:ext cx="311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Request/Response</a:t>
            </a:r>
            <a:endParaRPr/>
          </a:p>
        </p:txBody>
      </p:sp>
      <p:cxnSp>
        <p:nvCxnSpPr>
          <p:cNvPr id="162" name="Google Shape;162;p23"/>
          <p:cNvCxnSpPr/>
          <p:nvPr/>
        </p:nvCxnSpPr>
        <p:spPr>
          <a:xfrm flipH="1">
            <a:off x="663100" y="1940275"/>
            <a:ext cx="21300" cy="1848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63" name="Google Shape;163;p23"/>
          <p:cNvSpPr txBox="1"/>
          <p:nvPr/>
        </p:nvSpPr>
        <p:spPr>
          <a:xfrm>
            <a:off x="57850" y="2494563"/>
            <a:ext cx="733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2"/>
                </a:solidFill>
              </a:rPr>
              <a:t>Request processing </a:t>
            </a:r>
            <a:endParaRPr sz="7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2"/>
                </a:solidFill>
              </a:rPr>
              <a:t>time</a:t>
            </a:r>
            <a:endParaRPr sz="7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 Establishment</a:t>
            </a:r>
            <a:endParaRPr/>
          </a:p>
        </p:txBody>
      </p:sp>
      <p:sp>
        <p:nvSpPr>
          <p:cNvPr id="1388" name="Google Shape;1388;p122"/>
          <p:cNvSpPr txBox="1"/>
          <p:nvPr>
            <p:ph idx="1" type="body"/>
          </p:nvPr>
        </p:nvSpPr>
        <p:spPr>
          <a:xfrm>
            <a:off x="311700" y="1152475"/>
            <a:ext cx="8520600" cy="18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App1 on 10.0.0.1 want to send data to AppX on 10.0.0.2 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App1 sends SYN to AppX to synchronous sequence numbers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AppX sends SYN/ACK to synchronous its sequence number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App1 ACKs AppX SYN.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way handshake</a:t>
            </a:r>
            <a:endParaRPr/>
          </a:p>
        </p:txBody>
      </p:sp>
      <p:sp>
        <p:nvSpPr>
          <p:cNvPr id="1389" name="Google Shape;1389;p122"/>
          <p:cNvSpPr txBox="1"/>
          <p:nvPr>
            <p:ph idx="4294967295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  <p:cxnSp>
        <p:nvCxnSpPr>
          <p:cNvPr id="1390" name="Google Shape;1390;p122"/>
          <p:cNvCxnSpPr/>
          <p:nvPr/>
        </p:nvCxnSpPr>
        <p:spPr>
          <a:xfrm flipH="1">
            <a:off x="2365250" y="3432625"/>
            <a:ext cx="3726300" cy="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1391" name="Google Shape;1391;p122"/>
          <p:cNvGrpSpPr/>
          <p:nvPr/>
        </p:nvGrpSpPr>
        <p:grpSpPr>
          <a:xfrm>
            <a:off x="6209363" y="3390425"/>
            <a:ext cx="790176" cy="523250"/>
            <a:chOff x="6861863" y="3530550"/>
            <a:chExt cx="790176" cy="523250"/>
          </a:xfrm>
        </p:grpSpPr>
        <p:pic>
          <p:nvPicPr>
            <p:cNvPr id="1392" name="Google Shape;1392;p122"/>
            <p:cNvPicPr preferRelativeResize="0"/>
            <p:nvPr/>
          </p:nvPicPr>
          <p:blipFill rotWithShape="1">
            <a:blip r:embed="rId3">
              <a:alphaModFix/>
            </a:blip>
            <a:srcRect b="7747" l="12647" r="11801" t="6452"/>
            <a:stretch/>
          </p:blipFill>
          <p:spPr>
            <a:xfrm>
              <a:off x="6861863" y="35305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3" name="Google Shape;1393;p122"/>
            <p:cNvSpPr txBox="1"/>
            <p:nvPr/>
          </p:nvSpPr>
          <p:spPr>
            <a:xfrm>
              <a:off x="7071113" y="3592075"/>
              <a:ext cx="37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394" name="Google Shape;1394;p122"/>
          <p:cNvPicPr preferRelativeResize="0"/>
          <p:nvPr/>
        </p:nvPicPr>
        <p:blipFill rotWithShape="1">
          <a:blip r:embed="rId3">
            <a:alphaModFix/>
          </a:blip>
          <a:srcRect b="7747" l="12647" r="11801" t="6452"/>
          <a:stretch/>
        </p:blipFill>
        <p:spPr>
          <a:xfrm>
            <a:off x="1457275" y="3398650"/>
            <a:ext cx="790176" cy="5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122"/>
          <p:cNvSpPr txBox="1"/>
          <p:nvPr/>
        </p:nvSpPr>
        <p:spPr>
          <a:xfrm>
            <a:off x="1457275" y="3921900"/>
            <a:ext cx="89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10.0.0.1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396" name="Google Shape;1396;p122"/>
          <p:cNvSpPr txBox="1"/>
          <p:nvPr/>
        </p:nvSpPr>
        <p:spPr>
          <a:xfrm>
            <a:off x="6246763" y="3921900"/>
            <a:ext cx="89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10.0.0.2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397" name="Google Shape;1397;p122"/>
          <p:cNvSpPr txBox="1"/>
          <p:nvPr/>
        </p:nvSpPr>
        <p:spPr>
          <a:xfrm>
            <a:off x="153700" y="3308000"/>
            <a:ext cx="1219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</a:rPr>
              <a:t>App1-port 5555</a:t>
            </a:r>
            <a:endParaRPr sz="11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App2-port 7712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App3-port 2222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398" name="Google Shape;1398;p122"/>
          <p:cNvSpPr txBox="1"/>
          <p:nvPr/>
        </p:nvSpPr>
        <p:spPr>
          <a:xfrm>
            <a:off x="7083600" y="3131325"/>
            <a:ext cx="1219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</a:rPr>
              <a:t>AppX-port 22</a:t>
            </a:r>
            <a:endParaRPr sz="11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AppY-port 443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AppZ-port 80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399" name="Google Shape;1399;p122"/>
          <p:cNvSpPr/>
          <p:nvPr/>
        </p:nvSpPr>
        <p:spPr>
          <a:xfrm>
            <a:off x="2639760" y="3108375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10.0.0.1</a:t>
            </a:r>
            <a:endParaRPr sz="900"/>
          </a:p>
        </p:txBody>
      </p:sp>
      <p:sp>
        <p:nvSpPr>
          <p:cNvPr id="1400" name="Google Shape;1400;p122"/>
          <p:cNvSpPr/>
          <p:nvPr/>
        </p:nvSpPr>
        <p:spPr>
          <a:xfrm>
            <a:off x="3284007" y="3107331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5555</a:t>
            </a:r>
            <a:endParaRPr sz="700"/>
          </a:p>
        </p:txBody>
      </p:sp>
      <p:cxnSp>
        <p:nvCxnSpPr>
          <p:cNvPr id="1401" name="Google Shape;1401;p122"/>
          <p:cNvCxnSpPr/>
          <p:nvPr/>
        </p:nvCxnSpPr>
        <p:spPr>
          <a:xfrm flipH="1">
            <a:off x="2327838" y="3958304"/>
            <a:ext cx="3726300" cy="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2" name="Google Shape;1402;p122"/>
          <p:cNvCxnSpPr/>
          <p:nvPr/>
        </p:nvCxnSpPr>
        <p:spPr>
          <a:xfrm flipH="1">
            <a:off x="2405438" y="4501728"/>
            <a:ext cx="3726300" cy="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03" name="Google Shape;1403;p122"/>
          <p:cNvSpPr/>
          <p:nvPr/>
        </p:nvSpPr>
        <p:spPr>
          <a:xfrm>
            <a:off x="4990998" y="3107331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10.0.0.2</a:t>
            </a:r>
            <a:endParaRPr sz="900"/>
          </a:p>
        </p:txBody>
      </p:sp>
      <p:sp>
        <p:nvSpPr>
          <p:cNvPr id="1404" name="Google Shape;1404;p122"/>
          <p:cNvSpPr/>
          <p:nvPr/>
        </p:nvSpPr>
        <p:spPr>
          <a:xfrm>
            <a:off x="4519557" y="3108381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22</a:t>
            </a:r>
            <a:endParaRPr sz="700"/>
          </a:p>
        </p:txBody>
      </p:sp>
      <p:sp>
        <p:nvSpPr>
          <p:cNvPr id="1405" name="Google Shape;1405;p122"/>
          <p:cNvSpPr/>
          <p:nvPr/>
        </p:nvSpPr>
        <p:spPr>
          <a:xfrm>
            <a:off x="3762500" y="3107325"/>
            <a:ext cx="7572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SYN</a:t>
            </a:r>
            <a:endParaRPr sz="700"/>
          </a:p>
        </p:txBody>
      </p:sp>
      <p:sp>
        <p:nvSpPr>
          <p:cNvPr id="1406" name="Google Shape;1406;p122"/>
          <p:cNvSpPr/>
          <p:nvPr/>
        </p:nvSpPr>
        <p:spPr>
          <a:xfrm>
            <a:off x="2639835" y="3636275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10.0.0.2</a:t>
            </a:r>
            <a:endParaRPr sz="900"/>
          </a:p>
        </p:txBody>
      </p:sp>
      <p:sp>
        <p:nvSpPr>
          <p:cNvPr id="1407" name="Google Shape;1407;p122"/>
          <p:cNvSpPr/>
          <p:nvPr/>
        </p:nvSpPr>
        <p:spPr>
          <a:xfrm>
            <a:off x="3284082" y="3635231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22</a:t>
            </a:r>
            <a:endParaRPr sz="700"/>
          </a:p>
        </p:txBody>
      </p:sp>
      <p:sp>
        <p:nvSpPr>
          <p:cNvPr id="1408" name="Google Shape;1408;p122"/>
          <p:cNvSpPr/>
          <p:nvPr/>
        </p:nvSpPr>
        <p:spPr>
          <a:xfrm>
            <a:off x="4991073" y="3635231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10.0.0.1</a:t>
            </a:r>
            <a:endParaRPr sz="900"/>
          </a:p>
        </p:txBody>
      </p:sp>
      <p:sp>
        <p:nvSpPr>
          <p:cNvPr id="1409" name="Google Shape;1409;p122"/>
          <p:cNvSpPr/>
          <p:nvPr/>
        </p:nvSpPr>
        <p:spPr>
          <a:xfrm>
            <a:off x="4519632" y="3636281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5555</a:t>
            </a:r>
            <a:endParaRPr sz="700"/>
          </a:p>
        </p:txBody>
      </p:sp>
      <p:sp>
        <p:nvSpPr>
          <p:cNvPr id="1410" name="Google Shape;1410;p122"/>
          <p:cNvSpPr/>
          <p:nvPr/>
        </p:nvSpPr>
        <p:spPr>
          <a:xfrm>
            <a:off x="3762575" y="3635225"/>
            <a:ext cx="7572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SYN/ACK</a:t>
            </a:r>
            <a:endParaRPr sz="700"/>
          </a:p>
        </p:txBody>
      </p:sp>
      <p:sp>
        <p:nvSpPr>
          <p:cNvPr id="1411" name="Google Shape;1411;p122"/>
          <p:cNvSpPr/>
          <p:nvPr/>
        </p:nvSpPr>
        <p:spPr>
          <a:xfrm>
            <a:off x="2639835" y="4165225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10.0.0.1</a:t>
            </a:r>
            <a:endParaRPr sz="900"/>
          </a:p>
        </p:txBody>
      </p:sp>
      <p:sp>
        <p:nvSpPr>
          <p:cNvPr id="1412" name="Google Shape;1412;p122"/>
          <p:cNvSpPr/>
          <p:nvPr/>
        </p:nvSpPr>
        <p:spPr>
          <a:xfrm>
            <a:off x="3284082" y="4164181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5555</a:t>
            </a:r>
            <a:endParaRPr sz="700"/>
          </a:p>
        </p:txBody>
      </p:sp>
      <p:sp>
        <p:nvSpPr>
          <p:cNvPr id="1413" name="Google Shape;1413;p122"/>
          <p:cNvSpPr/>
          <p:nvPr/>
        </p:nvSpPr>
        <p:spPr>
          <a:xfrm>
            <a:off x="4991073" y="4164181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10.0.0.2</a:t>
            </a:r>
            <a:endParaRPr sz="900"/>
          </a:p>
        </p:txBody>
      </p:sp>
      <p:sp>
        <p:nvSpPr>
          <p:cNvPr id="1414" name="Google Shape;1414;p122"/>
          <p:cNvSpPr/>
          <p:nvPr/>
        </p:nvSpPr>
        <p:spPr>
          <a:xfrm>
            <a:off x="4519632" y="4165231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22</a:t>
            </a:r>
            <a:endParaRPr sz="700"/>
          </a:p>
        </p:txBody>
      </p:sp>
      <p:sp>
        <p:nvSpPr>
          <p:cNvPr id="1415" name="Google Shape;1415;p122"/>
          <p:cNvSpPr/>
          <p:nvPr/>
        </p:nvSpPr>
        <p:spPr>
          <a:xfrm>
            <a:off x="3762575" y="4164175"/>
            <a:ext cx="7572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ACK</a:t>
            </a:r>
            <a:endParaRPr sz="700"/>
          </a:p>
        </p:txBody>
      </p:sp>
      <p:sp>
        <p:nvSpPr>
          <p:cNvPr id="1416" name="Google Shape;1416;p122"/>
          <p:cNvSpPr/>
          <p:nvPr/>
        </p:nvSpPr>
        <p:spPr>
          <a:xfrm>
            <a:off x="7203700" y="3913675"/>
            <a:ext cx="1418100" cy="572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10.0.0.1:5555:10.0.0.2:22</a:t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1417" name="Google Shape;1417;p122"/>
          <p:cNvSpPr txBox="1"/>
          <p:nvPr/>
        </p:nvSpPr>
        <p:spPr>
          <a:xfrm>
            <a:off x="7279625" y="4448425"/>
            <a:ext cx="16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File descriptor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18" name="Google Shape;1418;p122"/>
          <p:cNvSpPr/>
          <p:nvPr/>
        </p:nvSpPr>
        <p:spPr>
          <a:xfrm>
            <a:off x="91725" y="4101350"/>
            <a:ext cx="1418100" cy="572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10.0.0.1:5555:10.0.0.2:22</a:t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1419" name="Google Shape;1419;p122"/>
          <p:cNvSpPr txBox="1"/>
          <p:nvPr/>
        </p:nvSpPr>
        <p:spPr>
          <a:xfrm>
            <a:off x="167650" y="4636100"/>
            <a:ext cx="16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File descriptor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Sending data</a:t>
            </a:r>
            <a:endParaRPr/>
          </a:p>
        </p:txBody>
      </p:sp>
      <p:sp>
        <p:nvSpPr>
          <p:cNvPr id="1425" name="Google Shape;1425;p123"/>
          <p:cNvSpPr txBox="1"/>
          <p:nvPr>
            <p:ph idx="1" type="body"/>
          </p:nvPr>
        </p:nvSpPr>
        <p:spPr>
          <a:xfrm>
            <a:off x="311700" y="1152475"/>
            <a:ext cx="8520600" cy="18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App1 sends data to AppX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App1 encapsulate the data in a segment and send it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AppX acknowledges the segment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Hint: Can App1 send new segment before ack of old segment arrives?</a:t>
            </a:r>
            <a:endParaRPr/>
          </a:p>
        </p:txBody>
      </p:sp>
      <p:sp>
        <p:nvSpPr>
          <p:cNvPr id="1426" name="Google Shape;1426;p123"/>
          <p:cNvSpPr txBox="1"/>
          <p:nvPr>
            <p:ph idx="4294967295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  <p:cxnSp>
        <p:nvCxnSpPr>
          <p:cNvPr id="1427" name="Google Shape;1427;p123"/>
          <p:cNvCxnSpPr/>
          <p:nvPr/>
        </p:nvCxnSpPr>
        <p:spPr>
          <a:xfrm flipH="1">
            <a:off x="2365250" y="3432625"/>
            <a:ext cx="3726300" cy="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1428" name="Google Shape;1428;p123"/>
          <p:cNvGrpSpPr/>
          <p:nvPr/>
        </p:nvGrpSpPr>
        <p:grpSpPr>
          <a:xfrm>
            <a:off x="6209363" y="3390425"/>
            <a:ext cx="790176" cy="523250"/>
            <a:chOff x="6861863" y="3530550"/>
            <a:chExt cx="790176" cy="523250"/>
          </a:xfrm>
        </p:grpSpPr>
        <p:pic>
          <p:nvPicPr>
            <p:cNvPr id="1429" name="Google Shape;1429;p123"/>
            <p:cNvPicPr preferRelativeResize="0"/>
            <p:nvPr/>
          </p:nvPicPr>
          <p:blipFill rotWithShape="1">
            <a:blip r:embed="rId3">
              <a:alphaModFix/>
            </a:blip>
            <a:srcRect b="7747" l="12647" r="11801" t="6452"/>
            <a:stretch/>
          </p:blipFill>
          <p:spPr>
            <a:xfrm>
              <a:off x="6861863" y="35305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0" name="Google Shape;1430;p123"/>
            <p:cNvSpPr txBox="1"/>
            <p:nvPr/>
          </p:nvSpPr>
          <p:spPr>
            <a:xfrm>
              <a:off x="7071113" y="3592075"/>
              <a:ext cx="37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431" name="Google Shape;1431;p123"/>
          <p:cNvPicPr preferRelativeResize="0"/>
          <p:nvPr/>
        </p:nvPicPr>
        <p:blipFill rotWithShape="1">
          <a:blip r:embed="rId3">
            <a:alphaModFix/>
          </a:blip>
          <a:srcRect b="7747" l="12647" r="11801" t="6452"/>
          <a:stretch/>
        </p:blipFill>
        <p:spPr>
          <a:xfrm>
            <a:off x="1457275" y="3398650"/>
            <a:ext cx="790176" cy="5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123"/>
          <p:cNvSpPr txBox="1"/>
          <p:nvPr/>
        </p:nvSpPr>
        <p:spPr>
          <a:xfrm>
            <a:off x="1457275" y="3921900"/>
            <a:ext cx="89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10.0.0.1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33" name="Google Shape;1433;p123"/>
          <p:cNvSpPr txBox="1"/>
          <p:nvPr/>
        </p:nvSpPr>
        <p:spPr>
          <a:xfrm>
            <a:off x="6246763" y="3921900"/>
            <a:ext cx="89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10.0.0.2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34" name="Google Shape;1434;p123"/>
          <p:cNvSpPr txBox="1"/>
          <p:nvPr/>
        </p:nvSpPr>
        <p:spPr>
          <a:xfrm>
            <a:off x="153700" y="3308000"/>
            <a:ext cx="1219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</a:rPr>
              <a:t>App1-port 5555</a:t>
            </a:r>
            <a:endParaRPr sz="11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App2-port 7712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App3-port 2222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35" name="Google Shape;1435;p123"/>
          <p:cNvSpPr txBox="1"/>
          <p:nvPr/>
        </p:nvSpPr>
        <p:spPr>
          <a:xfrm>
            <a:off x="7083600" y="3131325"/>
            <a:ext cx="1219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</a:rPr>
              <a:t>AppX-port 22</a:t>
            </a:r>
            <a:endParaRPr sz="11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AppY-port 443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AppZ-port 80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36" name="Google Shape;1436;p123"/>
          <p:cNvSpPr/>
          <p:nvPr/>
        </p:nvSpPr>
        <p:spPr>
          <a:xfrm>
            <a:off x="2639760" y="3108375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10.0.0.1</a:t>
            </a:r>
            <a:endParaRPr sz="900"/>
          </a:p>
        </p:txBody>
      </p:sp>
      <p:sp>
        <p:nvSpPr>
          <p:cNvPr id="1437" name="Google Shape;1437;p123"/>
          <p:cNvSpPr/>
          <p:nvPr/>
        </p:nvSpPr>
        <p:spPr>
          <a:xfrm>
            <a:off x="3284007" y="3107331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5555</a:t>
            </a:r>
            <a:endParaRPr sz="700"/>
          </a:p>
        </p:txBody>
      </p:sp>
      <p:cxnSp>
        <p:nvCxnSpPr>
          <p:cNvPr id="1438" name="Google Shape;1438;p123"/>
          <p:cNvCxnSpPr/>
          <p:nvPr/>
        </p:nvCxnSpPr>
        <p:spPr>
          <a:xfrm flipH="1">
            <a:off x="2327838" y="3958304"/>
            <a:ext cx="3726300" cy="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9" name="Google Shape;1439;p123"/>
          <p:cNvSpPr/>
          <p:nvPr/>
        </p:nvSpPr>
        <p:spPr>
          <a:xfrm>
            <a:off x="4990998" y="3107331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10.0.0.2</a:t>
            </a:r>
            <a:endParaRPr sz="900"/>
          </a:p>
        </p:txBody>
      </p:sp>
      <p:sp>
        <p:nvSpPr>
          <p:cNvPr id="1440" name="Google Shape;1440;p123"/>
          <p:cNvSpPr/>
          <p:nvPr/>
        </p:nvSpPr>
        <p:spPr>
          <a:xfrm>
            <a:off x="4519557" y="3108381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22</a:t>
            </a:r>
            <a:endParaRPr sz="700"/>
          </a:p>
        </p:txBody>
      </p:sp>
      <p:sp>
        <p:nvSpPr>
          <p:cNvPr id="1441" name="Google Shape;1441;p123"/>
          <p:cNvSpPr/>
          <p:nvPr/>
        </p:nvSpPr>
        <p:spPr>
          <a:xfrm>
            <a:off x="3762500" y="3107325"/>
            <a:ext cx="757200" cy="2832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</a:t>
            </a:r>
            <a:endParaRPr sz="700"/>
          </a:p>
        </p:txBody>
      </p:sp>
      <p:sp>
        <p:nvSpPr>
          <p:cNvPr id="1442" name="Google Shape;1442;p123"/>
          <p:cNvSpPr/>
          <p:nvPr/>
        </p:nvSpPr>
        <p:spPr>
          <a:xfrm>
            <a:off x="2639835" y="3636275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10.0.0.2</a:t>
            </a:r>
            <a:endParaRPr sz="900"/>
          </a:p>
        </p:txBody>
      </p:sp>
      <p:sp>
        <p:nvSpPr>
          <p:cNvPr id="1443" name="Google Shape;1443;p123"/>
          <p:cNvSpPr/>
          <p:nvPr/>
        </p:nvSpPr>
        <p:spPr>
          <a:xfrm>
            <a:off x="3284082" y="3635231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22</a:t>
            </a:r>
            <a:endParaRPr sz="700"/>
          </a:p>
        </p:txBody>
      </p:sp>
      <p:sp>
        <p:nvSpPr>
          <p:cNvPr id="1444" name="Google Shape;1444;p123"/>
          <p:cNvSpPr/>
          <p:nvPr/>
        </p:nvSpPr>
        <p:spPr>
          <a:xfrm>
            <a:off x="4991073" y="3635231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10.0.0.1</a:t>
            </a:r>
            <a:endParaRPr sz="900"/>
          </a:p>
        </p:txBody>
      </p:sp>
      <p:sp>
        <p:nvSpPr>
          <p:cNvPr id="1445" name="Google Shape;1445;p123"/>
          <p:cNvSpPr/>
          <p:nvPr/>
        </p:nvSpPr>
        <p:spPr>
          <a:xfrm>
            <a:off x="4519632" y="3636281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5555</a:t>
            </a:r>
            <a:endParaRPr sz="700"/>
          </a:p>
        </p:txBody>
      </p:sp>
      <p:sp>
        <p:nvSpPr>
          <p:cNvPr id="1446" name="Google Shape;1446;p123"/>
          <p:cNvSpPr/>
          <p:nvPr/>
        </p:nvSpPr>
        <p:spPr>
          <a:xfrm>
            <a:off x="3762575" y="3635225"/>
            <a:ext cx="7572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ACK</a:t>
            </a:r>
            <a:endParaRPr sz="700"/>
          </a:p>
        </p:txBody>
      </p:sp>
      <p:sp>
        <p:nvSpPr>
          <p:cNvPr id="1447" name="Google Shape;1447;p123"/>
          <p:cNvSpPr/>
          <p:nvPr/>
        </p:nvSpPr>
        <p:spPr>
          <a:xfrm>
            <a:off x="7203700" y="3913675"/>
            <a:ext cx="1418100" cy="572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10.0.0.1:5555:10.0.0.2:22</a:t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1448" name="Google Shape;1448;p123"/>
          <p:cNvSpPr txBox="1"/>
          <p:nvPr/>
        </p:nvSpPr>
        <p:spPr>
          <a:xfrm>
            <a:off x="7279625" y="4448425"/>
            <a:ext cx="16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File descriptor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49" name="Google Shape;1449;p123"/>
          <p:cNvSpPr/>
          <p:nvPr/>
        </p:nvSpPr>
        <p:spPr>
          <a:xfrm>
            <a:off x="91725" y="4101350"/>
            <a:ext cx="1418100" cy="572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10.0.0.1:5555:10.0.0.2:22</a:t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1450" name="Google Shape;1450;p123"/>
          <p:cNvSpPr txBox="1"/>
          <p:nvPr/>
        </p:nvSpPr>
        <p:spPr>
          <a:xfrm>
            <a:off x="167650" y="4636100"/>
            <a:ext cx="16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File descriptor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Acknowledgment</a:t>
            </a:r>
            <a:endParaRPr/>
          </a:p>
        </p:txBody>
      </p:sp>
      <p:sp>
        <p:nvSpPr>
          <p:cNvPr id="1456" name="Google Shape;1456;p124"/>
          <p:cNvSpPr txBox="1"/>
          <p:nvPr>
            <p:ph idx="1" type="body"/>
          </p:nvPr>
        </p:nvSpPr>
        <p:spPr>
          <a:xfrm>
            <a:off x="311700" y="1140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-300037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App1 sends segment 1,2 and 3 to AppX</a:t>
            </a:r>
            <a:endParaRPr/>
          </a:p>
          <a:p>
            <a:pPr indent="-300037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AppX acknowledge all of them with a single ACK 3</a:t>
            </a:r>
            <a:endParaRPr/>
          </a:p>
        </p:txBody>
      </p:sp>
      <p:sp>
        <p:nvSpPr>
          <p:cNvPr id="1457" name="Google Shape;1457;p124"/>
          <p:cNvSpPr txBox="1"/>
          <p:nvPr>
            <p:ph idx="4294967295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  <p:cxnSp>
        <p:nvCxnSpPr>
          <p:cNvPr id="1458" name="Google Shape;1458;p124"/>
          <p:cNvCxnSpPr/>
          <p:nvPr/>
        </p:nvCxnSpPr>
        <p:spPr>
          <a:xfrm flipH="1">
            <a:off x="2356075" y="2134363"/>
            <a:ext cx="3726300" cy="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1459" name="Google Shape;1459;p124"/>
          <p:cNvGrpSpPr/>
          <p:nvPr/>
        </p:nvGrpSpPr>
        <p:grpSpPr>
          <a:xfrm>
            <a:off x="6387938" y="2258725"/>
            <a:ext cx="790176" cy="523250"/>
            <a:chOff x="6861863" y="3530550"/>
            <a:chExt cx="790176" cy="523250"/>
          </a:xfrm>
        </p:grpSpPr>
        <p:pic>
          <p:nvPicPr>
            <p:cNvPr id="1460" name="Google Shape;1460;p124"/>
            <p:cNvPicPr preferRelativeResize="0"/>
            <p:nvPr/>
          </p:nvPicPr>
          <p:blipFill rotWithShape="1">
            <a:blip r:embed="rId3">
              <a:alphaModFix/>
            </a:blip>
            <a:srcRect b="7747" l="12647" r="11801" t="6452"/>
            <a:stretch/>
          </p:blipFill>
          <p:spPr>
            <a:xfrm>
              <a:off x="6861863" y="35305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1" name="Google Shape;1461;p124"/>
            <p:cNvSpPr txBox="1"/>
            <p:nvPr/>
          </p:nvSpPr>
          <p:spPr>
            <a:xfrm>
              <a:off x="7071113" y="3592075"/>
              <a:ext cx="37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462" name="Google Shape;1462;p124"/>
          <p:cNvPicPr preferRelativeResize="0"/>
          <p:nvPr/>
        </p:nvPicPr>
        <p:blipFill rotWithShape="1">
          <a:blip r:embed="rId3">
            <a:alphaModFix/>
          </a:blip>
          <a:srcRect b="7747" l="12647" r="11801" t="6452"/>
          <a:stretch/>
        </p:blipFill>
        <p:spPr>
          <a:xfrm>
            <a:off x="1429050" y="2193700"/>
            <a:ext cx="790176" cy="5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124"/>
          <p:cNvSpPr txBox="1"/>
          <p:nvPr/>
        </p:nvSpPr>
        <p:spPr>
          <a:xfrm>
            <a:off x="1429050" y="2716950"/>
            <a:ext cx="89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10.0.0.1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64" name="Google Shape;1464;p124"/>
          <p:cNvSpPr txBox="1"/>
          <p:nvPr/>
        </p:nvSpPr>
        <p:spPr>
          <a:xfrm>
            <a:off x="6425338" y="2790200"/>
            <a:ext cx="89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10.0.0.2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65" name="Google Shape;1465;p124"/>
          <p:cNvSpPr txBox="1"/>
          <p:nvPr/>
        </p:nvSpPr>
        <p:spPr>
          <a:xfrm>
            <a:off x="125475" y="2103050"/>
            <a:ext cx="1219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</a:rPr>
              <a:t>App1-port 5555</a:t>
            </a:r>
            <a:endParaRPr sz="11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App2-port 7712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App3-port 2222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66" name="Google Shape;1466;p124"/>
          <p:cNvSpPr txBox="1"/>
          <p:nvPr/>
        </p:nvSpPr>
        <p:spPr>
          <a:xfrm>
            <a:off x="7262175" y="1999625"/>
            <a:ext cx="1219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</a:rPr>
              <a:t>AppX-port 22</a:t>
            </a:r>
            <a:endParaRPr sz="11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AppY-port 443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AppZ-port 80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67" name="Google Shape;1467;p124"/>
          <p:cNvSpPr/>
          <p:nvPr/>
        </p:nvSpPr>
        <p:spPr>
          <a:xfrm>
            <a:off x="2630585" y="1810113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10.0.0.1</a:t>
            </a:r>
            <a:endParaRPr sz="900"/>
          </a:p>
        </p:txBody>
      </p:sp>
      <p:sp>
        <p:nvSpPr>
          <p:cNvPr id="1468" name="Google Shape;1468;p124"/>
          <p:cNvSpPr/>
          <p:nvPr/>
        </p:nvSpPr>
        <p:spPr>
          <a:xfrm>
            <a:off x="3274832" y="1809068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5555</a:t>
            </a:r>
            <a:endParaRPr sz="700"/>
          </a:p>
        </p:txBody>
      </p:sp>
      <p:cxnSp>
        <p:nvCxnSpPr>
          <p:cNvPr id="1469" name="Google Shape;1469;p124"/>
          <p:cNvCxnSpPr/>
          <p:nvPr/>
        </p:nvCxnSpPr>
        <p:spPr>
          <a:xfrm flipH="1">
            <a:off x="2327838" y="3958304"/>
            <a:ext cx="3726300" cy="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0" name="Google Shape;1470;p124"/>
          <p:cNvSpPr/>
          <p:nvPr/>
        </p:nvSpPr>
        <p:spPr>
          <a:xfrm>
            <a:off x="4981823" y="1809068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10.0.0.2</a:t>
            </a:r>
            <a:endParaRPr sz="900"/>
          </a:p>
        </p:txBody>
      </p:sp>
      <p:sp>
        <p:nvSpPr>
          <p:cNvPr id="1471" name="Google Shape;1471;p124"/>
          <p:cNvSpPr/>
          <p:nvPr/>
        </p:nvSpPr>
        <p:spPr>
          <a:xfrm>
            <a:off x="4510382" y="1810118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22</a:t>
            </a:r>
            <a:endParaRPr sz="700"/>
          </a:p>
        </p:txBody>
      </p:sp>
      <p:sp>
        <p:nvSpPr>
          <p:cNvPr id="1472" name="Google Shape;1472;p124"/>
          <p:cNvSpPr/>
          <p:nvPr/>
        </p:nvSpPr>
        <p:spPr>
          <a:xfrm>
            <a:off x="3753325" y="1809063"/>
            <a:ext cx="7572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seq1</a:t>
            </a:r>
            <a:endParaRPr sz="700"/>
          </a:p>
        </p:txBody>
      </p:sp>
      <p:sp>
        <p:nvSpPr>
          <p:cNvPr id="1473" name="Google Shape;1473;p124"/>
          <p:cNvSpPr/>
          <p:nvPr/>
        </p:nvSpPr>
        <p:spPr>
          <a:xfrm>
            <a:off x="2639835" y="3636275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10.0.0.2</a:t>
            </a:r>
            <a:endParaRPr sz="900"/>
          </a:p>
        </p:txBody>
      </p:sp>
      <p:sp>
        <p:nvSpPr>
          <p:cNvPr id="1474" name="Google Shape;1474;p124"/>
          <p:cNvSpPr/>
          <p:nvPr/>
        </p:nvSpPr>
        <p:spPr>
          <a:xfrm>
            <a:off x="3284082" y="3635231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22</a:t>
            </a:r>
            <a:endParaRPr sz="700"/>
          </a:p>
        </p:txBody>
      </p:sp>
      <p:sp>
        <p:nvSpPr>
          <p:cNvPr id="1475" name="Google Shape;1475;p124"/>
          <p:cNvSpPr/>
          <p:nvPr/>
        </p:nvSpPr>
        <p:spPr>
          <a:xfrm>
            <a:off x="4991073" y="3635231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10.0.0.1</a:t>
            </a:r>
            <a:endParaRPr sz="900"/>
          </a:p>
        </p:txBody>
      </p:sp>
      <p:sp>
        <p:nvSpPr>
          <p:cNvPr id="1476" name="Google Shape;1476;p124"/>
          <p:cNvSpPr/>
          <p:nvPr/>
        </p:nvSpPr>
        <p:spPr>
          <a:xfrm>
            <a:off x="4519632" y="3636281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5555</a:t>
            </a:r>
            <a:endParaRPr sz="700"/>
          </a:p>
        </p:txBody>
      </p:sp>
      <p:sp>
        <p:nvSpPr>
          <p:cNvPr id="1477" name="Google Shape;1477;p124"/>
          <p:cNvSpPr/>
          <p:nvPr/>
        </p:nvSpPr>
        <p:spPr>
          <a:xfrm>
            <a:off x="3762575" y="3635225"/>
            <a:ext cx="7572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ACK3</a:t>
            </a:r>
            <a:endParaRPr sz="700"/>
          </a:p>
        </p:txBody>
      </p:sp>
      <p:sp>
        <p:nvSpPr>
          <p:cNvPr id="1478" name="Google Shape;1478;p124"/>
          <p:cNvSpPr/>
          <p:nvPr/>
        </p:nvSpPr>
        <p:spPr>
          <a:xfrm>
            <a:off x="7382275" y="2781975"/>
            <a:ext cx="1418100" cy="572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10.0.0.1:5555:10.0.0.2:22</a:t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1479" name="Google Shape;1479;p124"/>
          <p:cNvSpPr txBox="1"/>
          <p:nvPr/>
        </p:nvSpPr>
        <p:spPr>
          <a:xfrm>
            <a:off x="7458200" y="3316725"/>
            <a:ext cx="16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File descriptor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80" name="Google Shape;1480;p124"/>
          <p:cNvSpPr/>
          <p:nvPr/>
        </p:nvSpPr>
        <p:spPr>
          <a:xfrm>
            <a:off x="63500" y="2896400"/>
            <a:ext cx="1418100" cy="572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10.0.0.1:5555:10.0.0.2:22</a:t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1481" name="Google Shape;1481;p124"/>
          <p:cNvSpPr txBox="1"/>
          <p:nvPr/>
        </p:nvSpPr>
        <p:spPr>
          <a:xfrm>
            <a:off x="139425" y="3431150"/>
            <a:ext cx="16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File descriptor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482" name="Google Shape;1482;p124"/>
          <p:cNvCxnSpPr/>
          <p:nvPr/>
        </p:nvCxnSpPr>
        <p:spPr>
          <a:xfrm flipH="1">
            <a:off x="2356075" y="2563650"/>
            <a:ext cx="3726300" cy="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83" name="Google Shape;1483;p124"/>
          <p:cNvSpPr/>
          <p:nvPr/>
        </p:nvSpPr>
        <p:spPr>
          <a:xfrm>
            <a:off x="2630585" y="2239400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10.0.0.1</a:t>
            </a:r>
            <a:endParaRPr sz="900"/>
          </a:p>
        </p:txBody>
      </p:sp>
      <p:sp>
        <p:nvSpPr>
          <p:cNvPr id="1484" name="Google Shape;1484;p124"/>
          <p:cNvSpPr/>
          <p:nvPr/>
        </p:nvSpPr>
        <p:spPr>
          <a:xfrm>
            <a:off x="3274832" y="2238356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5555</a:t>
            </a:r>
            <a:endParaRPr sz="700"/>
          </a:p>
        </p:txBody>
      </p:sp>
      <p:sp>
        <p:nvSpPr>
          <p:cNvPr id="1485" name="Google Shape;1485;p124"/>
          <p:cNvSpPr/>
          <p:nvPr/>
        </p:nvSpPr>
        <p:spPr>
          <a:xfrm>
            <a:off x="4981823" y="2238356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10.0.0.2</a:t>
            </a:r>
            <a:endParaRPr sz="900"/>
          </a:p>
        </p:txBody>
      </p:sp>
      <p:sp>
        <p:nvSpPr>
          <p:cNvPr id="1486" name="Google Shape;1486;p124"/>
          <p:cNvSpPr/>
          <p:nvPr/>
        </p:nvSpPr>
        <p:spPr>
          <a:xfrm>
            <a:off x="4510382" y="2239406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22</a:t>
            </a:r>
            <a:endParaRPr sz="700"/>
          </a:p>
        </p:txBody>
      </p:sp>
      <p:sp>
        <p:nvSpPr>
          <p:cNvPr id="1487" name="Google Shape;1487;p124"/>
          <p:cNvSpPr/>
          <p:nvPr/>
        </p:nvSpPr>
        <p:spPr>
          <a:xfrm>
            <a:off x="3753325" y="2238350"/>
            <a:ext cx="7572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seq2</a:t>
            </a:r>
            <a:endParaRPr sz="700"/>
          </a:p>
        </p:txBody>
      </p:sp>
      <p:cxnSp>
        <p:nvCxnSpPr>
          <p:cNvPr id="1488" name="Google Shape;1488;p124"/>
          <p:cNvCxnSpPr/>
          <p:nvPr/>
        </p:nvCxnSpPr>
        <p:spPr>
          <a:xfrm flipH="1">
            <a:off x="2356075" y="3007059"/>
            <a:ext cx="3726300" cy="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89" name="Google Shape;1489;p124"/>
          <p:cNvSpPr/>
          <p:nvPr/>
        </p:nvSpPr>
        <p:spPr>
          <a:xfrm>
            <a:off x="2630585" y="2682808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10.0.0.1</a:t>
            </a:r>
            <a:endParaRPr sz="900"/>
          </a:p>
        </p:txBody>
      </p:sp>
      <p:sp>
        <p:nvSpPr>
          <p:cNvPr id="1490" name="Google Shape;1490;p124"/>
          <p:cNvSpPr/>
          <p:nvPr/>
        </p:nvSpPr>
        <p:spPr>
          <a:xfrm>
            <a:off x="3274832" y="2681764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5555</a:t>
            </a:r>
            <a:endParaRPr sz="700"/>
          </a:p>
        </p:txBody>
      </p:sp>
      <p:sp>
        <p:nvSpPr>
          <p:cNvPr id="1491" name="Google Shape;1491;p124"/>
          <p:cNvSpPr/>
          <p:nvPr/>
        </p:nvSpPr>
        <p:spPr>
          <a:xfrm>
            <a:off x="4981823" y="2681764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10.0.0.2</a:t>
            </a:r>
            <a:endParaRPr sz="900"/>
          </a:p>
        </p:txBody>
      </p:sp>
      <p:sp>
        <p:nvSpPr>
          <p:cNvPr id="1492" name="Google Shape;1492;p124"/>
          <p:cNvSpPr/>
          <p:nvPr/>
        </p:nvSpPr>
        <p:spPr>
          <a:xfrm>
            <a:off x="4510382" y="2682814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22</a:t>
            </a:r>
            <a:endParaRPr sz="700"/>
          </a:p>
        </p:txBody>
      </p:sp>
      <p:sp>
        <p:nvSpPr>
          <p:cNvPr id="1493" name="Google Shape;1493;p124"/>
          <p:cNvSpPr/>
          <p:nvPr/>
        </p:nvSpPr>
        <p:spPr>
          <a:xfrm>
            <a:off x="3753325" y="2681758"/>
            <a:ext cx="7572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seq3</a:t>
            </a:r>
            <a:endParaRPr sz="7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Lost data</a:t>
            </a:r>
            <a:endParaRPr/>
          </a:p>
        </p:txBody>
      </p:sp>
      <p:sp>
        <p:nvSpPr>
          <p:cNvPr id="1499" name="Google Shape;1499;p125"/>
          <p:cNvSpPr txBox="1"/>
          <p:nvPr>
            <p:ph idx="1" type="body"/>
          </p:nvPr>
        </p:nvSpPr>
        <p:spPr>
          <a:xfrm>
            <a:off x="311700" y="994300"/>
            <a:ext cx="53214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-300037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App1 sends segment 1,2 and 3 to AppX</a:t>
            </a:r>
            <a:endParaRPr/>
          </a:p>
          <a:p>
            <a:pPr indent="-300037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Seg 3 is lost, AppX acknowledge 3</a:t>
            </a:r>
            <a:endParaRPr/>
          </a:p>
          <a:p>
            <a:pPr indent="-300037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App1 resend Seq 3 </a:t>
            </a:r>
            <a:endParaRPr/>
          </a:p>
        </p:txBody>
      </p:sp>
      <p:sp>
        <p:nvSpPr>
          <p:cNvPr id="1500" name="Google Shape;1500;p125"/>
          <p:cNvSpPr txBox="1"/>
          <p:nvPr>
            <p:ph idx="4294967295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  <p:cxnSp>
        <p:nvCxnSpPr>
          <p:cNvPr id="1501" name="Google Shape;1501;p125"/>
          <p:cNvCxnSpPr/>
          <p:nvPr/>
        </p:nvCxnSpPr>
        <p:spPr>
          <a:xfrm flipH="1">
            <a:off x="2356075" y="2134363"/>
            <a:ext cx="3726300" cy="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1502" name="Google Shape;1502;p125"/>
          <p:cNvGrpSpPr/>
          <p:nvPr/>
        </p:nvGrpSpPr>
        <p:grpSpPr>
          <a:xfrm>
            <a:off x="6387938" y="2258725"/>
            <a:ext cx="790176" cy="523250"/>
            <a:chOff x="6861863" y="3530550"/>
            <a:chExt cx="790176" cy="523250"/>
          </a:xfrm>
        </p:grpSpPr>
        <p:pic>
          <p:nvPicPr>
            <p:cNvPr id="1503" name="Google Shape;1503;p125"/>
            <p:cNvPicPr preferRelativeResize="0"/>
            <p:nvPr/>
          </p:nvPicPr>
          <p:blipFill rotWithShape="1">
            <a:blip r:embed="rId3">
              <a:alphaModFix/>
            </a:blip>
            <a:srcRect b="7747" l="12647" r="11801" t="6452"/>
            <a:stretch/>
          </p:blipFill>
          <p:spPr>
            <a:xfrm>
              <a:off x="6861863" y="35305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4" name="Google Shape;1504;p125"/>
            <p:cNvSpPr txBox="1"/>
            <p:nvPr/>
          </p:nvSpPr>
          <p:spPr>
            <a:xfrm>
              <a:off x="7071113" y="3592075"/>
              <a:ext cx="37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505" name="Google Shape;1505;p125"/>
          <p:cNvPicPr preferRelativeResize="0"/>
          <p:nvPr/>
        </p:nvPicPr>
        <p:blipFill rotWithShape="1">
          <a:blip r:embed="rId3">
            <a:alphaModFix/>
          </a:blip>
          <a:srcRect b="7747" l="12647" r="11801" t="6452"/>
          <a:stretch/>
        </p:blipFill>
        <p:spPr>
          <a:xfrm>
            <a:off x="1429050" y="2193700"/>
            <a:ext cx="790176" cy="5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125"/>
          <p:cNvSpPr txBox="1"/>
          <p:nvPr/>
        </p:nvSpPr>
        <p:spPr>
          <a:xfrm>
            <a:off x="1429050" y="2716950"/>
            <a:ext cx="89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10.0.0.1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507" name="Google Shape;1507;p125"/>
          <p:cNvSpPr txBox="1"/>
          <p:nvPr/>
        </p:nvSpPr>
        <p:spPr>
          <a:xfrm>
            <a:off x="6425338" y="2790200"/>
            <a:ext cx="89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10.0.0.2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508" name="Google Shape;1508;p125"/>
          <p:cNvSpPr txBox="1"/>
          <p:nvPr/>
        </p:nvSpPr>
        <p:spPr>
          <a:xfrm>
            <a:off x="125475" y="2103050"/>
            <a:ext cx="1219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</a:rPr>
              <a:t>App1-port 5555</a:t>
            </a:r>
            <a:endParaRPr sz="11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App2-port 7712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App3-port 2222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509" name="Google Shape;1509;p125"/>
          <p:cNvSpPr txBox="1"/>
          <p:nvPr/>
        </p:nvSpPr>
        <p:spPr>
          <a:xfrm>
            <a:off x="7262175" y="1999625"/>
            <a:ext cx="1219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</a:rPr>
              <a:t>AppX-port 22</a:t>
            </a:r>
            <a:endParaRPr sz="11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AppY-port 443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AppZ-port 80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510" name="Google Shape;1510;p125"/>
          <p:cNvSpPr/>
          <p:nvPr/>
        </p:nvSpPr>
        <p:spPr>
          <a:xfrm>
            <a:off x="2630585" y="1810113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10.0.0.1</a:t>
            </a:r>
            <a:endParaRPr sz="900"/>
          </a:p>
        </p:txBody>
      </p:sp>
      <p:sp>
        <p:nvSpPr>
          <p:cNvPr id="1511" name="Google Shape;1511;p125"/>
          <p:cNvSpPr/>
          <p:nvPr/>
        </p:nvSpPr>
        <p:spPr>
          <a:xfrm>
            <a:off x="3274832" y="1809068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5555</a:t>
            </a:r>
            <a:endParaRPr sz="700"/>
          </a:p>
        </p:txBody>
      </p:sp>
      <p:cxnSp>
        <p:nvCxnSpPr>
          <p:cNvPr id="1512" name="Google Shape;1512;p125"/>
          <p:cNvCxnSpPr/>
          <p:nvPr/>
        </p:nvCxnSpPr>
        <p:spPr>
          <a:xfrm flipH="1">
            <a:off x="2306671" y="3729704"/>
            <a:ext cx="3726300" cy="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3" name="Google Shape;1513;p125"/>
          <p:cNvSpPr/>
          <p:nvPr/>
        </p:nvSpPr>
        <p:spPr>
          <a:xfrm>
            <a:off x="4981823" y="1809068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10.0.0.2</a:t>
            </a:r>
            <a:endParaRPr sz="900"/>
          </a:p>
        </p:txBody>
      </p:sp>
      <p:sp>
        <p:nvSpPr>
          <p:cNvPr id="1514" name="Google Shape;1514;p125"/>
          <p:cNvSpPr/>
          <p:nvPr/>
        </p:nvSpPr>
        <p:spPr>
          <a:xfrm>
            <a:off x="4510382" y="1810118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22</a:t>
            </a:r>
            <a:endParaRPr sz="700"/>
          </a:p>
        </p:txBody>
      </p:sp>
      <p:sp>
        <p:nvSpPr>
          <p:cNvPr id="1515" name="Google Shape;1515;p125"/>
          <p:cNvSpPr/>
          <p:nvPr/>
        </p:nvSpPr>
        <p:spPr>
          <a:xfrm>
            <a:off x="3753325" y="1809063"/>
            <a:ext cx="7572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seq1</a:t>
            </a:r>
            <a:endParaRPr sz="700"/>
          </a:p>
        </p:txBody>
      </p:sp>
      <p:sp>
        <p:nvSpPr>
          <p:cNvPr id="1516" name="Google Shape;1516;p125"/>
          <p:cNvSpPr/>
          <p:nvPr/>
        </p:nvSpPr>
        <p:spPr>
          <a:xfrm>
            <a:off x="2618668" y="3407675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10.0.0.2</a:t>
            </a:r>
            <a:endParaRPr sz="900"/>
          </a:p>
        </p:txBody>
      </p:sp>
      <p:sp>
        <p:nvSpPr>
          <p:cNvPr id="1517" name="Google Shape;1517;p125"/>
          <p:cNvSpPr/>
          <p:nvPr/>
        </p:nvSpPr>
        <p:spPr>
          <a:xfrm>
            <a:off x="3262915" y="3406631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22</a:t>
            </a:r>
            <a:endParaRPr sz="700"/>
          </a:p>
        </p:txBody>
      </p:sp>
      <p:sp>
        <p:nvSpPr>
          <p:cNvPr id="1518" name="Google Shape;1518;p125"/>
          <p:cNvSpPr/>
          <p:nvPr/>
        </p:nvSpPr>
        <p:spPr>
          <a:xfrm>
            <a:off x="4969907" y="3406631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10.0.0.1</a:t>
            </a:r>
            <a:endParaRPr sz="900"/>
          </a:p>
        </p:txBody>
      </p:sp>
      <p:sp>
        <p:nvSpPr>
          <p:cNvPr id="1519" name="Google Shape;1519;p125"/>
          <p:cNvSpPr/>
          <p:nvPr/>
        </p:nvSpPr>
        <p:spPr>
          <a:xfrm>
            <a:off x="4498465" y="3407681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5555</a:t>
            </a:r>
            <a:endParaRPr sz="700"/>
          </a:p>
        </p:txBody>
      </p:sp>
      <p:sp>
        <p:nvSpPr>
          <p:cNvPr id="1520" name="Google Shape;1520;p125"/>
          <p:cNvSpPr/>
          <p:nvPr/>
        </p:nvSpPr>
        <p:spPr>
          <a:xfrm>
            <a:off x="3741408" y="3406625"/>
            <a:ext cx="7572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ACK2</a:t>
            </a:r>
            <a:endParaRPr sz="700"/>
          </a:p>
        </p:txBody>
      </p:sp>
      <p:sp>
        <p:nvSpPr>
          <p:cNvPr id="1521" name="Google Shape;1521;p125"/>
          <p:cNvSpPr/>
          <p:nvPr/>
        </p:nvSpPr>
        <p:spPr>
          <a:xfrm>
            <a:off x="7382275" y="2781975"/>
            <a:ext cx="1418100" cy="572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10.0.0.1:5555:10.0.0.2:22</a:t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1522" name="Google Shape;1522;p125"/>
          <p:cNvSpPr txBox="1"/>
          <p:nvPr/>
        </p:nvSpPr>
        <p:spPr>
          <a:xfrm>
            <a:off x="7458200" y="3316725"/>
            <a:ext cx="16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File descriptor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23" name="Google Shape;1523;p125"/>
          <p:cNvSpPr/>
          <p:nvPr/>
        </p:nvSpPr>
        <p:spPr>
          <a:xfrm>
            <a:off x="63500" y="2896400"/>
            <a:ext cx="1418100" cy="572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10.0.0.1:5555:10.0.0.2:22</a:t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1524" name="Google Shape;1524;p125"/>
          <p:cNvSpPr txBox="1"/>
          <p:nvPr/>
        </p:nvSpPr>
        <p:spPr>
          <a:xfrm>
            <a:off x="139425" y="3431150"/>
            <a:ext cx="16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File descriptor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525" name="Google Shape;1525;p125"/>
          <p:cNvCxnSpPr/>
          <p:nvPr/>
        </p:nvCxnSpPr>
        <p:spPr>
          <a:xfrm flipH="1">
            <a:off x="2356075" y="2563650"/>
            <a:ext cx="3726300" cy="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26" name="Google Shape;1526;p125"/>
          <p:cNvSpPr/>
          <p:nvPr/>
        </p:nvSpPr>
        <p:spPr>
          <a:xfrm>
            <a:off x="2630585" y="2239400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10.0.0.1</a:t>
            </a:r>
            <a:endParaRPr sz="900"/>
          </a:p>
        </p:txBody>
      </p:sp>
      <p:sp>
        <p:nvSpPr>
          <p:cNvPr id="1527" name="Google Shape;1527;p125"/>
          <p:cNvSpPr/>
          <p:nvPr/>
        </p:nvSpPr>
        <p:spPr>
          <a:xfrm>
            <a:off x="3274832" y="2238356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5555</a:t>
            </a:r>
            <a:endParaRPr sz="700"/>
          </a:p>
        </p:txBody>
      </p:sp>
      <p:sp>
        <p:nvSpPr>
          <p:cNvPr id="1528" name="Google Shape;1528;p125"/>
          <p:cNvSpPr/>
          <p:nvPr/>
        </p:nvSpPr>
        <p:spPr>
          <a:xfrm>
            <a:off x="4981823" y="2238356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10.0.0.2</a:t>
            </a:r>
            <a:endParaRPr sz="900"/>
          </a:p>
        </p:txBody>
      </p:sp>
      <p:sp>
        <p:nvSpPr>
          <p:cNvPr id="1529" name="Google Shape;1529;p125"/>
          <p:cNvSpPr/>
          <p:nvPr/>
        </p:nvSpPr>
        <p:spPr>
          <a:xfrm>
            <a:off x="4510382" y="2239406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22</a:t>
            </a:r>
            <a:endParaRPr sz="700"/>
          </a:p>
        </p:txBody>
      </p:sp>
      <p:sp>
        <p:nvSpPr>
          <p:cNvPr id="1530" name="Google Shape;1530;p125"/>
          <p:cNvSpPr/>
          <p:nvPr/>
        </p:nvSpPr>
        <p:spPr>
          <a:xfrm>
            <a:off x="3753325" y="2238350"/>
            <a:ext cx="7572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seq2</a:t>
            </a:r>
            <a:endParaRPr sz="700"/>
          </a:p>
        </p:txBody>
      </p:sp>
      <p:cxnSp>
        <p:nvCxnSpPr>
          <p:cNvPr id="1531" name="Google Shape;1531;p125"/>
          <p:cNvCxnSpPr/>
          <p:nvPr/>
        </p:nvCxnSpPr>
        <p:spPr>
          <a:xfrm flipH="1">
            <a:off x="2356075" y="3007059"/>
            <a:ext cx="3726300" cy="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32" name="Google Shape;1532;p125"/>
          <p:cNvSpPr/>
          <p:nvPr/>
        </p:nvSpPr>
        <p:spPr>
          <a:xfrm>
            <a:off x="2630585" y="2682808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10.0.0.1</a:t>
            </a:r>
            <a:endParaRPr sz="900"/>
          </a:p>
        </p:txBody>
      </p:sp>
      <p:sp>
        <p:nvSpPr>
          <p:cNvPr id="1533" name="Google Shape;1533;p125"/>
          <p:cNvSpPr/>
          <p:nvPr/>
        </p:nvSpPr>
        <p:spPr>
          <a:xfrm>
            <a:off x="3274832" y="2681764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5555</a:t>
            </a:r>
            <a:endParaRPr sz="700"/>
          </a:p>
        </p:txBody>
      </p:sp>
      <p:sp>
        <p:nvSpPr>
          <p:cNvPr id="1534" name="Google Shape;1534;p125"/>
          <p:cNvSpPr/>
          <p:nvPr/>
        </p:nvSpPr>
        <p:spPr>
          <a:xfrm>
            <a:off x="4981823" y="2681764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10.0.0.2</a:t>
            </a:r>
            <a:endParaRPr sz="900"/>
          </a:p>
        </p:txBody>
      </p:sp>
      <p:sp>
        <p:nvSpPr>
          <p:cNvPr id="1535" name="Google Shape;1535;p125"/>
          <p:cNvSpPr/>
          <p:nvPr/>
        </p:nvSpPr>
        <p:spPr>
          <a:xfrm>
            <a:off x="4510382" y="2682814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22</a:t>
            </a:r>
            <a:endParaRPr sz="700"/>
          </a:p>
        </p:txBody>
      </p:sp>
      <p:sp>
        <p:nvSpPr>
          <p:cNvPr id="1536" name="Google Shape;1536;p125"/>
          <p:cNvSpPr/>
          <p:nvPr/>
        </p:nvSpPr>
        <p:spPr>
          <a:xfrm>
            <a:off x="3753325" y="2681758"/>
            <a:ext cx="7572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seq3</a:t>
            </a:r>
            <a:endParaRPr sz="700"/>
          </a:p>
        </p:txBody>
      </p:sp>
      <p:sp>
        <p:nvSpPr>
          <p:cNvPr id="1537" name="Google Shape;1537;p125"/>
          <p:cNvSpPr/>
          <p:nvPr/>
        </p:nvSpPr>
        <p:spPr>
          <a:xfrm>
            <a:off x="5523050" y="2602500"/>
            <a:ext cx="726600" cy="5727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8" name="Google Shape;1538;p125"/>
          <p:cNvCxnSpPr/>
          <p:nvPr/>
        </p:nvCxnSpPr>
        <p:spPr>
          <a:xfrm flipH="1">
            <a:off x="2327850" y="4370184"/>
            <a:ext cx="3726300" cy="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39" name="Google Shape;1539;p125"/>
          <p:cNvSpPr/>
          <p:nvPr/>
        </p:nvSpPr>
        <p:spPr>
          <a:xfrm>
            <a:off x="2602360" y="4045933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10.0.0.1</a:t>
            </a:r>
            <a:endParaRPr sz="900"/>
          </a:p>
        </p:txBody>
      </p:sp>
      <p:sp>
        <p:nvSpPr>
          <p:cNvPr id="1540" name="Google Shape;1540;p125"/>
          <p:cNvSpPr/>
          <p:nvPr/>
        </p:nvSpPr>
        <p:spPr>
          <a:xfrm>
            <a:off x="3246607" y="4044889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5555</a:t>
            </a:r>
            <a:endParaRPr sz="700"/>
          </a:p>
        </p:txBody>
      </p:sp>
      <p:sp>
        <p:nvSpPr>
          <p:cNvPr id="1541" name="Google Shape;1541;p125"/>
          <p:cNvSpPr/>
          <p:nvPr/>
        </p:nvSpPr>
        <p:spPr>
          <a:xfrm>
            <a:off x="4953598" y="4044889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10.0.0.2</a:t>
            </a:r>
            <a:endParaRPr sz="900"/>
          </a:p>
        </p:txBody>
      </p:sp>
      <p:sp>
        <p:nvSpPr>
          <p:cNvPr id="1542" name="Google Shape;1542;p125"/>
          <p:cNvSpPr/>
          <p:nvPr/>
        </p:nvSpPr>
        <p:spPr>
          <a:xfrm>
            <a:off x="4482157" y="4045939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22</a:t>
            </a:r>
            <a:endParaRPr sz="700"/>
          </a:p>
        </p:txBody>
      </p:sp>
      <p:sp>
        <p:nvSpPr>
          <p:cNvPr id="1543" name="Google Shape;1543;p125"/>
          <p:cNvSpPr/>
          <p:nvPr/>
        </p:nvSpPr>
        <p:spPr>
          <a:xfrm>
            <a:off x="3725100" y="4044883"/>
            <a:ext cx="7572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seq3</a:t>
            </a:r>
            <a:endParaRPr sz="700"/>
          </a:p>
        </p:txBody>
      </p:sp>
      <p:cxnSp>
        <p:nvCxnSpPr>
          <p:cNvPr id="1544" name="Google Shape;1544;p125"/>
          <p:cNvCxnSpPr/>
          <p:nvPr/>
        </p:nvCxnSpPr>
        <p:spPr>
          <a:xfrm flipH="1">
            <a:off x="2278013" y="4843979"/>
            <a:ext cx="3726300" cy="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5" name="Google Shape;1545;p125"/>
          <p:cNvSpPr/>
          <p:nvPr/>
        </p:nvSpPr>
        <p:spPr>
          <a:xfrm>
            <a:off x="2590010" y="4521950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10.0.0.2</a:t>
            </a:r>
            <a:endParaRPr sz="900"/>
          </a:p>
        </p:txBody>
      </p:sp>
      <p:sp>
        <p:nvSpPr>
          <p:cNvPr id="1546" name="Google Shape;1546;p125"/>
          <p:cNvSpPr/>
          <p:nvPr/>
        </p:nvSpPr>
        <p:spPr>
          <a:xfrm>
            <a:off x="3234257" y="4520906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22</a:t>
            </a:r>
            <a:endParaRPr sz="700"/>
          </a:p>
        </p:txBody>
      </p:sp>
      <p:sp>
        <p:nvSpPr>
          <p:cNvPr id="1547" name="Google Shape;1547;p125"/>
          <p:cNvSpPr/>
          <p:nvPr/>
        </p:nvSpPr>
        <p:spPr>
          <a:xfrm>
            <a:off x="4941248" y="4520906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10.0.0.1</a:t>
            </a:r>
            <a:endParaRPr sz="900"/>
          </a:p>
        </p:txBody>
      </p:sp>
      <p:sp>
        <p:nvSpPr>
          <p:cNvPr id="1548" name="Google Shape;1548;p125"/>
          <p:cNvSpPr/>
          <p:nvPr/>
        </p:nvSpPr>
        <p:spPr>
          <a:xfrm>
            <a:off x="4469807" y="4521956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5555</a:t>
            </a:r>
            <a:endParaRPr sz="700"/>
          </a:p>
        </p:txBody>
      </p:sp>
      <p:sp>
        <p:nvSpPr>
          <p:cNvPr id="1549" name="Google Shape;1549;p125"/>
          <p:cNvSpPr/>
          <p:nvPr/>
        </p:nvSpPr>
        <p:spPr>
          <a:xfrm>
            <a:off x="3712750" y="4520900"/>
            <a:ext cx="7572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ACK3</a:t>
            </a:r>
            <a:endParaRPr sz="70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 Connection</a:t>
            </a:r>
            <a:endParaRPr/>
          </a:p>
        </p:txBody>
      </p:sp>
      <p:sp>
        <p:nvSpPr>
          <p:cNvPr id="1555" name="Google Shape;1555;p126"/>
          <p:cNvSpPr txBox="1"/>
          <p:nvPr>
            <p:ph idx="1" type="body"/>
          </p:nvPr>
        </p:nvSpPr>
        <p:spPr>
          <a:xfrm>
            <a:off x="311700" y="1152475"/>
            <a:ext cx="8520600" cy="18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App1 wants to close the connection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App1 sends FIN, AppX ACK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AppX sends FIN, App1 ACK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Four way handshake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126"/>
          <p:cNvSpPr txBox="1"/>
          <p:nvPr>
            <p:ph idx="4294967295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  <p:cxnSp>
        <p:nvCxnSpPr>
          <p:cNvPr id="1557" name="Google Shape;1557;p126"/>
          <p:cNvCxnSpPr/>
          <p:nvPr/>
        </p:nvCxnSpPr>
        <p:spPr>
          <a:xfrm flipH="1">
            <a:off x="2358200" y="3016350"/>
            <a:ext cx="3726300" cy="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1558" name="Google Shape;1558;p126"/>
          <p:cNvGrpSpPr/>
          <p:nvPr/>
        </p:nvGrpSpPr>
        <p:grpSpPr>
          <a:xfrm>
            <a:off x="6202313" y="2974150"/>
            <a:ext cx="790176" cy="523250"/>
            <a:chOff x="6861863" y="3530550"/>
            <a:chExt cx="790176" cy="523250"/>
          </a:xfrm>
        </p:grpSpPr>
        <p:pic>
          <p:nvPicPr>
            <p:cNvPr id="1559" name="Google Shape;1559;p126"/>
            <p:cNvPicPr preferRelativeResize="0"/>
            <p:nvPr/>
          </p:nvPicPr>
          <p:blipFill rotWithShape="1">
            <a:blip r:embed="rId3">
              <a:alphaModFix/>
            </a:blip>
            <a:srcRect b="7747" l="12647" r="11801" t="6452"/>
            <a:stretch/>
          </p:blipFill>
          <p:spPr>
            <a:xfrm>
              <a:off x="6861863" y="35305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0" name="Google Shape;1560;p126"/>
            <p:cNvSpPr txBox="1"/>
            <p:nvPr/>
          </p:nvSpPr>
          <p:spPr>
            <a:xfrm>
              <a:off x="7071113" y="3592075"/>
              <a:ext cx="37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561" name="Google Shape;1561;p126"/>
          <p:cNvPicPr preferRelativeResize="0"/>
          <p:nvPr/>
        </p:nvPicPr>
        <p:blipFill rotWithShape="1">
          <a:blip r:embed="rId3">
            <a:alphaModFix/>
          </a:blip>
          <a:srcRect b="7747" l="12647" r="11801" t="6452"/>
          <a:stretch/>
        </p:blipFill>
        <p:spPr>
          <a:xfrm>
            <a:off x="1450225" y="2982375"/>
            <a:ext cx="790176" cy="5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p126"/>
          <p:cNvSpPr txBox="1"/>
          <p:nvPr/>
        </p:nvSpPr>
        <p:spPr>
          <a:xfrm>
            <a:off x="1450225" y="3505625"/>
            <a:ext cx="89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10.0.0.1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563" name="Google Shape;1563;p126"/>
          <p:cNvSpPr txBox="1"/>
          <p:nvPr/>
        </p:nvSpPr>
        <p:spPr>
          <a:xfrm>
            <a:off x="6239713" y="3505625"/>
            <a:ext cx="89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10.0.0.2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564" name="Google Shape;1564;p126"/>
          <p:cNvSpPr txBox="1"/>
          <p:nvPr/>
        </p:nvSpPr>
        <p:spPr>
          <a:xfrm>
            <a:off x="146650" y="2891725"/>
            <a:ext cx="1219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</a:rPr>
              <a:t>App1-port 5555</a:t>
            </a:r>
            <a:endParaRPr sz="11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App2-port 7712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App3-port 2222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565" name="Google Shape;1565;p126"/>
          <p:cNvSpPr txBox="1"/>
          <p:nvPr/>
        </p:nvSpPr>
        <p:spPr>
          <a:xfrm>
            <a:off x="7076550" y="2715050"/>
            <a:ext cx="1219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</a:rPr>
              <a:t>AppX-port 22</a:t>
            </a:r>
            <a:endParaRPr sz="11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AppY-port 443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AppZ-port 80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566" name="Google Shape;1566;p126"/>
          <p:cNvSpPr/>
          <p:nvPr/>
        </p:nvSpPr>
        <p:spPr>
          <a:xfrm>
            <a:off x="2632710" y="2692100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10.0.0.1</a:t>
            </a:r>
            <a:endParaRPr sz="900"/>
          </a:p>
        </p:txBody>
      </p:sp>
      <p:sp>
        <p:nvSpPr>
          <p:cNvPr id="1567" name="Google Shape;1567;p126"/>
          <p:cNvSpPr/>
          <p:nvPr/>
        </p:nvSpPr>
        <p:spPr>
          <a:xfrm>
            <a:off x="3276957" y="2691056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5555</a:t>
            </a:r>
            <a:endParaRPr sz="700"/>
          </a:p>
        </p:txBody>
      </p:sp>
      <p:cxnSp>
        <p:nvCxnSpPr>
          <p:cNvPr id="1568" name="Google Shape;1568;p126"/>
          <p:cNvCxnSpPr/>
          <p:nvPr/>
        </p:nvCxnSpPr>
        <p:spPr>
          <a:xfrm flipH="1">
            <a:off x="2320788" y="3542029"/>
            <a:ext cx="3726300" cy="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9" name="Google Shape;1569;p126"/>
          <p:cNvCxnSpPr/>
          <p:nvPr/>
        </p:nvCxnSpPr>
        <p:spPr>
          <a:xfrm flipH="1">
            <a:off x="2398388" y="4584653"/>
            <a:ext cx="3726300" cy="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70" name="Google Shape;1570;p126"/>
          <p:cNvSpPr/>
          <p:nvPr/>
        </p:nvSpPr>
        <p:spPr>
          <a:xfrm>
            <a:off x="4983948" y="2691056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10.0.0.2</a:t>
            </a:r>
            <a:endParaRPr sz="900"/>
          </a:p>
        </p:txBody>
      </p:sp>
      <p:sp>
        <p:nvSpPr>
          <p:cNvPr id="1571" name="Google Shape;1571;p126"/>
          <p:cNvSpPr/>
          <p:nvPr/>
        </p:nvSpPr>
        <p:spPr>
          <a:xfrm>
            <a:off x="4512507" y="2692106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22</a:t>
            </a:r>
            <a:endParaRPr sz="700"/>
          </a:p>
        </p:txBody>
      </p:sp>
      <p:sp>
        <p:nvSpPr>
          <p:cNvPr id="1572" name="Google Shape;1572;p126"/>
          <p:cNvSpPr/>
          <p:nvPr/>
        </p:nvSpPr>
        <p:spPr>
          <a:xfrm>
            <a:off x="3755450" y="2691050"/>
            <a:ext cx="7572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FIN</a:t>
            </a:r>
            <a:endParaRPr sz="700"/>
          </a:p>
        </p:txBody>
      </p:sp>
      <p:sp>
        <p:nvSpPr>
          <p:cNvPr id="1573" name="Google Shape;1573;p126"/>
          <p:cNvSpPr/>
          <p:nvPr/>
        </p:nvSpPr>
        <p:spPr>
          <a:xfrm>
            <a:off x="2632785" y="3220000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10.0.0.2</a:t>
            </a:r>
            <a:endParaRPr sz="900"/>
          </a:p>
        </p:txBody>
      </p:sp>
      <p:sp>
        <p:nvSpPr>
          <p:cNvPr id="1574" name="Google Shape;1574;p126"/>
          <p:cNvSpPr/>
          <p:nvPr/>
        </p:nvSpPr>
        <p:spPr>
          <a:xfrm>
            <a:off x="3277032" y="3218956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22</a:t>
            </a:r>
            <a:endParaRPr sz="700"/>
          </a:p>
        </p:txBody>
      </p:sp>
      <p:sp>
        <p:nvSpPr>
          <p:cNvPr id="1575" name="Google Shape;1575;p126"/>
          <p:cNvSpPr/>
          <p:nvPr/>
        </p:nvSpPr>
        <p:spPr>
          <a:xfrm>
            <a:off x="4984023" y="3218956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10.0.0.1</a:t>
            </a:r>
            <a:endParaRPr sz="900"/>
          </a:p>
        </p:txBody>
      </p:sp>
      <p:sp>
        <p:nvSpPr>
          <p:cNvPr id="1576" name="Google Shape;1576;p126"/>
          <p:cNvSpPr/>
          <p:nvPr/>
        </p:nvSpPr>
        <p:spPr>
          <a:xfrm>
            <a:off x="4512582" y="3220006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5555</a:t>
            </a:r>
            <a:endParaRPr sz="700"/>
          </a:p>
        </p:txBody>
      </p:sp>
      <p:sp>
        <p:nvSpPr>
          <p:cNvPr id="1577" name="Google Shape;1577;p126"/>
          <p:cNvSpPr/>
          <p:nvPr/>
        </p:nvSpPr>
        <p:spPr>
          <a:xfrm>
            <a:off x="3755525" y="3218950"/>
            <a:ext cx="7572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ACK</a:t>
            </a:r>
            <a:endParaRPr sz="700"/>
          </a:p>
        </p:txBody>
      </p:sp>
      <p:sp>
        <p:nvSpPr>
          <p:cNvPr id="1578" name="Google Shape;1578;p126"/>
          <p:cNvSpPr/>
          <p:nvPr/>
        </p:nvSpPr>
        <p:spPr>
          <a:xfrm>
            <a:off x="2632785" y="4248150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10.0.0.1</a:t>
            </a:r>
            <a:endParaRPr sz="900"/>
          </a:p>
        </p:txBody>
      </p:sp>
      <p:sp>
        <p:nvSpPr>
          <p:cNvPr id="1579" name="Google Shape;1579;p126"/>
          <p:cNvSpPr/>
          <p:nvPr/>
        </p:nvSpPr>
        <p:spPr>
          <a:xfrm>
            <a:off x="3277032" y="4247106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5555</a:t>
            </a:r>
            <a:endParaRPr sz="700"/>
          </a:p>
        </p:txBody>
      </p:sp>
      <p:sp>
        <p:nvSpPr>
          <p:cNvPr id="1580" name="Google Shape;1580;p126"/>
          <p:cNvSpPr/>
          <p:nvPr/>
        </p:nvSpPr>
        <p:spPr>
          <a:xfrm>
            <a:off x="4984023" y="4247106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10.0.0.2</a:t>
            </a:r>
            <a:endParaRPr sz="900"/>
          </a:p>
        </p:txBody>
      </p:sp>
      <p:sp>
        <p:nvSpPr>
          <p:cNvPr id="1581" name="Google Shape;1581;p126"/>
          <p:cNvSpPr/>
          <p:nvPr/>
        </p:nvSpPr>
        <p:spPr>
          <a:xfrm>
            <a:off x="4512582" y="4248156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22</a:t>
            </a:r>
            <a:endParaRPr sz="700"/>
          </a:p>
        </p:txBody>
      </p:sp>
      <p:sp>
        <p:nvSpPr>
          <p:cNvPr id="1582" name="Google Shape;1582;p126"/>
          <p:cNvSpPr/>
          <p:nvPr/>
        </p:nvSpPr>
        <p:spPr>
          <a:xfrm>
            <a:off x="3755525" y="4247100"/>
            <a:ext cx="7572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ACK</a:t>
            </a:r>
            <a:endParaRPr sz="700"/>
          </a:p>
        </p:txBody>
      </p:sp>
      <p:sp>
        <p:nvSpPr>
          <p:cNvPr id="1583" name="Google Shape;1583;p126"/>
          <p:cNvSpPr/>
          <p:nvPr/>
        </p:nvSpPr>
        <p:spPr>
          <a:xfrm>
            <a:off x="7196650" y="3497400"/>
            <a:ext cx="1418100" cy="572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10.0.0.1:5555:10.0.0.2:22</a:t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1584" name="Google Shape;1584;p126"/>
          <p:cNvSpPr txBox="1"/>
          <p:nvPr/>
        </p:nvSpPr>
        <p:spPr>
          <a:xfrm>
            <a:off x="7272575" y="4032150"/>
            <a:ext cx="16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File descriptor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85" name="Google Shape;1585;p126"/>
          <p:cNvSpPr/>
          <p:nvPr/>
        </p:nvSpPr>
        <p:spPr>
          <a:xfrm>
            <a:off x="84675" y="3685075"/>
            <a:ext cx="1418100" cy="572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10.0.0.1:5555:10.0.0.2:22</a:t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1586" name="Google Shape;1586;p126"/>
          <p:cNvSpPr txBox="1"/>
          <p:nvPr/>
        </p:nvSpPr>
        <p:spPr>
          <a:xfrm>
            <a:off x="160600" y="4219825"/>
            <a:ext cx="16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File descriptor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587" name="Google Shape;1587;p126"/>
          <p:cNvCxnSpPr/>
          <p:nvPr/>
        </p:nvCxnSpPr>
        <p:spPr>
          <a:xfrm flipH="1">
            <a:off x="2320788" y="4056617"/>
            <a:ext cx="3726300" cy="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8" name="Google Shape;1588;p126"/>
          <p:cNvSpPr/>
          <p:nvPr/>
        </p:nvSpPr>
        <p:spPr>
          <a:xfrm>
            <a:off x="2632785" y="3734588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10.0.0.2</a:t>
            </a:r>
            <a:endParaRPr sz="900"/>
          </a:p>
        </p:txBody>
      </p:sp>
      <p:sp>
        <p:nvSpPr>
          <p:cNvPr id="1589" name="Google Shape;1589;p126"/>
          <p:cNvSpPr/>
          <p:nvPr/>
        </p:nvSpPr>
        <p:spPr>
          <a:xfrm>
            <a:off x="3277032" y="3733543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22</a:t>
            </a:r>
            <a:endParaRPr sz="700"/>
          </a:p>
        </p:txBody>
      </p:sp>
      <p:sp>
        <p:nvSpPr>
          <p:cNvPr id="1590" name="Google Shape;1590;p126"/>
          <p:cNvSpPr/>
          <p:nvPr/>
        </p:nvSpPr>
        <p:spPr>
          <a:xfrm>
            <a:off x="4984023" y="3733543"/>
            <a:ext cx="651300" cy="283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10.0.0.1</a:t>
            </a:r>
            <a:endParaRPr sz="900"/>
          </a:p>
        </p:txBody>
      </p:sp>
      <p:sp>
        <p:nvSpPr>
          <p:cNvPr id="1591" name="Google Shape;1591;p126"/>
          <p:cNvSpPr/>
          <p:nvPr/>
        </p:nvSpPr>
        <p:spPr>
          <a:xfrm>
            <a:off x="4512582" y="3734593"/>
            <a:ext cx="4785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5555</a:t>
            </a:r>
            <a:endParaRPr sz="700"/>
          </a:p>
        </p:txBody>
      </p:sp>
      <p:sp>
        <p:nvSpPr>
          <p:cNvPr id="1592" name="Google Shape;1592;p126"/>
          <p:cNvSpPr/>
          <p:nvPr/>
        </p:nvSpPr>
        <p:spPr>
          <a:xfrm>
            <a:off x="3755525" y="3733538"/>
            <a:ext cx="757200" cy="2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FIN</a:t>
            </a:r>
            <a:endParaRPr sz="70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Pros</a:t>
            </a:r>
            <a:endParaRPr/>
          </a:p>
        </p:txBody>
      </p:sp>
      <p:sp>
        <p:nvSpPr>
          <p:cNvPr id="1598" name="Google Shape;1598;p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Guarantee delivery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one can send data without prior knowledge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Flow Control and Congestion Control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Ordered Packets no corruption or app level work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Secure and can’t be easily spoofed</a:t>
            </a:r>
            <a:endParaRPr/>
          </a:p>
        </p:txBody>
      </p:sp>
      <p:sp>
        <p:nvSpPr>
          <p:cNvPr id="1599" name="Google Shape;1599;p127"/>
          <p:cNvSpPr txBox="1"/>
          <p:nvPr>
            <p:ph idx="4294967295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Cons</a:t>
            </a:r>
            <a:endParaRPr/>
          </a:p>
        </p:txBody>
      </p:sp>
      <p:sp>
        <p:nvSpPr>
          <p:cNvPr id="1605" name="Google Shape;1605;p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header overhead compared to UDP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bandwidth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Stateful - consumes memory on server and client 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Considered high latency for certain workloads (Slow start/ congestion/ acks)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too much at a low level (hence QUIC)</a:t>
            </a:r>
            <a:endParaRPr/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Single connection to send multiple streams of data (HTTP requests)</a:t>
            </a:r>
            <a:endParaRPr/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Stream 1 has nothing to do with Stream 2</a:t>
            </a:r>
            <a:endParaRPr/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Both Stream 1 and Stream 2 packets must arrive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TCP Meltdown</a:t>
            </a:r>
            <a:endParaRPr/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a good candidate for VPN</a:t>
            </a:r>
            <a:endParaRPr/>
          </a:p>
        </p:txBody>
      </p:sp>
      <p:sp>
        <p:nvSpPr>
          <p:cNvPr id="1606" name="Google Shape;1606;p128"/>
          <p:cNvSpPr txBox="1"/>
          <p:nvPr>
            <p:ph idx="4294967295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612" name="Google Shape;1612;p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Stands for Transmission Control Protocol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Layer 4 protocol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“Controls” the transmission unlike UDP which is a firehose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Introduces Connection concept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Retransmission, acknowledgement, guaranteed delivery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Stateful, connection has a state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Pros &amp; Cons</a:t>
            </a:r>
            <a:endParaRPr/>
          </a:p>
        </p:txBody>
      </p:sp>
      <p:sp>
        <p:nvSpPr>
          <p:cNvPr id="1613" name="Google Shape;1613;p129"/>
          <p:cNvSpPr txBox="1"/>
          <p:nvPr>
            <p:ph idx="4294967295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130"/>
          <p:cNvSpPr txBox="1"/>
          <p:nvPr>
            <p:ph type="ctrTitle"/>
          </p:nvPr>
        </p:nvSpPr>
        <p:spPr>
          <a:xfrm>
            <a:off x="311708" y="5502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TLS</a:t>
            </a:r>
            <a:endParaRPr/>
          </a:p>
        </p:txBody>
      </p:sp>
      <p:sp>
        <p:nvSpPr>
          <p:cNvPr id="1619" name="Google Shape;1619;p130"/>
          <p:cNvSpPr txBox="1"/>
          <p:nvPr>
            <p:ph idx="1" type="subTitle"/>
          </p:nvPr>
        </p:nvSpPr>
        <p:spPr>
          <a:xfrm>
            <a:off x="311700" y="2571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 Layer Security</a:t>
            </a:r>
            <a:endParaRPr/>
          </a:p>
        </p:txBody>
      </p:sp>
      <p:sp>
        <p:nvSpPr>
          <p:cNvPr id="1620" name="Google Shape;1620;p130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TLS</a:t>
            </a:r>
            <a:endParaRPr/>
          </a:p>
        </p:txBody>
      </p:sp>
      <p:sp>
        <p:nvSpPr>
          <p:cNvPr id="1626" name="Google Shape;1626;p131"/>
          <p:cNvSpPr txBox="1"/>
          <p:nvPr>
            <p:ph idx="1" type="body"/>
          </p:nvPr>
        </p:nvSpPr>
        <p:spPr>
          <a:xfrm>
            <a:off x="311700" y="1152475"/>
            <a:ext cx="8520600" cy="3157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Vanilla HTTP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HTTPS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TLS 1.2 Handshake	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Diffie Hellman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TLS 1.3 Improvements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Curl</a:t>
            </a:r>
            <a:endParaRPr/>
          </a:p>
        </p:txBody>
      </p:sp>
      <p:sp>
        <p:nvSpPr>
          <p:cNvPr id="169" name="Google Shape;169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–trace</a:t>
            </a:r>
            <a:endParaRPr/>
          </a:p>
        </p:txBody>
      </p:sp>
      <p:sp>
        <p:nvSpPr>
          <p:cNvPr id="170" name="Google Shape;170;p24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132"/>
          <p:cNvSpPr txBox="1"/>
          <p:nvPr>
            <p:ph type="title"/>
          </p:nvPr>
        </p:nvSpPr>
        <p:spPr>
          <a:xfrm>
            <a:off x="323425" y="320650"/>
            <a:ext cx="147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1632" name="Google Shape;1632;p132"/>
          <p:cNvSpPr txBox="1"/>
          <p:nvPr/>
        </p:nvSpPr>
        <p:spPr>
          <a:xfrm>
            <a:off x="8509900" y="1750025"/>
            <a:ext cx="93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3" name="Google Shape;1633;p132"/>
          <p:cNvCxnSpPr/>
          <p:nvPr/>
        </p:nvCxnSpPr>
        <p:spPr>
          <a:xfrm>
            <a:off x="6827175" y="268275"/>
            <a:ext cx="36900" cy="4551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4" name="Google Shape;1634;p132"/>
          <p:cNvCxnSpPr/>
          <p:nvPr/>
        </p:nvCxnSpPr>
        <p:spPr>
          <a:xfrm flipH="1">
            <a:off x="2229575" y="286800"/>
            <a:ext cx="22800" cy="45699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35" name="Google Shape;1635;p132"/>
          <p:cNvGrpSpPr/>
          <p:nvPr/>
        </p:nvGrpSpPr>
        <p:grpSpPr>
          <a:xfrm>
            <a:off x="2377475" y="1277825"/>
            <a:ext cx="4375800" cy="757425"/>
            <a:chOff x="2377475" y="1277825"/>
            <a:chExt cx="4375800" cy="757425"/>
          </a:xfrm>
        </p:grpSpPr>
        <p:cxnSp>
          <p:nvCxnSpPr>
            <p:cNvPr id="1636" name="Google Shape;1636;p132"/>
            <p:cNvCxnSpPr/>
            <p:nvPr/>
          </p:nvCxnSpPr>
          <p:spPr>
            <a:xfrm>
              <a:off x="2377475" y="1517150"/>
              <a:ext cx="4375800" cy="5181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37" name="Google Shape;1637;p132"/>
            <p:cNvSpPr txBox="1"/>
            <p:nvPr/>
          </p:nvSpPr>
          <p:spPr>
            <a:xfrm rot="379195">
              <a:off x="4024698" y="1333419"/>
              <a:ext cx="1030161" cy="361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GET /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638" name="Google Shape;1638;p132"/>
          <p:cNvGrpSpPr/>
          <p:nvPr/>
        </p:nvGrpSpPr>
        <p:grpSpPr>
          <a:xfrm>
            <a:off x="2340550" y="2302173"/>
            <a:ext cx="4394100" cy="1204077"/>
            <a:chOff x="2340550" y="2302173"/>
            <a:chExt cx="4394100" cy="1204077"/>
          </a:xfrm>
        </p:grpSpPr>
        <p:cxnSp>
          <p:nvCxnSpPr>
            <p:cNvPr id="1639" name="Google Shape;1639;p132"/>
            <p:cNvCxnSpPr/>
            <p:nvPr/>
          </p:nvCxnSpPr>
          <p:spPr>
            <a:xfrm flipH="1">
              <a:off x="2340550" y="2516250"/>
              <a:ext cx="4394100" cy="9900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40" name="Google Shape;1640;p132"/>
            <p:cNvSpPr txBox="1"/>
            <p:nvPr/>
          </p:nvSpPr>
          <p:spPr>
            <a:xfrm rot="-972128">
              <a:off x="4121545" y="2429552"/>
              <a:ext cx="1030009" cy="8252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Headers+ index.html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&lt;html&gt;...</a:t>
              </a:r>
              <a:endParaRPr>
                <a:solidFill>
                  <a:schemeClr val="dk1"/>
                </a:solidFill>
              </a:endParaRPr>
            </a:p>
          </p:txBody>
        </p:sp>
      </p:grpSp>
      <p:cxnSp>
        <p:nvCxnSpPr>
          <p:cNvPr id="1641" name="Google Shape;1641;p132"/>
          <p:cNvCxnSpPr/>
          <p:nvPr/>
        </p:nvCxnSpPr>
        <p:spPr>
          <a:xfrm>
            <a:off x="1609650" y="1227575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2" name="Google Shape;1642;p132"/>
          <p:cNvSpPr txBox="1"/>
          <p:nvPr>
            <p:ph type="title"/>
          </p:nvPr>
        </p:nvSpPr>
        <p:spPr>
          <a:xfrm>
            <a:off x="1531950" y="760756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</a:rPr>
              <a:t>open</a:t>
            </a:r>
            <a:endParaRPr sz="1800">
              <a:solidFill>
                <a:srgbClr val="6AA84F"/>
              </a:solidFill>
            </a:endParaRPr>
          </a:p>
        </p:txBody>
      </p:sp>
      <p:cxnSp>
        <p:nvCxnSpPr>
          <p:cNvPr id="1643" name="Google Shape;1643;p132"/>
          <p:cNvCxnSpPr/>
          <p:nvPr/>
        </p:nvCxnSpPr>
        <p:spPr>
          <a:xfrm>
            <a:off x="1570800" y="4645550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4" name="Google Shape;1644;p132"/>
          <p:cNvSpPr txBox="1"/>
          <p:nvPr>
            <p:ph type="title"/>
          </p:nvPr>
        </p:nvSpPr>
        <p:spPr>
          <a:xfrm>
            <a:off x="1531950" y="4169481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close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645" name="Google Shape;1645;p132"/>
          <p:cNvSpPr txBox="1"/>
          <p:nvPr/>
        </p:nvSpPr>
        <p:spPr>
          <a:xfrm>
            <a:off x="4146625" y="4262550"/>
            <a:ext cx="78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</p:txBody>
      </p:sp>
      <p:sp>
        <p:nvSpPr>
          <p:cNvPr id="1646" name="Google Shape;1646;p132"/>
          <p:cNvSpPr txBox="1"/>
          <p:nvPr/>
        </p:nvSpPr>
        <p:spPr>
          <a:xfrm>
            <a:off x="7817000" y="758575"/>
            <a:ext cx="9807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80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47" name="Google Shape;1647;p132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464737" y="2106401"/>
            <a:ext cx="992700" cy="1006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8" name="Google Shape;1648;p132"/>
          <p:cNvGrpSpPr/>
          <p:nvPr/>
        </p:nvGrpSpPr>
        <p:grpSpPr>
          <a:xfrm>
            <a:off x="605993" y="2176737"/>
            <a:ext cx="1341323" cy="800783"/>
            <a:chOff x="2666325" y="4298650"/>
            <a:chExt cx="790176" cy="523250"/>
          </a:xfrm>
        </p:grpSpPr>
        <p:pic>
          <p:nvPicPr>
            <p:cNvPr id="1649" name="Google Shape;1649;p132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0" name="Google Shape;1650;p132"/>
            <p:cNvSpPr txBox="1"/>
            <p:nvPr/>
          </p:nvSpPr>
          <p:spPr>
            <a:xfrm>
              <a:off x="2875538" y="4298650"/>
              <a:ext cx="371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133"/>
          <p:cNvSpPr txBox="1"/>
          <p:nvPr>
            <p:ph type="title"/>
          </p:nvPr>
        </p:nvSpPr>
        <p:spPr>
          <a:xfrm>
            <a:off x="323425" y="320650"/>
            <a:ext cx="147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</a:t>
            </a:r>
            <a:endParaRPr/>
          </a:p>
        </p:txBody>
      </p:sp>
      <p:sp>
        <p:nvSpPr>
          <p:cNvPr id="1656" name="Google Shape;1656;p133"/>
          <p:cNvSpPr txBox="1"/>
          <p:nvPr/>
        </p:nvSpPr>
        <p:spPr>
          <a:xfrm>
            <a:off x="8509900" y="1750025"/>
            <a:ext cx="93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7" name="Google Shape;1657;p133"/>
          <p:cNvCxnSpPr/>
          <p:nvPr/>
        </p:nvCxnSpPr>
        <p:spPr>
          <a:xfrm>
            <a:off x="1609650" y="1051800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8" name="Google Shape;1658;p133"/>
          <p:cNvSpPr txBox="1"/>
          <p:nvPr>
            <p:ph type="title"/>
          </p:nvPr>
        </p:nvSpPr>
        <p:spPr>
          <a:xfrm>
            <a:off x="1531950" y="584981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</a:rPr>
              <a:t>open</a:t>
            </a:r>
            <a:endParaRPr sz="1800">
              <a:solidFill>
                <a:srgbClr val="6AA84F"/>
              </a:solidFill>
            </a:endParaRPr>
          </a:p>
        </p:txBody>
      </p:sp>
      <p:cxnSp>
        <p:nvCxnSpPr>
          <p:cNvPr id="1659" name="Google Shape;1659;p133"/>
          <p:cNvCxnSpPr/>
          <p:nvPr/>
        </p:nvCxnSpPr>
        <p:spPr>
          <a:xfrm>
            <a:off x="1570800" y="4819575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0" name="Google Shape;1660;p133"/>
          <p:cNvSpPr txBox="1"/>
          <p:nvPr>
            <p:ph type="title"/>
          </p:nvPr>
        </p:nvSpPr>
        <p:spPr>
          <a:xfrm>
            <a:off x="1531950" y="4343506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close</a:t>
            </a:r>
            <a:endParaRPr sz="1800">
              <a:solidFill>
                <a:srgbClr val="FF0000"/>
              </a:solidFill>
            </a:endParaRPr>
          </a:p>
        </p:txBody>
      </p:sp>
      <p:grpSp>
        <p:nvGrpSpPr>
          <p:cNvPr id="1661" name="Google Shape;1661;p133"/>
          <p:cNvGrpSpPr/>
          <p:nvPr/>
        </p:nvGrpSpPr>
        <p:grpSpPr>
          <a:xfrm>
            <a:off x="2536975" y="1092632"/>
            <a:ext cx="4005600" cy="492368"/>
            <a:chOff x="2536975" y="1092632"/>
            <a:chExt cx="4005600" cy="492368"/>
          </a:xfrm>
        </p:grpSpPr>
        <p:cxnSp>
          <p:nvCxnSpPr>
            <p:cNvPr id="1662" name="Google Shape;1662;p133"/>
            <p:cNvCxnSpPr/>
            <p:nvPr/>
          </p:nvCxnSpPr>
          <p:spPr>
            <a:xfrm>
              <a:off x="2536975" y="1585000"/>
              <a:ext cx="4005600" cy="0"/>
            </a:xfrm>
            <a:prstGeom prst="straightConnector1">
              <a:avLst/>
            </a:prstGeom>
            <a:noFill/>
            <a:ln cap="flat" cmpd="sng" w="114300">
              <a:solidFill>
                <a:srgbClr val="38761D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1663" name="Google Shape;1663;p133"/>
            <p:cNvSpPr txBox="1"/>
            <p:nvPr/>
          </p:nvSpPr>
          <p:spPr>
            <a:xfrm rot="-1488">
              <a:off x="3936260" y="1092932"/>
              <a:ext cx="1386300" cy="36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Handshake</a:t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664" name="Google Shape;1664;p133"/>
          <p:cNvSpPr txBox="1"/>
          <p:nvPr/>
        </p:nvSpPr>
        <p:spPr>
          <a:xfrm>
            <a:off x="4146625" y="4262550"/>
            <a:ext cx="78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</p:txBody>
      </p:sp>
      <p:grpSp>
        <p:nvGrpSpPr>
          <p:cNvPr id="1665" name="Google Shape;1665;p133"/>
          <p:cNvGrpSpPr/>
          <p:nvPr/>
        </p:nvGrpSpPr>
        <p:grpSpPr>
          <a:xfrm>
            <a:off x="2333400" y="2998973"/>
            <a:ext cx="4392000" cy="1203977"/>
            <a:chOff x="2333400" y="2998973"/>
            <a:chExt cx="4392000" cy="1203977"/>
          </a:xfrm>
        </p:grpSpPr>
        <p:cxnSp>
          <p:nvCxnSpPr>
            <p:cNvPr id="1666" name="Google Shape;1666;p133"/>
            <p:cNvCxnSpPr/>
            <p:nvPr/>
          </p:nvCxnSpPr>
          <p:spPr>
            <a:xfrm flipH="1">
              <a:off x="2333400" y="3515350"/>
              <a:ext cx="4392000" cy="687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67" name="Google Shape;1667;p133"/>
            <p:cNvSpPr txBox="1"/>
            <p:nvPr/>
          </p:nvSpPr>
          <p:spPr>
            <a:xfrm rot="-972128">
              <a:off x="4114408" y="3126352"/>
              <a:ext cx="1030009" cy="8252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Headers+ index.html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&lt;html&gt;...</a:t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668" name="Google Shape;1668;p133"/>
          <p:cNvSpPr txBox="1"/>
          <p:nvPr/>
        </p:nvSpPr>
        <p:spPr>
          <a:xfrm>
            <a:off x="7817000" y="758575"/>
            <a:ext cx="9807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443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69" name="Google Shape;1669;p133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464737" y="2106401"/>
            <a:ext cx="992700" cy="1006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133"/>
          <p:cNvGrpSpPr/>
          <p:nvPr/>
        </p:nvGrpSpPr>
        <p:grpSpPr>
          <a:xfrm>
            <a:off x="2386725" y="2099550"/>
            <a:ext cx="4359300" cy="632575"/>
            <a:chOff x="2386725" y="2099550"/>
            <a:chExt cx="4359300" cy="632575"/>
          </a:xfrm>
        </p:grpSpPr>
        <p:cxnSp>
          <p:nvCxnSpPr>
            <p:cNvPr id="1671" name="Google Shape;1671;p133"/>
            <p:cNvCxnSpPr/>
            <p:nvPr/>
          </p:nvCxnSpPr>
          <p:spPr>
            <a:xfrm>
              <a:off x="2386725" y="2368225"/>
              <a:ext cx="4359300" cy="3639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72" name="Google Shape;1672;p133"/>
            <p:cNvSpPr txBox="1"/>
            <p:nvPr/>
          </p:nvSpPr>
          <p:spPr>
            <a:xfrm rot="379195">
              <a:off x="4024685" y="2155144"/>
              <a:ext cx="1030161" cy="361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GET /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673" name="Google Shape;1673;p133"/>
          <p:cNvGrpSpPr/>
          <p:nvPr/>
        </p:nvGrpSpPr>
        <p:grpSpPr>
          <a:xfrm>
            <a:off x="605993" y="2176737"/>
            <a:ext cx="1341323" cy="800783"/>
            <a:chOff x="2666325" y="4298650"/>
            <a:chExt cx="790176" cy="523250"/>
          </a:xfrm>
        </p:grpSpPr>
        <p:pic>
          <p:nvPicPr>
            <p:cNvPr id="1674" name="Google Shape;1674;p133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5" name="Google Shape;1675;p133"/>
            <p:cNvSpPr txBox="1"/>
            <p:nvPr/>
          </p:nvSpPr>
          <p:spPr>
            <a:xfrm>
              <a:off x="2875538" y="4298650"/>
              <a:ext cx="371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cxnSp>
        <p:nvCxnSpPr>
          <p:cNvPr id="1676" name="Google Shape;1676;p133"/>
          <p:cNvCxnSpPr/>
          <p:nvPr/>
        </p:nvCxnSpPr>
        <p:spPr>
          <a:xfrm>
            <a:off x="6827175" y="268275"/>
            <a:ext cx="36900" cy="4551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7" name="Google Shape;1677;p133"/>
          <p:cNvCxnSpPr/>
          <p:nvPr/>
        </p:nvCxnSpPr>
        <p:spPr>
          <a:xfrm flipH="1">
            <a:off x="2229575" y="286800"/>
            <a:ext cx="22800" cy="45699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78" name="Google Shape;1678;p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7813" y="3314613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350" y="131653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6275" y="127847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1700" y="1926150"/>
            <a:ext cx="524925" cy="5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TLS </a:t>
            </a:r>
            <a:endParaRPr/>
          </a:p>
        </p:txBody>
      </p:sp>
      <p:sp>
        <p:nvSpPr>
          <p:cNvPr id="1687" name="Google Shape;1687;p134"/>
          <p:cNvSpPr txBox="1"/>
          <p:nvPr>
            <p:ph idx="1" type="body"/>
          </p:nvPr>
        </p:nvSpPr>
        <p:spPr>
          <a:xfrm>
            <a:off x="311700" y="1152475"/>
            <a:ext cx="8520600" cy="3157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 encrypt with symmetric key algorithms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 need to exchange the symmetric key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Key exchange uses asymmetric key (PKI)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Authenticate the server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Extensions (SNI, preshared, 0RTT)</a:t>
            </a:r>
            <a:endParaRPr sz="24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135"/>
          <p:cNvSpPr txBox="1"/>
          <p:nvPr>
            <p:ph type="title"/>
          </p:nvPr>
        </p:nvSpPr>
        <p:spPr>
          <a:xfrm>
            <a:off x="221675" y="286800"/>
            <a:ext cx="147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TLS1.2</a:t>
            </a:r>
            <a:endParaRPr/>
          </a:p>
        </p:txBody>
      </p:sp>
      <p:sp>
        <p:nvSpPr>
          <p:cNvPr id="1693" name="Google Shape;1693;p135"/>
          <p:cNvSpPr txBox="1"/>
          <p:nvPr/>
        </p:nvSpPr>
        <p:spPr>
          <a:xfrm>
            <a:off x="8509900" y="1750025"/>
            <a:ext cx="93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4" name="Google Shape;1694;p135"/>
          <p:cNvCxnSpPr/>
          <p:nvPr/>
        </p:nvCxnSpPr>
        <p:spPr>
          <a:xfrm>
            <a:off x="1609650" y="753625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5" name="Google Shape;1695;p135"/>
          <p:cNvSpPr txBox="1"/>
          <p:nvPr>
            <p:ph type="title"/>
          </p:nvPr>
        </p:nvSpPr>
        <p:spPr>
          <a:xfrm>
            <a:off x="1531950" y="286806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</a:rPr>
              <a:t>open</a:t>
            </a:r>
            <a:endParaRPr sz="1800">
              <a:solidFill>
                <a:srgbClr val="6AA84F"/>
              </a:solidFill>
            </a:endParaRPr>
          </a:p>
        </p:txBody>
      </p:sp>
      <p:cxnSp>
        <p:nvCxnSpPr>
          <p:cNvPr id="1696" name="Google Shape;1696;p135"/>
          <p:cNvCxnSpPr/>
          <p:nvPr/>
        </p:nvCxnSpPr>
        <p:spPr>
          <a:xfrm>
            <a:off x="1570800" y="4645550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7" name="Google Shape;1697;p135"/>
          <p:cNvSpPr txBox="1"/>
          <p:nvPr>
            <p:ph type="title"/>
          </p:nvPr>
        </p:nvSpPr>
        <p:spPr>
          <a:xfrm>
            <a:off x="1531950" y="4169481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close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698" name="Google Shape;1698;p135"/>
          <p:cNvSpPr txBox="1"/>
          <p:nvPr/>
        </p:nvSpPr>
        <p:spPr>
          <a:xfrm>
            <a:off x="4146625" y="4262550"/>
            <a:ext cx="78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….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699" name="Google Shape;1699;p135"/>
          <p:cNvGrpSpPr/>
          <p:nvPr/>
        </p:nvGrpSpPr>
        <p:grpSpPr>
          <a:xfrm>
            <a:off x="2355475" y="770150"/>
            <a:ext cx="4368600" cy="512700"/>
            <a:chOff x="2355475" y="770150"/>
            <a:chExt cx="4368600" cy="512700"/>
          </a:xfrm>
        </p:grpSpPr>
        <p:cxnSp>
          <p:nvCxnSpPr>
            <p:cNvPr id="1700" name="Google Shape;1700;p135"/>
            <p:cNvCxnSpPr/>
            <p:nvPr/>
          </p:nvCxnSpPr>
          <p:spPr>
            <a:xfrm>
              <a:off x="2355475" y="1023100"/>
              <a:ext cx="4368600" cy="2496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01" name="Google Shape;1701;p135"/>
            <p:cNvSpPr txBox="1"/>
            <p:nvPr/>
          </p:nvSpPr>
          <p:spPr>
            <a:xfrm rot="379027">
              <a:off x="4023578" y="845994"/>
              <a:ext cx="1398693" cy="361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Client hello</a:t>
              </a:r>
              <a:endParaRPr sz="1200">
                <a:solidFill>
                  <a:schemeClr val="dk1"/>
                </a:solidFill>
              </a:endParaRPr>
            </a:p>
          </p:txBody>
        </p:sp>
      </p:grpSp>
      <p:grpSp>
        <p:nvGrpSpPr>
          <p:cNvPr id="1702" name="Google Shape;1702;p135"/>
          <p:cNvGrpSpPr/>
          <p:nvPr/>
        </p:nvGrpSpPr>
        <p:grpSpPr>
          <a:xfrm>
            <a:off x="2368225" y="1116383"/>
            <a:ext cx="4374300" cy="435000"/>
            <a:chOff x="2368225" y="1116383"/>
            <a:chExt cx="4374300" cy="435000"/>
          </a:xfrm>
        </p:grpSpPr>
        <p:cxnSp>
          <p:nvCxnSpPr>
            <p:cNvPr id="1703" name="Google Shape;1703;p135"/>
            <p:cNvCxnSpPr/>
            <p:nvPr/>
          </p:nvCxnSpPr>
          <p:spPr>
            <a:xfrm flipH="1">
              <a:off x="2368225" y="1422650"/>
              <a:ext cx="4374300" cy="122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04" name="Google Shape;1704;p135"/>
            <p:cNvSpPr txBox="1"/>
            <p:nvPr/>
          </p:nvSpPr>
          <p:spPr>
            <a:xfrm rot="-183674">
              <a:off x="3974215" y="1153478"/>
              <a:ext cx="1398796" cy="3608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Server hello (cert)</a:t>
              </a:r>
              <a:endParaRPr sz="1200">
                <a:solidFill>
                  <a:schemeClr val="dk1"/>
                </a:solidFill>
              </a:endParaRPr>
            </a:p>
          </p:txBody>
        </p:sp>
      </p:grpSp>
      <p:grpSp>
        <p:nvGrpSpPr>
          <p:cNvPr id="1705" name="Google Shape;1705;p135"/>
          <p:cNvGrpSpPr/>
          <p:nvPr/>
        </p:nvGrpSpPr>
        <p:grpSpPr>
          <a:xfrm>
            <a:off x="2414413" y="2026575"/>
            <a:ext cx="4312500" cy="536075"/>
            <a:chOff x="2414413" y="2026575"/>
            <a:chExt cx="4312500" cy="536075"/>
          </a:xfrm>
        </p:grpSpPr>
        <p:cxnSp>
          <p:nvCxnSpPr>
            <p:cNvPr id="1706" name="Google Shape;1706;p135"/>
            <p:cNvCxnSpPr/>
            <p:nvPr/>
          </p:nvCxnSpPr>
          <p:spPr>
            <a:xfrm flipH="1">
              <a:off x="2414413" y="2260850"/>
              <a:ext cx="4312500" cy="3018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07" name="Google Shape;1707;p135"/>
            <p:cNvSpPr txBox="1"/>
            <p:nvPr/>
          </p:nvSpPr>
          <p:spPr>
            <a:xfrm rot="-183431">
              <a:off x="3807373" y="2081669"/>
              <a:ext cx="2075654" cy="3608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Change cipher, fin</a:t>
              </a:r>
              <a:endParaRPr sz="1200">
                <a:solidFill>
                  <a:schemeClr val="dk1"/>
                </a:solidFill>
              </a:endParaRPr>
            </a:p>
          </p:txBody>
        </p:sp>
      </p:grpSp>
      <p:grpSp>
        <p:nvGrpSpPr>
          <p:cNvPr id="1708" name="Google Shape;1708;p135"/>
          <p:cNvGrpSpPr/>
          <p:nvPr/>
        </p:nvGrpSpPr>
        <p:grpSpPr>
          <a:xfrm>
            <a:off x="2377475" y="2871100"/>
            <a:ext cx="4368600" cy="477550"/>
            <a:chOff x="2377475" y="2871100"/>
            <a:chExt cx="4368600" cy="477550"/>
          </a:xfrm>
        </p:grpSpPr>
        <p:cxnSp>
          <p:nvCxnSpPr>
            <p:cNvPr id="1709" name="Google Shape;1709;p135"/>
            <p:cNvCxnSpPr/>
            <p:nvPr/>
          </p:nvCxnSpPr>
          <p:spPr>
            <a:xfrm>
              <a:off x="2377475" y="3099050"/>
              <a:ext cx="4368600" cy="2496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10" name="Google Shape;1710;p135"/>
            <p:cNvSpPr txBox="1"/>
            <p:nvPr/>
          </p:nvSpPr>
          <p:spPr>
            <a:xfrm rot="379195">
              <a:off x="4158448" y="2926694"/>
              <a:ext cx="1030161" cy="361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GET /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711" name="Google Shape;1711;p135"/>
          <p:cNvGrpSpPr/>
          <p:nvPr/>
        </p:nvGrpSpPr>
        <p:grpSpPr>
          <a:xfrm>
            <a:off x="2322000" y="3348573"/>
            <a:ext cx="4405500" cy="978000"/>
            <a:chOff x="2322000" y="3348573"/>
            <a:chExt cx="4405500" cy="978000"/>
          </a:xfrm>
        </p:grpSpPr>
        <p:cxnSp>
          <p:nvCxnSpPr>
            <p:cNvPr id="1712" name="Google Shape;1712;p135"/>
            <p:cNvCxnSpPr/>
            <p:nvPr/>
          </p:nvCxnSpPr>
          <p:spPr>
            <a:xfrm flipH="1">
              <a:off x="2322000" y="3829575"/>
              <a:ext cx="4405500" cy="3795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13" name="Google Shape;1713;p135"/>
            <p:cNvSpPr txBox="1"/>
            <p:nvPr/>
          </p:nvSpPr>
          <p:spPr>
            <a:xfrm rot="-546999">
              <a:off x="4124306" y="3425005"/>
              <a:ext cx="1030011" cy="8251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Headers+ index.html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&lt;html&gt;...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714" name="Google Shape;1714;p135"/>
          <p:cNvGrpSpPr/>
          <p:nvPr/>
        </p:nvGrpSpPr>
        <p:grpSpPr>
          <a:xfrm>
            <a:off x="2405225" y="1551375"/>
            <a:ext cx="4318800" cy="543600"/>
            <a:chOff x="2405225" y="1551375"/>
            <a:chExt cx="4318800" cy="543600"/>
          </a:xfrm>
        </p:grpSpPr>
        <p:cxnSp>
          <p:nvCxnSpPr>
            <p:cNvPr id="1715" name="Google Shape;1715;p135"/>
            <p:cNvCxnSpPr/>
            <p:nvPr/>
          </p:nvCxnSpPr>
          <p:spPr>
            <a:xfrm>
              <a:off x="2405225" y="1813175"/>
              <a:ext cx="4318800" cy="2379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16" name="Google Shape;1716;p135"/>
            <p:cNvSpPr txBox="1"/>
            <p:nvPr/>
          </p:nvSpPr>
          <p:spPr>
            <a:xfrm rot="379123">
              <a:off x="3939100" y="1642669"/>
              <a:ext cx="1679100" cy="361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Change cipher, fin </a:t>
              </a:r>
              <a:endParaRPr sz="1200">
                <a:solidFill>
                  <a:schemeClr val="dk1"/>
                </a:solidFill>
              </a:endParaRPr>
            </a:p>
          </p:txBody>
        </p:sp>
      </p:grpSp>
      <p:pic>
        <p:nvPicPr>
          <p:cNvPr id="1717" name="Google Shape;1717;p135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464737" y="2106401"/>
            <a:ext cx="992700" cy="1006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8" name="Google Shape;1718;p135"/>
          <p:cNvGrpSpPr/>
          <p:nvPr/>
        </p:nvGrpSpPr>
        <p:grpSpPr>
          <a:xfrm>
            <a:off x="605993" y="2176737"/>
            <a:ext cx="1341323" cy="800783"/>
            <a:chOff x="2666325" y="4298650"/>
            <a:chExt cx="790176" cy="523250"/>
          </a:xfrm>
        </p:grpSpPr>
        <p:pic>
          <p:nvPicPr>
            <p:cNvPr id="1719" name="Google Shape;1719;p135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0" name="Google Shape;1720;p135"/>
            <p:cNvSpPr txBox="1"/>
            <p:nvPr/>
          </p:nvSpPr>
          <p:spPr>
            <a:xfrm>
              <a:off x="2875538" y="4298650"/>
              <a:ext cx="371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cxnSp>
        <p:nvCxnSpPr>
          <p:cNvPr id="1721" name="Google Shape;1721;p135"/>
          <p:cNvCxnSpPr/>
          <p:nvPr/>
        </p:nvCxnSpPr>
        <p:spPr>
          <a:xfrm>
            <a:off x="6827175" y="268275"/>
            <a:ext cx="36900" cy="4551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2" name="Google Shape;1722;p135"/>
          <p:cNvCxnSpPr/>
          <p:nvPr/>
        </p:nvCxnSpPr>
        <p:spPr>
          <a:xfrm flipH="1">
            <a:off x="2229575" y="286800"/>
            <a:ext cx="22800" cy="45699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23" name="Google Shape;1723;p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75" y="56667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6000" y="589825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5" name="Google Shape;1725;p135"/>
          <p:cNvSpPr txBox="1"/>
          <p:nvPr/>
        </p:nvSpPr>
        <p:spPr>
          <a:xfrm>
            <a:off x="6969550" y="131625"/>
            <a:ext cx="16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RSA Public key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26" name="Google Shape;1726;p135"/>
          <p:cNvSpPr txBox="1"/>
          <p:nvPr/>
        </p:nvSpPr>
        <p:spPr>
          <a:xfrm>
            <a:off x="6864079" y="666275"/>
            <a:ext cx="16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RSA Private key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27" name="Google Shape;1727;p1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0098" y="2716835"/>
            <a:ext cx="477550" cy="4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Google Shape;1728;p1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4949" y="3509374"/>
            <a:ext cx="512700" cy="5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Google Shape;1729;p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4125" y="1095098"/>
            <a:ext cx="477550" cy="4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1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2350" y="131653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1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26275" y="1349913"/>
            <a:ext cx="609600" cy="60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2" name="Google Shape;1732;p135"/>
          <p:cNvGrpSpPr/>
          <p:nvPr/>
        </p:nvGrpSpPr>
        <p:grpSpPr>
          <a:xfrm>
            <a:off x="3339313" y="1349900"/>
            <a:ext cx="728425" cy="609600"/>
            <a:chOff x="2950000" y="1349900"/>
            <a:chExt cx="728425" cy="609600"/>
          </a:xfrm>
        </p:grpSpPr>
        <p:pic>
          <p:nvPicPr>
            <p:cNvPr id="1733" name="Google Shape;1733;p1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00875" y="1481948"/>
              <a:ext cx="477550" cy="47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4" name="Google Shape;1734;p1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50000" y="1349900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35" name="Google Shape;1735;p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8800" y="1014313"/>
            <a:ext cx="609600" cy="60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6" name="Google Shape;1736;p135"/>
          <p:cNvGrpSpPr/>
          <p:nvPr/>
        </p:nvGrpSpPr>
        <p:grpSpPr>
          <a:xfrm>
            <a:off x="7132388" y="941775"/>
            <a:ext cx="728425" cy="609600"/>
            <a:chOff x="2950000" y="1349900"/>
            <a:chExt cx="728425" cy="609600"/>
          </a:xfrm>
        </p:grpSpPr>
        <p:pic>
          <p:nvPicPr>
            <p:cNvPr id="1737" name="Google Shape;1737;p1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00875" y="1481948"/>
              <a:ext cx="477550" cy="47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8" name="Google Shape;1738;p1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50000" y="1349900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7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Diffie Hellman</a:t>
            </a:r>
            <a:endParaRPr/>
          </a:p>
        </p:txBody>
      </p:sp>
      <p:sp>
        <p:nvSpPr>
          <p:cNvPr id="1744" name="Google Shape;1744;p136"/>
          <p:cNvSpPr txBox="1"/>
          <p:nvPr/>
        </p:nvSpPr>
        <p:spPr>
          <a:xfrm>
            <a:off x="2095500" y="2061875"/>
            <a:ext cx="5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+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745" name="Google Shape;1745;p136"/>
          <p:cNvSpPr txBox="1"/>
          <p:nvPr/>
        </p:nvSpPr>
        <p:spPr>
          <a:xfrm>
            <a:off x="2034975" y="3379675"/>
            <a:ext cx="5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+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746" name="Google Shape;1746;p136"/>
          <p:cNvSpPr txBox="1"/>
          <p:nvPr/>
        </p:nvSpPr>
        <p:spPr>
          <a:xfrm>
            <a:off x="4437500" y="2465525"/>
            <a:ext cx="9972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=</a:t>
            </a:r>
            <a:endParaRPr sz="6000">
              <a:solidFill>
                <a:schemeClr val="dk1"/>
              </a:solidFill>
            </a:endParaRPr>
          </a:p>
        </p:txBody>
      </p:sp>
      <p:sp>
        <p:nvSpPr>
          <p:cNvPr id="1747" name="Google Shape;1747;p136"/>
          <p:cNvSpPr txBox="1"/>
          <p:nvPr/>
        </p:nvSpPr>
        <p:spPr>
          <a:xfrm>
            <a:off x="443750" y="1476075"/>
            <a:ext cx="997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Private </a:t>
            </a:r>
            <a:r>
              <a:rPr lang="en">
                <a:solidFill>
                  <a:schemeClr val="accent5"/>
                </a:solidFill>
              </a:rPr>
              <a:t>x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748" name="Google Shape;1748;p136"/>
          <p:cNvSpPr txBox="1"/>
          <p:nvPr/>
        </p:nvSpPr>
        <p:spPr>
          <a:xfrm>
            <a:off x="443750" y="2731175"/>
            <a:ext cx="997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Public </a:t>
            </a:r>
            <a:r>
              <a:rPr lang="en">
                <a:solidFill>
                  <a:srgbClr val="FF0000"/>
                </a:solidFill>
              </a:rPr>
              <a:t>g,n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49" name="Google Shape;1749;p136"/>
          <p:cNvSpPr txBox="1"/>
          <p:nvPr/>
        </p:nvSpPr>
        <p:spPr>
          <a:xfrm>
            <a:off x="443750" y="4085675"/>
            <a:ext cx="997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Private </a:t>
            </a:r>
            <a:r>
              <a:rPr lang="en">
                <a:solidFill>
                  <a:srgbClr val="D5A6BD"/>
                </a:solidFill>
              </a:rPr>
              <a:t>y</a:t>
            </a:r>
            <a:endParaRPr>
              <a:solidFill>
                <a:srgbClr val="D5A6BD"/>
              </a:solidFill>
            </a:endParaRPr>
          </a:p>
        </p:txBody>
      </p:sp>
      <p:sp>
        <p:nvSpPr>
          <p:cNvPr id="1750" name="Google Shape;1750;p136"/>
          <p:cNvSpPr txBox="1"/>
          <p:nvPr/>
        </p:nvSpPr>
        <p:spPr>
          <a:xfrm>
            <a:off x="7140225" y="2731175"/>
            <a:ext cx="1692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Symmetric key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51" name="Google Shape;1751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1875" y="26560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Google Shape;1752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9125" y="135567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9125" y="273117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9125" y="4106675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137"/>
          <p:cNvSpPr/>
          <p:nvPr/>
        </p:nvSpPr>
        <p:spPr>
          <a:xfrm>
            <a:off x="2117900" y="1266150"/>
            <a:ext cx="4258200" cy="130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Diffie Hellman</a:t>
            </a:r>
            <a:endParaRPr/>
          </a:p>
        </p:txBody>
      </p:sp>
      <p:sp>
        <p:nvSpPr>
          <p:cNvPr id="1761" name="Google Shape;1761;p137"/>
          <p:cNvSpPr txBox="1"/>
          <p:nvPr/>
        </p:nvSpPr>
        <p:spPr>
          <a:xfrm>
            <a:off x="3972463" y="1576150"/>
            <a:ext cx="5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+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762" name="Google Shape;1762;p137"/>
          <p:cNvSpPr txBox="1"/>
          <p:nvPr/>
        </p:nvSpPr>
        <p:spPr>
          <a:xfrm>
            <a:off x="549100" y="1649550"/>
            <a:ext cx="13644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Public/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Unbreakable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/can be shared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g</a:t>
            </a:r>
            <a:r>
              <a:rPr lang="en">
                <a:solidFill>
                  <a:schemeClr val="dk1"/>
                </a:solidFill>
              </a:rPr>
              <a:t>^</a:t>
            </a:r>
            <a:r>
              <a:rPr lang="en">
                <a:solidFill>
                  <a:schemeClr val="accent5"/>
                </a:solidFill>
              </a:rPr>
              <a:t>x</a:t>
            </a:r>
            <a:r>
              <a:rPr lang="en">
                <a:solidFill>
                  <a:schemeClr val="dk1"/>
                </a:solidFill>
              </a:rPr>
              <a:t> % </a:t>
            </a:r>
            <a:r>
              <a:rPr lang="en">
                <a:solidFill>
                  <a:srgbClr val="FF0000"/>
                </a:solidFill>
              </a:rPr>
              <a:t>n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63" name="Google Shape;1763;p137"/>
          <p:cNvSpPr/>
          <p:nvPr/>
        </p:nvSpPr>
        <p:spPr>
          <a:xfrm>
            <a:off x="2117900" y="3020975"/>
            <a:ext cx="4258200" cy="130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137"/>
          <p:cNvSpPr txBox="1"/>
          <p:nvPr/>
        </p:nvSpPr>
        <p:spPr>
          <a:xfrm>
            <a:off x="3972463" y="3330975"/>
            <a:ext cx="5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+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765" name="Google Shape;1765;p137"/>
          <p:cNvSpPr txBox="1"/>
          <p:nvPr/>
        </p:nvSpPr>
        <p:spPr>
          <a:xfrm>
            <a:off x="549100" y="3310475"/>
            <a:ext cx="14097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Public/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Unbreakable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/can be shared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g</a:t>
            </a:r>
            <a:r>
              <a:rPr lang="en">
                <a:solidFill>
                  <a:schemeClr val="dk1"/>
                </a:solidFill>
              </a:rPr>
              <a:t>^</a:t>
            </a:r>
            <a:r>
              <a:rPr lang="en">
                <a:solidFill>
                  <a:srgbClr val="D5A6BD"/>
                </a:solidFill>
              </a:rPr>
              <a:t>y</a:t>
            </a:r>
            <a:r>
              <a:rPr lang="en">
                <a:solidFill>
                  <a:schemeClr val="dk1"/>
                </a:solidFill>
              </a:rPr>
              <a:t> % </a:t>
            </a:r>
            <a:r>
              <a:rPr lang="en">
                <a:solidFill>
                  <a:srgbClr val="FF0000"/>
                </a:solidFill>
              </a:rPr>
              <a:t>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66" name="Google Shape;1766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1750" y="164955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1300" y="164955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1300" y="33125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1750" y="3312525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0" name="Google Shape;1770;p137"/>
          <p:cNvSpPr txBox="1"/>
          <p:nvPr/>
        </p:nvSpPr>
        <p:spPr>
          <a:xfrm>
            <a:off x="549100" y="4326575"/>
            <a:ext cx="31791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(g</a:t>
            </a:r>
            <a:r>
              <a:rPr lang="en">
                <a:solidFill>
                  <a:schemeClr val="dk1"/>
                </a:solidFill>
              </a:rPr>
              <a:t>^</a:t>
            </a:r>
            <a:r>
              <a:rPr lang="en">
                <a:solidFill>
                  <a:schemeClr val="accent5"/>
                </a:solidFill>
              </a:rPr>
              <a:t>x</a:t>
            </a:r>
            <a:r>
              <a:rPr lang="en">
                <a:solidFill>
                  <a:schemeClr val="dk1"/>
                </a:solidFill>
              </a:rPr>
              <a:t> % </a:t>
            </a:r>
            <a:r>
              <a:rPr lang="en">
                <a:solidFill>
                  <a:srgbClr val="FF0000"/>
                </a:solidFill>
              </a:rPr>
              <a:t>n)^</a:t>
            </a:r>
            <a:r>
              <a:rPr lang="en">
                <a:solidFill>
                  <a:srgbClr val="FF00FF"/>
                </a:solidFill>
              </a:rPr>
              <a:t>y = </a:t>
            </a:r>
            <a:r>
              <a:rPr lang="en">
                <a:solidFill>
                  <a:srgbClr val="FFD966"/>
                </a:solidFill>
              </a:rPr>
              <a:t>g^xy % n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(g</a:t>
            </a:r>
            <a:r>
              <a:rPr lang="en">
                <a:solidFill>
                  <a:schemeClr val="dk1"/>
                </a:solidFill>
              </a:rPr>
              <a:t>^</a:t>
            </a:r>
            <a:r>
              <a:rPr lang="en">
                <a:solidFill>
                  <a:srgbClr val="D5A6BD"/>
                </a:solidFill>
              </a:rPr>
              <a:t>y</a:t>
            </a:r>
            <a:r>
              <a:rPr lang="en">
                <a:solidFill>
                  <a:schemeClr val="dk1"/>
                </a:solidFill>
              </a:rPr>
              <a:t> % </a:t>
            </a:r>
            <a:r>
              <a:rPr lang="en">
                <a:solidFill>
                  <a:srgbClr val="FF0000"/>
                </a:solidFill>
              </a:rPr>
              <a:t>n)^</a:t>
            </a:r>
            <a:r>
              <a:rPr lang="en">
                <a:solidFill>
                  <a:schemeClr val="accent5"/>
                </a:solidFill>
              </a:rPr>
              <a:t>x</a:t>
            </a:r>
            <a:r>
              <a:rPr lang="en">
                <a:solidFill>
                  <a:srgbClr val="FF0000"/>
                </a:solidFill>
              </a:rPr>
              <a:t> = </a:t>
            </a:r>
            <a:r>
              <a:rPr lang="en">
                <a:solidFill>
                  <a:srgbClr val="FFD966"/>
                </a:solidFill>
              </a:rPr>
              <a:t>g^xy % n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TLS Extensions</a:t>
            </a:r>
            <a:endParaRPr/>
          </a:p>
        </p:txBody>
      </p:sp>
      <p:sp>
        <p:nvSpPr>
          <p:cNvPr id="1776" name="Google Shape;1776;p138"/>
          <p:cNvSpPr txBox="1"/>
          <p:nvPr>
            <p:ph idx="1" type="body"/>
          </p:nvPr>
        </p:nvSpPr>
        <p:spPr>
          <a:xfrm>
            <a:off x="311700" y="1152475"/>
            <a:ext cx="8520600" cy="3157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4671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SNI</a:t>
            </a:r>
            <a:endParaRPr sz="2400"/>
          </a:p>
          <a:p>
            <a:pPr indent="-34671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Server Name Indication</a:t>
            </a:r>
            <a:endParaRPr sz="2400"/>
          </a:p>
          <a:p>
            <a:pPr indent="-3467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ALPN</a:t>
            </a:r>
            <a:endParaRPr sz="2400"/>
          </a:p>
          <a:p>
            <a:pPr indent="-34671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Application Layer Protocol </a:t>
            </a:r>
            <a:r>
              <a:rPr lang="en" sz="2400"/>
              <a:t>Negotiation</a:t>
            </a:r>
            <a:r>
              <a:rPr lang="en" sz="2400"/>
              <a:t> </a:t>
            </a:r>
            <a:endParaRPr sz="2400"/>
          </a:p>
          <a:p>
            <a:pPr indent="-3467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Pre-shared key</a:t>
            </a:r>
            <a:endParaRPr sz="2400"/>
          </a:p>
          <a:p>
            <a:pPr indent="-34671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0RTT</a:t>
            </a:r>
            <a:endParaRPr sz="2400"/>
          </a:p>
          <a:p>
            <a:pPr indent="-3467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ECH</a:t>
            </a:r>
            <a:endParaRPr sz="2400"/>
          </a:p>
          <a:p>
            <a:pPr indent="-34671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Encrypted Client Hello</a:t>
            </a:r>
            <a:endParaRPr sz="240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139"/>
          <p:cNvSpPr txBox="1"/>
          <p:nvPr>
            <p:ph type="title"/>
          </p:nvPr>
        </p:nvSpPr>
        <p:spPr>
          <a:xfrm>
            <a:off x="221675" y="286800"/>
            <a:ext cx="147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TLS1.3</a:t>
            </a:r>
            <a:endParaRPr/>
          </a:p>
        </p:txBody>
      </p:sp>
      <p:cxnSp>
        <p:nvCxnSpPr>
          <p:cNvPr id="1782" name="Google Shape;1782;p139"/>
          <p:cNvCxnSpPr/>
          <p:nvPr/>
        </p:nvCxnSpPr>
        <p:spPr>
          <a:xfrm>
            <a:off x="1609650" y="753625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3" name="Google Shape;1783;p139"/>
          <p:cNvSpPr txBox="1"/>
          <p:nvPr>
            <p:ph type="title"/>
          </p:nvPr>
        </p:nvSpPr>
        <p:spPr>
          <a:xfrm>
            <a:off x="1531950" y="286806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</a:rPr>
              <a:t>open</a:t>
            </a:r>
            <a:endParaRPr sz="1800">
              <a:solidFill>
                <a:srgbClr val="6AA84F"/>
              </a:solidFill>
            </a:endParaRPr>
          </a:p>
        </p:txBody>
      </p:sp>
      <p:cxnSp>
        <p:nvCxnSpPr>
          <p:cNvPr id="1784" name="Google Shape;1784;p139"/>
          <p:cNvCxnSpPr/>
          <p:nvPr/>
        </p:nvCxnSpPr>
        <p:spPr>
          <a:xfrm>
            <a:off x="1570800" y="4645550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5" name="Google Shape;1785;p139"/>
          <p:cNvSpPr txBox="1"/>
          <p:nvPr>
            <p:ph type="title"/>
          </p:nvPr>
        </p:nvSpPr>
        <p:spPr>
          <a:xfrm>
            <a:off x="1531950" y="4169481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close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786" name="Google Shape;1786;p139"/>
          <p:cNvSpPr txBox="1"/>
          <p:nvPr/>
        </p:nvSpPr>
        <p:spPr>
          <a:xfrm>
            <a:off x="4152363" y="3455488"/>
            <a:ext cx="78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</p:txBody>
      </p:sp>
      <p:grpSp>
        <p:nvGrpSpPr>
          <p:cNvPr id="1787" name="Google Shape;1787;p139"/>
          <p:cNvGrpSpPr/>
          <p:nvPr/>
        </p:nvGrpSpPr>
        <p:grpSpPr>
          <a:xfrm>
            <a:off x="2383213" y="2064038"/>
            <a:ext cx="4368600" cy="477550"/>
            <a:chOff x="2383213" y="2064038"/>
            <a:chExt cx="4368600" cy="477550"/>
          </a:xfrm>
        </p:grpSpPr>
        <p:cxnSp>
          <p:nvCxnSpPr>
            <p:cNvPr id="1788" name="Google Shape;1788;p139"/>
            <p:cNvCxnSpPr/>
            <p:nvPr/>
          </p:nvCxnSpPr>
          <p:spPr>
            <a:xfrm>
              <a:off x="2383213" y="2291988"/>
              <a:ext cx="4368600" cy="2496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89" name="Google Shape;1789;p139"/>
            <p:cNvSpPr txBox="1"/>
            <p:nvPr/>
          </p:nvSpPr>
          <p:spPr>
            <a:xfrm rot="379195">
              <a:off x="4164185" y="2119632"/>
              <a:ext cx="1030161" cy="361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GET /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790" name="Google Shape;1790;p139"/>
          <p:cNvGrpSpPr/>
          <p:nvPr/>
        </p:nvGrpSpPr>
        <p:grpSpPr>
          <a:xfrm>
            <a:off x="2327738" y="2541511"/>
            <a:ext cx="4405500" cy="978000"/>
            <a:chOff x="2327738" y="2541511"/>
            <a:chExt cx="4405500" cy="978000"/>
          </a:xfrm>
        </p:grpSpPr>
        <p:cxnSp>
          <p:nvCxnSpPr>
            <p:cNvPr id="1791" name="Google Shape;1791;p139"/>
            <p:cNvCxnSpPr/>
            <p:nvPr/>
          </p:nvCxnSpPr>
          <p:spPr>
            <a:xfrm flipH="1">
              <a:off x="2327738" y="3022513"/>
              <a:ext cx="4405500" cy="3795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92" name="Google Shape;1792;p139"/>
            <p:cNvSpPr txBox="1"/>
            <p:nvPr/>
          </p:nvSpPr>
          <p:spPr>
            <a:xfrm rot="-546999">
              <a:off x="4130044" y="2617942"/>
              <a:ext cx="1030011" cy="8251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Headers+ index.html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&lt;html&gt;...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793" name="Google Shape;1793;p139"/>
          <p:cNvGrpSpPr/>
          <p:nvPr/>
        </p:nvGrpSpPr>
        <p:grpSpPr>
          <a:xfrm>
            <a:off x="2340450" y="1245703"/>
            <a:ext cx="4412700" cy="632447"/>
            <a:chOff x="2340450" y="1245703"/>
            <a:chExt cx="4412700" cy="632447"/>
          </a:xfrm>
        </p:grpSpPr>
        <p:cxnSp>
          <p:nvCxnSpPr>
            <p:cNvPr id="1794" name="Google Shape;1794;p139"/>
            <p:cNvCxnSpPr/>
            <p:nvPr/>
          </p:nvCxnSpPr>
          <p:spPr>
            <a:xfrm flipH="1">
              <a:off x="2340450" y="1498650"/>
              <a:ext cx="4412700" cy="3795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95" name="Google Shape;1795;p139"/>
            <p:cNvSpPr txBox="1"/>
            <p:nvPr/>
          </p:nvSpPr>
          <p:spPr>
            <a:xfrm rot="-183536">
              <a:off x="3565935" y="1318048"/>
              <a:ext cx="2720977" cy="3608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server hello/ change cipher/ fin </a:t>
              </a:r>
              <a:endParaRPr sz="1200">
                <a:solidFill>
                  <a:schemeClr val="dk1"/>
                </a:solidFill>
              </a:endParaRPr>
            </a:p>
          </p:txBody>
        </p:sp>
      </p:grpSp>
      <p:pic>
        <p:nvPicPr>
          <p:cNvPr id="1796" name="Google Shape;1796;p139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463525" y="2634201"/>
            <a:ext cx="992700" cy="1006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7" name="Google Shape;1797;p139"/>
          <p:cNvGrpSpPr/>
          <p:nvPr/>
        </p:nvGrpSpPr>
        <p:grpSpPr>
          <a:xfrm>
            <a:off x="604781" y="2704537"/>
            <a:ext cx="1341323" cy="800783"/>
            <a:chOff x="2666325" y="4298650"/>
            <a:chExt cx="790176" cy="523250"/>
          </a:xfrm>
        </p:grpSpPr>
        <p:pic>
          <p:nvPicPr>
            <p:cNvPr id="1798" name="Google Shape;1798;p139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9" name="Google Shape;1799;p139"/>
            <p:cNvSpPr txBox="1"/>
            <p:nvPr/>
          </p:nvSpPr>
          <p:spPr>
            <a:xfrm>
              <a:off x="2875538" y="4298650"/>
              <a:ext cx="371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cxnSp>
        <p:nvCxnSpPr>
          <p:cNvPr id="1800" name="Google Shape;1800;p139"/>
          <p:cNvCxnSpPr/>
          <p:nvPr/>
        </p:nvCxnSpPr>
        <p:spPr>
          <a:xfrm>
            <a:off x="6827175" y="268275"/>
            <a:ext cx="36900" cy="4551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1" name="Google Shape;1801;p139"/>
          <p:cNvCxnSpPr/>
          <p:nvPr/>
        </p:nvCxnSpPr>
        <p:spPr>
          <a:xfrm flipH="1">
            <a:off x="2229575" y="286800"/>
            <a:ext cx="22800" cy="45699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02" name="Google Shape;1802;p139"/>
          <p:cNvGrpSpPr/>
          <p:nvPr/>
        </p:nvGrpSpPr>
        <p:grpSpPr>
          <a:xfrm>
            <a:off x="2355475" y="790750"/>
            <a:ext cx="4368600" cy="507300"/>
            <a:chOff x="2355475" y="790750"/>
            <a:chExt cx="4368600" cy="507300"/>
          </a:xfrm>
        </p:grpSpPr>
        <p:cxnSp>
          <p:nvCxnSpPr>
            <p:cNvPr id="1803" name="Google Shape;1803;p139"/>
            <p:cNvCxnSpPr/>
            <p:nvPr/>
          </p:nvCxnSpPr>
          <p:spPr>
            <a:xfrm>
              <a:off x="2355475" y="1023100"/>
              <a:ext cx="4368600" cy="2496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04" name="Google Shape;1804;p139"/>
            <p:cNvSpPr txBox="1"/>
            <p:nvPr/>
          </p:nvSpPr>
          <p:spPr>
            <a:xfrm rot="274791">
              <a:off x="4022797" y="863962"/>
              <a:ext cx="1848502" cy="360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client hello / key /fin </a:t>
              </a:r>
              <a:endParaRPr sz="1200">
                <a:solidFill>
                  <a:schemeClr val="dk1"/>
                </a:solidFill>
              </a:endParaRPr>
            </a:p>
          </p:txBody>
        </p:sp>
      </p:grpSp>
      <p:pic>
        <p:nvPicPr>
          <p:cNvPr id="1805" name="Google Shape;1805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575" y="79397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575" y="124450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4375" y="5484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6325" y="223910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55075" y="212615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8425" y="108610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8425" y="119233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7550" y="49300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7550" y="60383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6750" y="49300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1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5600" y="133775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5050" y="141475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1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6125" y="165947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575" y="173647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1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77775" y="1910400"/>
            <a:ext cx="477550" cy="4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1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47950" y="2791725"/>
            <a:ext cx="477550" cy="47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Google Shape;1821;p139"/>
          <p:cNvSpPr txBox="1"/>
          <p:nvPr/>
        </p:nvSpPr>
        <p:spPr>
          <a:xfrm>
            <a:off x="2905550" y="4182850"/>
            <a:ext cx="31791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(g</a:t>
            </a:r>
            <a:r>
              <a:rPr lang="en">
                <a:solidFill>
                  <a:schemeClr val="dk1"/>
                </a:solidFill>
              </a:rPr>
              <a:t>^</a:t>
            </a:r>
            <a:r>
              <a:rPr lang="en">
                <a:solidFill>
                  <a:schemeClr val="accent5"/>
                </a:solidFill>
              </a:rPr>
              <a:t>x</a:t>
            </a:r>
            <a:r>
              <a:rPr lang="en">
                <a:solidFill>
                  <a:schemeClr val="dk1"/>
                </a:solidFill>
              </a:rPr>
              <a:t> % </a:t>
            </a:r>
            <a:r>
              <a:rPr lang="en">
                <a:solidFill>
                  <a:srgbClr val="FF0000"/>
                </a:solidFill>
              </a:rPr>
              <a:t>n)^</a:t>
            </a:r>
            <a:r>
              <a:rPr lang="en">
                <a:solidFill>
                  <a:srgbClr val="FF00FF"/>
                </a:solidFill>
              </a:rPr>
              <a:t>y = </a:t>
            </a:r>
            <a:r>
              <a:rPr lang="en">
                <a:solidFill>
                  <a:srgbClr val="FFD966"/>
                </a:solidFill>
              </a:rPr>
              <a:t>g^xy % n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(g</a:t>
            </a:r>
            <a:r>
              <a:rPr lang="en">
                <a:solidFill>
                  <a:schemeClr val="dk1"/>
                </a:solidFill>
              </a:rPr>
              <a:t>^</a:t>
            </a:r>
            <a:r>
              <a:rPr lang="en">
                <a:solidFill>
                  <a:srgbClr val="D5A6BD"/>
                </a:solidFill>
              </a:rPr>
              <a:t>y</a:t>
            </a:r>
            <a:r>
              <a:rPr lang="en">
                <a:solidFill>
                  <a:schemeClr val="dk1"/>
                </a:solidFill>
              </a:rPr>
              <a:t> % </a:t>
            </a:r>
            <a:r>
              <a:rPr lang="en">
                <a:solidFill>
                  <a:srgbClr val="FF0000"/>
                </a:solidFill>
              </a:rPr>
              <a:t>n)^</a:t>
            </a:r>
            <a:r>
              <a:rPr lang="en">
                <a:solidFill>
                  <a:schemeClr val="accent5"/>
                </a:solidFill>
              </a:rPr>
              <a:t>x</a:t>
            </a:r>
            <a:r>
              <a:rPr lang="en">
                <a:solidFill>
                  <a:srgbClr val="FF0000"/>
                </a:solidFill>
              </a:rPr>
              <a:t> = </a:t>
            </a:r>
            <a:r>
              <a:rPr lang="en">
                <a:solidFill>
                  <a:srgbClr val="FFD966"/>
                </a:solidFill>
              </a:rPr>
              <a:t>g^xy % n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9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TLS Summary</a:t>
            </a:r>
            <a:endParaRPr/>
          </a:p>
        </p:txBody>
      </p:sp>
      <p:sp>
        <p:nvSpPr>
          <p:cNvPr id="1827" name="Google Shape;1827;p140"/>
          <p:cNvSpPr txBox="1"/>
          <p:nvPr>
            <p:ph idx="1" type="body"/>
          </p:nvPr>
        </p:nvSpPr>
        <p:spPr>
          <a:xfrm>
            <a:off x="311700" y="1152475"/>
            <a:ext cx="8520600" cy="3157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Vanilla HTTP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HTTPS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TLS 1.2 Handshake	(two round trips)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Diffie Hellman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TLS 1.3 Improvements (one round trip can be zero)</a:t>
            </a:r>
            <a:endParaRPr sz="240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41"/>
          <p:cNvSpPr txBox="1"/>
          <p:nvPr>
            <p:ph type="ctrTitle"/>
          </p:nvPr>
        </p:nvSpPr>
        <p:spPr>
          <a:xfrm>
            <a:off x="311708" y="5502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HTTP/1.1</a:t>
            </a:r>
            <a:endParaRPr/>
          </a:p>
        </p:txBody>
      </p:sp>
      <p:sp>
        <p:nvSpPr>
          <p:cNvPr id="1833" name="Google Shape;1833;p141"/>
          <p:cNvSpPr txBox="1"/>
          <p:nvPr>
            <p:ph idx="1" type="subTitle"/>
          </p:nvPr>
        </p:nvSpPr>
        <p:spPr>
          <a:xfrm>
            <a:off x="311700" y="2571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web protocol lasts decades</a:t>
            </a:r>
            <a:endParaRPr/>
          </a:p>
        </p:txBody>
      </p:sp>
      <p:sp>
        <p:nvSpPr>
          <p:cNvPr id="1834" name="Google Shape;1834;p141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ctrTitle"/>
          </p:nvPr>
        </p:nvSpPr>
        <p:spPr>
          <a:xfrm>
            <a:off x="311708" y="4341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Synchronous vs Asynchronous</a:t>
            </a:r>
            <a:endParaRPr/>
          </a:p>
        </p:txBody>
      </p:sp>
      <p:sp>
        <p:nvSpPr>
          <p:cNvPr id="176" name="Google Shape;176;p25"/>
          <p:cNvSpPr txBox="1"/>
          <p:nvPr>
            <p:ph idx="1" type="subTitle"/>
          </p:nvPr>
        </p:nvSpPr>
        <p:spPr>
          <a:xfrm>
            <a:off x="311700" y="25236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I do work while waiting?</a:t>
            </a:r>
            <a:endParaRPr/>
          </a:p>
        </p:txBody>
      </p:sp>
      <p:sp>
        <p:nvSpPr>
          <p:cNvPr id="177" name="Google Shape;177;p25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/ Server</a:t>
            </a:r>
            <a:endParaRPr/>
          </a:p>
        </p:txBody>
      </p:sp>
      <p:sp>
        <p:nvSpPr>
          <p:cNvPr id="1840" name="Google Shape;1840;p142"/>
          <p:cNvSpPr txBox="1"/>
          <p:nvPr>
            <p:ph idx="1" type="body"/>
          </p:nvPr>
        </p:nvSpPr>
        <p:spPr>
          <a:xfrm>
            <a:off x="311700" y="1152475"/>
            <a:ext cx="8520600" cy="3157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(Client) Browser, python or javascript app, or any app that makes HTTP request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(Server) HTTP Web Server, e.g. IIS, Apache Tomcat, NodeJS, Python Tornado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143"/>
          <p:cNvSpPr/>
          <p:nvPr/>
        </p:nvSpPr>
        <p:spPr>
          <a:xfrm>
            <a:off x="1014075" y="1291250"/>
            <a:ext cx="2344800" cy="72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Method</a:t>
            </a:r>
            <a:endParaRPr sz="2400"/>
          </a:p>
        </p:txBody>
      </p:sp>
      <p:sp>
        <p:nvSpPr>
          <p:cNvPr id="1846" name="Google Shape;1846;p143"/>
          <p:cNvSpPr/>
          <p:nvPr/>
        </p:nvSpPr>
        <p:spPr>
          <a:xfrm>
            <a:off x="1014075" y="2092707"/>
            <a:ext cx="7250400" cy="72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Headers</a:t>
            </a:r>
            <a:endParaRPr sz="2400"/>
          </a:p>
        </p:txBody>
      </p:sp>
      <p:sp>
        <p:nvSpPr>
          <p:cNvPr id="1847" name="Google Shape;1847;p143"/>
          <p:cNvSpPr/>
          <p:nvPr/>
        </p:nvSpPr>
        <p:spPr>
          <a:xfrm>
            <a:off x="1014075" y="2886950"/>
            <a:ext cx="7250400" cy="72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Body</a:t>
            </a:r>
            <a:endParaRPr sz="2400"/>
          </a:p>
        </p:txBody>
      </p:sp>
      <p:sp>
        <p:nvSpPr>
          <p:cNvPr id="1848" name="Google Shape;1848;p143"/>
          <p:cNvSpPr txBox="1"/>
          <p:nvPr>
            <p:ph type="ctr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Request</a:t>
            </a:r>
            <a:endParaRPr/>
          </a:p>
        </p:txBody>
      </p:sp>
      <p:sp>
        <p:nvSpPr>
          <p:cNvPr id="1849" name="Google Shape;1849;p143"/>
          <p:cNvSpPr/>
          <p:nvPr/>
        </p:nvSpPr>
        <p:spPr>
          <a:xfrm>
            <a:off x="3466800" y="1291250"/>
            <a:ext cx="2344800" cy="72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PATH</a:t>
            </a:r>
            <a:endParaRPr sz="2400"/>
          </a:p>
        </p:txBody>
      </p:sp>
      <p:sp>
        <p:nvSpPr>
          <p:cNvPr id="1850" name="Google Shape;1850;p143"/>
          <p:cNvSpPr/>
          <p:nvPr/>
        </p:nvSpPr>
        <p:spPr>
          <a:xfrm>
            <a:off x="5919525" y="1291250"/>
            <a:ext cx="2344800" cy="72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Protocol</a:t>
            </a:r>
            <a:endParaRPr sz="24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144"/>
          <p:cNvSpPr txBox="1"/>
          <p:nvPr>
            <p:ph type="ctr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Request</a:t>
            </a:r>
            <a:endParaRPr/>
          </a:p>
        </p:txBody>
      </p:sp>
      <p:pic>
        <p:nvPicPr>
          <p:cNvPr id="1856" name="Google Shape;1856;p144"/>
          <p:cNvPicPr preferRelativeResize="0"/>
          <p:nvPr/>
        </p:nvPicPr>
        <p:blipFill rotWithShape="1">
          <a:blip r:embed="rId3">
            <a:alphaModFix/>
          </a:blip>
          <a:srcRect b="45548" l="0" r="0" t="0"/>
          <a:stretch/>
        </p:blipFill>
        <p:spPr>
          <a:xfrm>
            <a:off x="428625" y="1224400"/>
            <a:ext cx="8286750" cy="3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7" name="Google Shape;1857;p144"/>
          <p:cNvPicPr preferRelativeResize="0"/>
          <p:nvPr/>
        </p:nvPicPr>
        <p:blipFill rotWithShape="1">
          <a:blip r:embed="rId4">
            <a:alphaModFix/>
          </a:blip>
          <a:srcRect b="-4430" l="0" r="0" t="4430"/>
          <a:stretch/>
        </p:blipFill>
        <p:spPr>
          <a:xfrm>
            <a:off x="1306375" y="2085150"/>
            <a:ext cx="5419725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145"/>
          <p:cNvSpPr/>
          <p:nvPr/>
        </p:nvSpPr>
        <p:spPr>
          <a:xfrm>
            <a:off x="1014075" y="1291250"/>
            <a:ext cx="2344800" cy="72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Protocol</a:t>
            </a:r>
            <a:endParaRPr sz="2400"/>
          </a:p>
        </p:txBody>
      </p:sp>
      <p:sp>
        <p:nvSpPr>
          <p:cNvPr id="1863" name="Google Shape;1863;p145"/>
          <p:cNvSpPr/>
          <p:nvPr/>
        </p:nvSpPr>
        <p:spPr>
          <a:xfrm>
            <a:off x="1014075" y="2092707"/>
            <a:ext cx="7250400" cy="72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Headers</a:t>
            </a:r>
            <a:endParaRPr sz="2400"/>
          </a:p>
        </p:txBody>
      </p:sp>
      <p:sp>
        <p:nvSpPr>
          <p:cNvPr id="1864" name="Google Shape;1864;p145"/>
          <p:cNvSpPr/>
          <p:nvPr/>
        </p:nvSpPr>
        <p:spPr>
          <a:xfrm>
            <a:off x="1014075" y="2886950"/>
            <a:ext cx="7250400" cy="72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Body</a:t>
            </a:r>
            <a:endParaRPr sz="2400"/>
          </a:p>
        </p:txBody>
      </p:sp>
      <p:sp>
        <p:nvSpPr>
          <p:cNvPr id="1865" name="Google Shape;1865;p145"/>
          <p:cNvSpPr txBox="1"/>
          <p:nvPr>
            <p:ph type="ctr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Response</a:t>
            </a:r>
            <a:endParaRPr/>
          </a:p>
        </p:txBody>
      </p:sp>
      <p:sp>
        <p:nvSpPr>
          <p:cNvPr id="1866" name="Google Shape;1866;p145"/>
          <p:cNvSpPr/>
          <p:nvPr/>
        </p:nvSpPr>
        <p:spPr>
          <a:xfrm>
            <a:off x="3466800" y="1291250"/>
            <a:ext cx="2344800" cy="72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Code</a:t>
            </a:r>
            <a:endParaRPr sz="2400"/>
          </a:p>
        </p:txBody>
      </p:sp>
      <p:sp>
        <p:nvSpPr>
          <p:cNvPr id="1867" name="Google Shape;1867;p145"/>
          <p:cNvSpPr/>
          <p:nvPr/>
        </p:nvSpPr>
        <p:spPr>
          <a:xfrm>
            <a:off x="5919525" y="1291250"/>
            <a:ext cx="2344800" cy="72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Code Text</a:t>
            </a:r>
            <a:endParaRPr sz="24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146"/>
          <p:cNvSpPr txBox="1"/>
          <p:nvPr>
            <p:ph type="ctr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Response</a:t>
            </a:r>
            <a:endParaRPr/>
          </a:p>
        </p:txBody>
      </p:sp>
      <p:pic>
        <p:nvPicPr>
          <p:cNvPr id="1873" name="Google Shape;1873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75" y="1210825"/>
            <a:ext cx="8129599" cy="31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147"/>
          <p:cNvSpPr txBox="1"/>
          <p:nvPr>
            <p:ph type="title"/>
          </p:nvPr>
        </p:nvSpPr>
        <p:spPr>
          <a:xfrm>
            <a:off x="323425" y="320650"/>
            <a:ext cx="147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1879" name="Google Shape;1879;p147"/>
          <p:cNvSpPr txBox="1"/>
          <p:nvPr/>
        </p:nvSpPr>
        <p:spPr>
          <a:xfrm>
            <a:off x="8509900" y="1750025"/>
            <a:ext cx="93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0" name="Google Shape;1880;p147"/>
          <p:cNvCxnSpPr/>
          <p:nvPr/>
        </p:nvCxnSpPr>
        <p:spPr>
          <a:xfrm>
            <a:off x="6827175" y="268275"/>
            <a:ext cx="36900" cy="4551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1" name="Google Shape;1881;p147"/>
          <p:cNvCxnSpPr/>
          <p:nvPr/>
        </p:nvCxnSpPr>
        <p:spPr>
          <a:xfrm flipH="1">
            <a:off x="2229575" y="286800"/>
            <a:ext cx="22800" cy="45699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82" name="Google Shape;1882;p147"/>
          <p:cNvGrpSpPr/>
          <p:nvPr/>
        </p:nvGrpSpPr>
        <p:grpSpPr>
          <a:xfrm>
            <a:off x="2377475" y="1277825"/>
            <a:ext cx="4375800" cy="757425"/>
            <a:chOff x="2377475" y="1277825"/>
            <a:chExt cx="4375800" cy="757425"/>
          </a:xfrm>
        </p:grpSpPr>
        <p:cxnSp>
          <p:nvCxnSpPr>
            <p:cNvPr id="1883" name="Google Shape;1883;p147"/>
            <p:cNvCxnSpPr/>
            <p:nvPr/>
          </p:nvCxnSpPr>
          <p:spPr>
            <a:xfrm>
              <a:off x="2377475" y="1517150"/>
              <a:ext cx="4375800" cy="5181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84" name="Google Shape;1884;p147"/>
            <p:cNvSpPr txBox="1"/>
            <p:nvPr/>
          </p:nvSpPr>
          <p:spPr>
            <a:xfrm rot="379195">
              <a:off x="4024698" y="1333419"/>
              <a:ext cx="1030161" cy="361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GET /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885" name="Google Shape;1885;p147"/>
          <p:cNvGrpSpPr/>
          <p:nvPr/>
        </p:nvGrpSpPr>
        <p:grpSpPr>
          <a:xfrm>
            <a:off x="2340550" y="2302173"/>
            <a:ext cx="4394100" cy="1204077"/>
            <a:chOff x="2340550" y="2302173"/>
            <a:chExt cx="4394100" cy="1204077"/>
          </a:xfrm>
        </p:grpSpPr>
        <p:cxnSp>
          <p:nvCxnSpPr>
            <p:cNvPr id="1886" name="Google Shape;1886;p147"/>
            <p:cNvCxnSpPr/>
            <p:nvPr/>
          </p:nvCxnSpPr>
          <p:spPr>
            <a:xfrm flipH="1">
              <a:off x="2340550" y="2516250"/>
              <a:ext cx="4394100" cy="9900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87" name="Google Shape;1887;p147"/>
            <p:cNvSpPr txBox="1"/>
            <p:nvPr/>
          </p:nvSpPr>
          <p:spPr>
            <a:xfrm rot="-972128">
              <a:off x="4121545" y="2429552"/>
              <a:ext cx="1030009" cy="8252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Headers+ index.html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&lt;html&gt;...</a:t>
              </a:r>
              <a:endParaRPr>
                <a:solidFill>
                  <a:schemeClr val="dk1"/>
                </a:solidFill>
              </a:endParaRPr>
            </a:p>
          </p:txBody>
        </p:sp>
      </p:grpSp>
      <p:cxnSp>
        <p:nvCxnSpPr>
          <p:cNvPr id="1888" name="Google Shape;1888;p147"/>
          <p:cNvCxnSpPr/>
          <p:nvPr/>
        </p:nvCxnSpPr>
        <p:spPr>
          <a:xfrm>
            <a:off x="1609650" y="1227575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9" name="Google Shape;1889;p147"/>
          <p:cNvSpPr txBox="1"/>
          <p:nvPr>
            <p:ph type="title"/>
          </p:nvPr>
        </p:nvSpPr>
        <p:spPr>
          <a:xfrm>
            <a:off x="1531950" y="760756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</a:rPr>
              <a:t>open</a:t>
            </a:r>
            <a:endParaRPr sz="1800">
              <a:solidFill>
                <a:srgbClr val="6AA84F"/>
              </a:solidFill>
            </a:endParaRPr>
          </a:p>
        </p:txBody>
      </p:sp>
      <p:cxnSp>
        <p:nvCxnSpPr>
          <p:cNvPr id="1890" name="Google Shape;1890;p147"/>
          <p:cNvCxnSpPr/>
          <p:nvPr/>
        </p:nvCxnSpPr>
        <p:spPr>
          <a:xfrm>
            <a:off x="1570800" y="4645550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1" name="Google Shape;1891;p147"/>
          <p:cNvSpPr txBox="1"/>
          <p:nvPr>
            <p:ph type="title"/>
          </p:nvPr>
        </p:nvSpPr>
        <p:spPr>
          <a:xfrm>
            <a:off x="1531950" y="4169481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close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892" name="Google Shape;1892;p147"/>
          <p:cNvSpPr txBox="1"/>
          <p:nvPr/>
        </p:nvSpPr>
        <p:spPr>
          <a:xfrm>
            <a:off x="4146625" y="4262550"/>
            <a:ext cx="78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</p:txBody>
      </p:sp>
      <p:sp>
        <p:nvSpPr>
          <p:cNvPr id="1893" name="Google Shape;1893;p147"/>
          <p:cNvSpPr txBox="1"/>
          <p:nvPr/>
        </p:nvSpPr>
        <p:spPr>
          <a:xfrm>
            <a:off x="7817000" y="758575"/>
            <a:ext cx="9807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80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94" name="Google Shape;1894;p147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464737" y="2106401"/>
            <a:ext cx="992700" cy="1006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5" name="Google Shape;1895;p147"/>
          <p:cNvGrpSpPr/>
          <p:nvPr/>
        </p:nvGrpSpPr>
        <p:grpSpPr>
          <a:xfrm>
            <a:off x="605993" y="2176737"/>
            <a:ext cx="1341323" cy="800783"/>
            <a:chOff x="2666325" y="4298650"/>
            <a:chExt cx="790176" cy="523250"/>
          </a:xfrm>
        </p:grpSpPr>
        <p:pic>
          <p:nvPicPr>
            <p:cNvPr id="1896" name="Google Shape;1896;p147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7" name="Google Shape;1897;p147"/>
            <p:cNvSpPr txBox="1"/>
            <p:nvPr/>
          </p:nvSpPr>
          <p:spPr>
            <a:xfrm>
              <a:off x="2875538" y="4298650"/>
              <a:ext cx="371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148"/>
          <p:cNvSpPr txBox="1"/>
          <p:nvPr>
            <p:ph type="title"/>
          </p:nvPr>
        </p:nvSpPr>
        <p:spPr>
          <a:xfrm>
            <a:off x="323425" y="320650"/>
            <a:ext cx="147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</a:t>
            </a:r>
            <a:endParaRPr/>
          </a:p>
        </p:txBody>
      </p:sp>
      <p:sp>
        <p:nvSpPr>
          <p:cNvPr id="1903" name="Google Shape;1903;p148"/>
          <p:cNvSpPr txBox="1"/>
          <p:nvPr/>
        </p:nvSpPr>
        <p:spPr>
          <a:xfrm>
            <a:off x="8509900" y="1750025"/>
            <a:ext cx="93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4" name="Google Shape;1904;p148"/>
          <p:cNvCxnSpPr/>
          <p:nvPr/>
        </p:nvCxnSpPr>
        <p:spPr>
          <a:xfrm>
            <a:off x="1609650" y="1051800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5" name="Google Shape;1905;p148"/>
          <p:cNvSpPr txBox="1"/>
          <p:nvPr>
            <p:ph type="title"/>
          </p:nvPr>
        </p:nvSpPr>
        <p:spPr>
          <a:xfrm>
            <a:off x="1531950" y="584981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</a:rPr>
              <a:t>open</a:t>
            </a:r>
            <a:endParaRPr sz="1800">
              <a:solidFill>
                <a:srgbClr val="6AA84F"/>
              </a:solidFill>
            </a:endParaRPr>
          </a:p>
        </p:txBody>
      </p:sp>
      <p:cxnSp>
        <p:nvCxnSpPr>
          <p:cNvPr id="1906" name="Google Shape;1906;p148"/>
          <p:cNvCxnSpPr/>
          <p:nvPr/>
        </p:nvCxnSpPr>
        <p:spPr>
          <a:xfrm>
            <a:off x="1570800" y="4819575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7" name="Google Shape;1907;p148"/>
          <p:cNvSpPr txBox="1"/>
          <p:nvPr>
            <p:ph type="title"/>
          </p:nvPr>
        </p:nvSpPr>
        <p:spPr>
          <a:xfrm>
            <a:off x="1531950" y="4343506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close</a:t>
            </a:r>
            <a:endParaRPr sz="1800">
              <a:solidFill>
                <a:srgbClr val="FF0000"/>
              </a:solidFill>
            </a:endParaRPr>
          </a:p>
        </p:txBody>
      </p:sp>
      <p:grpSp>
        <p:nvGrpSpPr>
          <p:cNvPr id="1908" name="Google Shape;1908;p148"/>
          <p:cNvGrpSpPr/>
          <p:nvPr/>
        </p:nvGrpSpPr>
        <p:grpSpPr>
          <a:xfrm>
            <a:off x="2536975" y="1092632"/>
            <a:ext cx="4005600" cy="492368"/>
            <a:chOff x="2536975" y="1092632"/>
            <a:chExt cx="4005600" cy="492368"/>
          </a:xfrm>
        </p:grpSpPr>
        <p:cxnSp>
          <p:nvCxnSpPr>
            <p:cNvPr id="1909" name="Google Shape;1909;p148"/>
            <p:cNvCxnSpPr/>
            <p:nvPr/>
          </p:nvCxnSpPr>
          <p:spPr>
            <a:xfrm>
              <a:off x="2536975" y="1585000"/>
              <a:ext cx="4005600" cy="0"/>
            </a:xfrm>
            <a:prstGeom prst="straightConnector1">
              <a:avLst/>
            </a:prstGeom>
            <a:noFill/>
            <a:ln cap="flat" cmpd="sng" w="114300">
              <a:solidFill>
                <a:srgbClr val="38761D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1910" name="Google Shape;1910;p148"/>
            <p:cNvSpPr txBox="1"/>
            <p:nvPr/>
          </p:nvSpPr>
          <p:spPr>
            <a:xfrm rot="-1488">
              <a:off x="3936260" y="1092932"/>
              <a:ext cx="1386300" cy="36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Handshake</a:t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911" name="Google Shape;1911;p148"/>
          <p:cNvSpPr txBox="1"/>
          <p:nvPr/>
        </p:nvSpPr>
        <p:spPr>
          <a:xfrm>
            <a:off x="4146625" y="4262550"/>
            <a:ext cx="78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</p:txBody>
      </p:sp>
      <p:grpSp>
        <p:nvGrpSpPr>
          <p:cNvPr id="1912" name="Google Shape;1912;p148"/>
          <p:cNvGrpSpPr/>
          <p:nvPr/>
        </p:nvGrpSpPr>
        <p:grpSpPr>
          <a:xfrm>
            <a:off x="2333400" y="2998973"/>
            <a:ext cx="4392000" cy="1203977"/>
            <a:chOff x="2333400" y="2998973"/>
            <a:chExt cx="4392000" cy="1203977"/>
          </a:xfrm>
        </p:grpSpPr>
        <p:cxnSp>
          <p:nvCxnSpPr>
            <p:cNvPr id="1913" name="Google Shape;1913;p148"/>
            <p:cNvCxnSpPr/>
            <p:nvPr/>
          </p:nvCxnSpPr>
          <p:spPr>
            <a:xfrm flipH="1">
              <a:off x="2333400" y="3515350"/>
              <a:ext cx="4392000" cy="687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14" name="Google Shape;1914;p148"/>
            <p:cNvSpPr txBox="1"/>
            <p:nvPr/>
          </p:nvSpPr>
          <p:spPr>
            <a:xfrm rot="-972128">
              <a:off x="4114408" y="3126352"/>
              <a:ext cx="1030009" cy="8252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Headers+ index.html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&lt;html&gt;...</a:t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915" name="Google Shape;1915;p148"/>
          <p:cNvSpPr txBox="1"/>
          <p:nvPr/>
        </p:nvSpPr>
        <p:spPr>
          <a:xfrm>
            <a:off x="7817000" y="758575"/>
            <a:ext cx="9807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443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16" name="Google Shape;1916;p148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464737" y="2106401"/>
            <a:ext cx="992700" cy="1006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7" name="Google Shape;1917;p148"/>
          <p:cNvGrpSpPr/>
          <p:nvPr/>
        </p:nvGrpSpPr>
        <p:grpSpPr>
          <a:xfrm>
            <a:off x="2386725" y="2099550"/>
            <a:ext cx="4359300" cy="632575"/>
            <a:chOff x="2386725" y="2099550"/>
            <a:chExt cx="4359300" cy="632575"/>
          </a:xfrm>
        </p:grpSpPr>
        <p:cxnSp>
          <p:nvCxnSpPr>
            <p:cNvPr id="1918" name="Google Shape;1918;p148"/>
            <p:cNvCxnSpPr/>
            <p:nvPr/>
          </p:nvCxnSpPr>
          <p:spPr>
            <a:xfrm>
              <a:off x="2386725" y="2368225"/>
              <a:ext cx="4359300" cy="3639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19" name="Google Shape;1919;p148"/>
            <p:cNvSpPr txBox="1"/>
            <p:nvPr/>
          </p:nvSpPr>
          <p:spPr>
            <a:xfrm rot="379195">
              <a:off x="4024685" y="2155144"/>
              <a:ext cx="1030161" cy="361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GET /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920" name="Google Shape;1920;p148"/>
          <p:cNvGrpSpPr/>
          <p:nvPr/>
        </p:nvGrpSpPr>
        <p:grpSpPr>
          <a:xfrm>
            <a:off x="605993" y="2176737"/>
            <a:ext cx="1341323" cy="800783"/>
            <a:chOff x="2666325" y="4298650"/>
            <a:chExt cx="790176" cy="523250"/>
          </a:xfrm>
        </p:grpSpPr>
        <p:pic>
          <p:nvPicPr>
            <p:cNvPr id="1921" name="Google Shape;1921;p148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2" name="Google Shape;1922;p148"/>
            <p:cNvSpPr txBox="1"/>
            <p:nvPr/>
          </p:nvSpPr>
          <p:spPr>
            <a:xfrm>
              <a:off x="2875538" y="4298650"/>
              <a:ext cx="371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cxnSp>
        <p:nvCxnSpPr>
          <p:cNvPr id="1923" name="Google Shape;1923;p148"/>
          <p:cNvCxnSpPr/>
          <p:nvPr/>
        </p:nvCxnSpPr>
        <p:spPr>
          <a:xfrm>
            <a:off x="6827175" y="268275"/>
            <a:ext cx="36900" cy="4551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4" name="Google Shape;1924;p148"/>
          <p:cNvCxnSpPr/>
          <p:nvPr/>
        </p:nvCxnSpPr>
        <p:spPr>
          <a:xfrm flipH="1">
            <a:off x="2229575" y="286800"/>
            <a:ext cx="22800" cy="45699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25" name="Google Shape;1925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7813" y="3314613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350" y="131653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p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6275" y="127847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1700" y="1926150"/>
            <a:ext cx="524925" cy="5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149"/>
          <p:cNvSpPr txBox="1"/>
          <p:nvPr>
            <p:ph type="title"/>
          </p:nvPr>
        </p:nvSpPr>
        <p:spPr>
          <a:xfrm>
            <a:off x="323425" y="320650"/>
            <a:ext cx="18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1.0</a:t>
            </a:r>
            <a:endParaRPr/>
          </a:p>
        </p:txBody>
      </p:sp>
      <p:sp>
        <p:nvSpPr>
          <p:cNvPr id="1934" name="Google Shape;1934;p149"/>
          <p:cNvSpPr txBox="1"/>
          <p:nvPr/>
        </p:nvSpPr>
        <p:spPr>
          <a:xfrm>
            <a:off x="8509900" y="1750025"/>
            <a:ext cx="93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5" name="Google Shape;1935;p149"/>
          <p:cNvCxnSpPr/>
          <p:nvPr/>
        </p:nvCxnSpPr>
        <p:spPr>
          <a:xfrm>
            <a:off x="6827175" y="268275"/>
            <a:ext cx="36900" cy="4551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6" name="Google Shape;1936;p149"/>
          <p:cNvCxnSpPr/>
          <p:nvPr/>
        </p:nvCxnSpPr>
        <p:spPr>
          <a:xfrm flipH="1">
            <a:off x="2229575" y="286800"/>
            <a:ext cx="22800" cy="45699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37" name="Google Shape;1937;p149"/>
          <p:cNvGrpSpPr/>
          <p:nvPr/>
        </p:nvGrpSpPr>
        <p:grpSpPr>
          <a:xfrm>
            <a:off x="2377475" y="1277825"/>
            <a:ext cx="4375800" cy="757425"/>
            <a:chOff x="2377475" y="1277825"/>
            <a:chExt cx="4375800" cy="757425"/>
          </a:xfrm>
        </p:grpSpPr>
        <p:cxnSp>
          <p:nvCxnSpPr>
            <p:cNvPr id="1938" name="Google Shape;1938;p149"/>
            <p:cNvCxnSpPr/>
            <p:nvPr/>
          </p:nvCxnSpPr>
          <p:spPr>
            <a:xfrm>
              <a:off x="2377475" y="1517150"/>
              <a:ext cx="4375800" cy="5181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39" name="Google Shape;1939;p149"/>
            <p:cNvSpPr txBox="1"/>
            <p:nvPr/>
          </p:nvSpPr>
          <p:spPr>
            <a:xfrm rot="378785">
              <a:off x="4022730" y="1369119"/>
              <a:ext cx="1680591" cy="361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2"/>
                  </a:solidFill>
                </a:rPr>
                <a:t>GET /index.html</a:t>
              </a:r>
              <a:endParaRPr>
                <a:solidFill>
                  <a:schemeClr val="accent2"/>
                </a:solidFill>
              </a:endParaRPr>
            </a:p>
          </p:txBody>
        </p:sp>
      </p:grpSp>
      <p:cxnSp>
        <p:nvCxnSpPr>
          <p:cNvPr id="1940" name="Google Shape;1940;p149"/>
          <p:cNvCxnSpPr/>
          <p:nvPr/>
        </p:nvCxnSpPr>
        <p:spPr>
          <a:xfrm flipH="1">
            <a:off x="2333325" y="2110150"/>
            <a:ext cx="4372500" cy="3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1" name="Google Shape;1941;p149"/>
          <p:cNvCxnSpPr/>
          <p:nvPr/>
        </p:nvCxnSpPr>
        <p:spPr>
          <a:xfrm>
            <a:off x="1609650" y="1227575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2" name="Google Shape;1942;p149"/>
          <p:cNvSpPr txBox="1"/>
          <p:nvPr>
            <p:ph type="title"/>
          </p:nvPr>
        </p:nvSpPr>
        <p:spPr>
          <a:xfrm>
            <a:off x="1531950" y="760756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</a:rPr>
              <a:t>open</a:t>
            </a:r>
            <a:endParaRPr sz="1800">
              <a:solidFill>
                <a:srgbClr val="6AA84F"/>
              </a:solidFill>
            </a:endParaRPr>
          </a:p>
        </p:txBody>
      </p:sp>
      <p:cxnSp>
        <p:nvCxnSpPr>
          <p:cNvPr id="1943" name="Google Shape;1943;p149"/>
          <p:cNvCxnSpPr/>
          <p:nvPr/>
        </p:nvCxnSpPr>
        <p:spPr>
          <a:xfrm>
            <a:off x="1609650" y="2236415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4" name="Google Shape;1944;p149"/>
          <p:cNvSpPr txBox="1"/>
          <p:nvPr>
            <p:ph type="title"/>
          </p:nvPr>
        </p:nvSpPr>
        <p:spPr>
          <a:xfrm>
            <a:off x="1570800" y="1762343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close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945" name="Google Shape;1945;p149"/>
          <p:cNvSpPr txBox="1"/>
          <p:nvPr/>
        </p:nvSpPr>
        <p:spPr>
          <a:xfrm>
            <a:off x="4146625" y="4262550"/>
            <a:ext cx="78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</p:txBody>
      </p:sp>
      <p:sp>
        <p:nvSpPr>
          <p:cNvPr id="1946" name="Google Shape;1946;p149"/>
          <p:cNvSpPr txBox="1"/>
          <p:nvPr/>
        </p:nvSpPr>
        <p:spPr>
          <a:xfrm>
            <a:off x="7817000" y="758575"/>
            <a:ext cx="9807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80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1947" name="Google Shape;1947;p149"/>
          <p:cNvCxnSpPr/>
          <p:nvPr/>
        </p:nvCxnSpPr>
        <p:spPr>
          <a:xfrm>
            <a:off x="2351875" y="2439475"/>
            <a:ext cx="4375800" cy="518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8" name="Google Shape;1948;p149"/>
          <p:cNvCxnSpPr/>
          <p:nvPr/>
        </p:nvCxnSpPr>
        <p:spPr>
          <a:xfrm flipH="1">
            <a:off x="2343325" y="3036350"/>
            <a:ext cx="4392900" cy="13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9" name="Google Shape;1949;p149"/>
          <p:cNvCxnSpPr/>
          <p:nvPr/>
        </p:nvCxnSpPr>
        <p:spPr>
          <a:xfrm>
            <a:off x="2351875" y="3502038"/>
            <a:ext cx="4375800" cy="518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0" name="Google Shape;1950;p149"/>
          <p:cNvCxnSpPr/>
          <p:nvPr/>
        </p:nvCxnSpPr>
        <p:spPr>
          <a:xfrm flipH="1">
            <a:off x="2319700" y="4112550"/>
            <a:ext cx="4359000" cy="269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1" name="Google Shape;1951;p149"/>
          <p:cNvSpPr txBox="1"/>
          <p:nvPr/>
        </p:nvSpPr>
        <p:spPr>
          <a:xfrm rot="378785">
            <a:off x="3833230" y="2355294"/>
            <a:ext cx="1680591" cy="361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GET /img1.jpg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952" name="Google Shape;1952;p149"/>
          <p:cNvSpPr txBox="1"/>
          <p:nvPr/>
        </p:nvSpPr>
        <p:spPr>
          <a:xfrm rot="378785">
            <a:off x="3799005" y="3354544"/>
            <a:ext cx="1680591" cy="361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GET /img2.jpg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1953" name="Google Shape;1953;p149"/>
          <p:cNvCxnSpPr/>
          <p:nvPr/>
        </p:nvCxnSpPr>
        <p:spPr>
          <a:xfrm>
            <a:off x="1609650" y="3425925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4" name="Google Shape;1954;p149"/>
          <p:cNvCxnSpPr/>
          <p:nvPr/>
        </p:nvCxnSpPr>
        <p:spPr>
          <a:xfrm>
            <a:off x="1609650" y="3297775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5" name="Google Shape;1955;p149"/>
          <p:cNvCxnSpPr/>
          <p:nvPr/>
        </p:nvCxnSpPr>
        <p:spPr>
          <a:xfrm>
            <a:off x="1609650" y="2360700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6" name="Google Shape;1956;p149"/>
          <p:cNvCxnSpPr/>
          <p:nvPr/>
        </p:nvCxnSpPr>
        <p:spPr>
          <a:xfrm>
            <a:off x="1609650" y="4544150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57" name="Google Shape;1957;p149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526512" y="2110151"/>
            <a:ext cx="992700" cy="1006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8" name="Google Shape;1958;p149"/>
          <p:cNvGrpSpPr/>
          <p:nvPr/>
        </p:nvGrpSpPr>
        <p:grpSpPr>
          <a:xfrm>
            <a:off x="229468" y="2171362"/>
            <a:ext cx="1341323" cy="800783"/>
            <a:chOff x="2666325" y="4298650"/>
            <a:chExt cx="790176" cy="523250"/>
          </a:xfrm>
        </p:grpSpPr>
        <p:pic>
          <p:nvPicPr>
            <p:cNvPr id="1959" name="Google Shape;1959;p149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0" name="Google Shape;1960;p149"/>
            <p:cNvSpPr txBox="1"/>
            <p:nvPr/>
          </p:nvSpPr>
          <p:spPr>
            <a:xfrm>
              <a:off x="2875538" y="4298650"/>
              <a:ext cx="371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1.0</a:t>
            </a:r>
            <a:endParaRPr/>
          </a:p>
        </p:txBody>
      </p:sp>
      <p:sp>
        <p:nvSpPr>
          <p:cNvPr id="1966" name="Google Shape;1966;p150"/>
          <p:cNvSpPr txBox="1"/>
          <p:nvPr>
            <p:ph idx="1" type="body"/>
          </p:nvPr>
        </p:nvSpPr>
        <p:spPr>
          <a:xfrm>
            <a:off x="311700" y="1152475"/>
            <a:ext cx="8520600" cy="3157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New TCP connection with each request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Slow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Buffering (transfer-encoding:chunked didn’t exist)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 multi-homed websites (HOST header)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151"/>
          <p:cNvSpPr txBox="1"/>
          <p:nvPr>
            <p:ph type="title"/>
          </p:nvPr>
        </p:nvSpPr>
        <p:spPr>
          <a:xfrm>
            <a:off x="323425" y="320650"/>
            <a:ext cx="18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1.1</a:t>
            </a:r>
            <a:endParaRPr/>
          </a:p>
        </p:txBody>
      </p:sp>
      <p:sp>
        <p:nvSpPr>
          <p:cNvPr id="1972" name="Google Shape;1972;p151"/>
          <p:cNvSpPr txBox="1"/>
          <p:nvPr/>
        </p:nvSpPr>
        <p:spPr>
          <a:xfrm>
            <a:off x="8509900" y="1750025"/>
            <a:ext cx="93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3" name="Google Shape;1973;p151"/>
          <p:cNvCxnSpPr/>
          <p:nvPr/>
        </p:nvCxnSpPr>
        <p:spPr>
          <a:xfrm>
            <a:off x="6827175" y="268275"/>
            <a:ext cx="36900" cy="4551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4" name="Google Shape;1974;p151"/>
          <p:cNvCxnSpPr/>
          <p:nvPr/>
        </p:nvCxnSpPr>
        <p:spPr>
          <a:xfrm flipH="1">
            <a:off x="2229575" y="286800"/>
            <a:ext cx="22800" cy="45699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75" name="Google Shape;1975;p151"/>
          <p:cNvGrpSpPr/>
          <p:nvPr/>
        </p:nvGrpSpPr>
        <p:grpSpPr>
          <a:xfrm>
            <a:off x="2377475" y="1277825"/>
            <a:ext cx="4375800" cy="757425"/>
            <a:chOff x="2377475" y="1277825"/>
            <a:chExt cx="4375800" cy="757425"/>
          </a:xfrm>
        </p:grpSpPr>
        <p:cxnSp>
          <p:nvCxnSpPr>
            <p:cNvPr id="1976" name="Google Shape;1976;p151"/>
            <p:cNvCxnSpPr/>
            <p:nvPr/>
          </p:nvCxnSpPr>
          <p:spPr>
            <a:xfrm>
              <a:off x="2377475" y="1517150"/>
              <a:ext cx="4375800" cy="5181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77" name="Google Shape;1977;p151"/>
            <p:cNvSpPr txBox="1"/>
            <p:nvPr/>
          </p:nvSpPr>
          <p:spPr>
            <a:xfrm rot="378785">
              <a:off x="4022730" y="1369119"/>
              <a:ext cx="1680591" cy="361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2"/>
                  </a:solidFill>
                </a:rPr>
                <a:t>GET /index.html</a:t>
              </a:r>
              <a:endParaRPr>
                <a:solidFill>
                  <a:schemeClr val="accent2"/>
                </a:solidFill>
              </a:endParaRPr>
            </a:p>
          </p:txBody>
        </p:sp>
      </p:grpSp>
      <p:cxnSp>
        <p:nvCxnSpPr>
          <p:cNvPr id="1978" name="Google Shape;1978;p151"/>
          <p:cNvCxnSpPr/>
          <p:nvPr/>
        </p:nvCxnSpPr>
        <p:spPr>
          <a:xfrm flipH="1">
            <a:off x="2333325" y="2110150"/>
            <a:ext cx="4372500" cy="3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9" name="Google Shape;1979;p151"/>
          <p:cNvCxnSpPr/>
          <p:nvPr/>
        </p:nvCxnSpPr>
        <p:spPr>
          <a:xfrm>
            <a:off x="1609650" y="1227575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0" name="Google Shape;1980;p151"/>
          <p:cNvSpPr txBox="1"/>
          <p:nvPr>
            <p:ph type="title"/>
          </p:nvPr>
        </p:nvSpPr>
        <p:spPr>
          <a:xfrm>
            <a:off x="1531950" y="760756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</a:rPr>
              <a:t>open</a:t>
            </a:r>
            <a:endParaRPr sz="1800">
              <a:solidFill>
                <a:srgbClr val="6AA84F"/>
              </a:solidFill>
            </a:endParaRPr>
          </a:p>
        </p:txBody>
      </p:sp>
      <p:sp>
        <p:nvSpPr>
          <p:cNvPr id="1981" name="Google Shape;1981;p151"/>
          <p:cNvSpPr txBox="1"/>
          <p:nvPr/>
        </p:nvSpPr>
        <p:spPr>
          <a:xfrm>
            <a:off x="4146625" y="4262550"/>
            <a:ext cx="78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….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982" name="Google Shape;1982;p151"/>
          <p:cNvSpPr txBox="1"/>
          <p:nvPr/>
        </p:nvSpPr>
        <p:spPr>
          <a:xfrm>
            <a:off x="7817000" y="758575"/>
            <a:ext cx="9807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80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1983" name="Google Shape;1983;p151"/>
          <p:cNvCxnSpPr/>
          <p:nvPr/>
        </p:nvCxnSpPr>
        <p:spPr>
          <a:xfrm>
            <a:off x="2351875" y="2439475"/>
            <a:ext cx="4375800" cy="518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4" name="Google Shape;1984;p151"/>
          <p:cNvCxnSpPr/>
          <p:nvPr/>
        </p:nvCxnSpPr>
        <p:spPr>
          <a:xfrm flipH="1">
            <a:off x="2343325" y="3036350"/>
            <a:ext cx="4392900" cy="13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5" name="Google Shape;1985;p151"/>
          <p:cNvCxnSpPr/>
          <p:nvPr/>
        </p:nvCxnSpPr>
        <p:spPr>
          <a:xfrm>
            <a:off x="2351875" y="3502038"/>
            <a:ext cx="4375800" cy="518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6" name="Google Shape;1986;p151"/>
          <p:cNvCxnSpPr/>
          <p:nvPr/>
        </p:nvCxnSpPr>
        <p:spPr>
          <a:xfrm flipH="1">
            <a:off x="2319700" y="4112550"/>
            <a:ext cx="4359000" cy="269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7" name="Google Shape;1987;p151"/>
          <p:cNvSpPr txBox="1"/>
          <p:nvPr/>
        </p:nvSpPr>
        <p:spPr>
          <a:xfrm rot="378785">
            <a:off x="3833230" y="2355294"/>
            <a:ext cx="1680591" cy="361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GET /img1.jpg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988" name="Google Shape;1988;p151"/>
          <p:cNvSpPr txBox="1"/>
          <p:nvPr/>
        </p:nvSpPr>
        <p:spPr>
          <a:xfrm rot="378785">
            <a:off x="3799005" y="3354544"/>
            <a:ext cx="1680591" cy="361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GET /img2.jpg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1989" name="Google Shape;1989;p151"/>
          <p:cNvCxnSpPr/>
          <p:nvPr/>
        </p:nvCxnSpPr>
        <p:spPr>
          <a:xfrm>
            <a:off x="1609650" y="4544150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0" name="Google Shape;1990;p151"/>
          <p:cNvSpPr txBox="1"/>
          <p:nvPr>
            <p:ph type="title"/>
          </p:nvPr>
        </p:nvSpPr>
        <p:spPr>
          <a:xfrm>
            <a:off x="1531950" y="4079643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close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1991" name="Google Shape;1991;p151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526512" y="2110151"/>
            <a:ext cx="992700" cy="1006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2" name="Google Shape;1992;p151"/>
          <p:cNvGrpSpPr/>
          <p:nvPr/>
        </p:nvGrpSpPr>
        <p:grpSpPr>
          <a:xfrm>
            <a:off x="229468" y="2171362"/>
            <a:ext cx="1341323" cy="800783"/>
            <a:chOff x="2666325" y="4298650"/>
            <a:chExt cx="790176" cy="523250"/>
          </a:xfrm>
        </p:grpSpPr>
        <p:pic>
          <p:nvPicPr>
            <p:cNvPr id="1993" name="Google Shape;1993;p151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4" name="Google Shape;1994;p151"/>
            <p:cNvSpPr txBox="1"/>
            <p:nvPr/>
          </p:nvSpPr>
          <p:spPr>
            <a:xfrm>
              <a:off x="2875538" y="4298650"/>
              <a:ext cx="371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Synchronous I/O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45625" y="1138900"/>
            <a:ext cx="7260300" cy="3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Caller sends a request and blocks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Caller cannot execute any code meanwhile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Receiver responds, Caller unblocks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Caller and Receiver are in “sync”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152"/>
          <p:cNvSpPr txBox="1"/>
          <p:nvPr>
            <p:ph type="title"/>
          </p:nvPr>
        </p:nvSpPr>
        <p:spPr>
          <a:xfrm>
            <a:off x="31650" y="0"/>
            <a:ext cx="18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Pipelining</a:t>
            </a:r>
            <a:endParaRPr/>
          </a:p>
        </p:txBody>
      </p:sp>
      <p:sp>
        <p:nvSpPr>
          <p:cNvPr id="2000" name="Google Shape;2000;p152"/>
          <p:cNvSpPr txBox="1"/>
          <p:nvPr/>
        </p:nvSpPr>
        <p:spPr>
          <a:xfrm>
            <a:off x="8509900" y="1750025"/>
            <a:ext cx="93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1" name="Google Shape;2001;p152"/>
          <p:cNvCxnSpPr/>
          <p:nvPr/>
        </p:nvCxnSpPr>
        <p:spPr>
          <a:xfrm>
            <a:off x="6827175" y="268275"/>
            <a:ext cx="36900" cy="4551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2" name="Google Shape;2002;p152"/>
          <p:cNvCxnSpPr/>
          <p:nvPr/>
        </p:nvCxnSpPr>
        <p:spPr>
          <a:xfrm flipH="1">
            <a:off x="2229575" y="286800"/>
            <a:ext cx="22800" cy="45699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03" name="Google Shape;2003;p152"/>
          <p:cNvGrpSpPr/>
          <p:nvPr/>
        </p:nvGrpSpPr>
        <p:grpSpPr>
          <a:xfrm>
            <a:off x="2275691" y="1352467"/>
            <a:ext cx="4375800" cy="757425"/>
            <a:chOff x="2377475" y="1277825"/>
            <a:chExt cx="4375800" cy="757425"/>
          </a:xfrm>
        </p:grpSpPr>
        <p:cxnSp>
          <p:nvCxnSpPr>
            <p:cNvPr id="2004" name="Google Shape;2004;p152"/>
            <p:cNvCxnSpPr/>
            <p:nvPr/>
          </p:nvCxnSpPr>
          <p:spPr>
            <a:xfrm>
              <a:off x="2377475" y="1517150"/>
              <a:ext cx="4375800" cy="5181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05" name="Google Shape;2005;p152"/>
            <p:cNvSpPr txBox="1"/>
            <p:nvPr/>
          </p:nvSpPr>
          <p:spPr>
            <a:xfrm rot="378785">
              <a:off x="4022730" y="1369119"/>
              <a:ext cx="1680591" cy="361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2"/>
                  </a:solidFill>
                </a:rPr>
                <a:t>GET /index.html</a:t>
              </a:r>
              <a:endParaRPr>
                <a:solidFill>
                  <a:schemeClr val="accent2"/>
                </a:solidFill>
              </a:endParaRPr>
            </a:p>
          </p:txBody>
        </p:sp>
      </p:grpSp>
      <p:cxnSp>
        <p:nvCxnSpPr>
          <p:cNvPr id="2006" name="Google Shape;2006;p152"/>
          <p:cNvCxnSpPr/>
          <p:nvPr/>
        </p:nvCxnSpPr>
        <p:spPr>
          <a:xfrm flipH="1">
            <a:off x="2388625" y="3313950"/>
            <a:ext cx="4327200" cy="255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7" name="Google Shape;2007;p152"/>
          <p:cNvCxnSpPr/>
          <p:nvPr/>
        </p:nvCxnSpPr>
        <p:spPr>
          <a:xfrm>
            <a:off x="1609650" y="1227575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8" name="Google Shape;2008;p152"/>
          <p:cNvSpPr txBox="1"/>
          <p:nvPr>
            <p:ph type="title"/>
          </p:nvPr>
        </p:nvSpPr>
        <p:spPr>
          <a:xfrm>
            <a:off x="1531950" y="760756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</a:rPr>
              <a:t>open</a:t>
            </a:r>
            <a:endParaRPr sz="1800">
              <a:solidFill>
                <a:srgbClr val="6AA84F"/>
              </a:solidFill>
            </a:endParaRPr>
          </a:p>
        </p:txBody>
      </p:sp>
      <p:sp>
        <p:nvSpPr>
          <p:cNvPr id="2009" name="Google Shape;2009;p152"/>
          <p:cNvSpPr txBox="1"/>
          <p:nvPr/>
        </p:nvSpPr>
        <p:spPr>
          <a:xfrm>
            <a:off x="4146625" y="4262550"/>
            <a:ext cx="78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….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010" name="Google Shape;2010;p152"/>
          <p:cNvSpPr txBox="1"/>
          <p:nvPr/>
        </p:nvSpPr>
        <p:spPr>
          <a:xfrm>
            <a:off x="7817000" y="758575"/>
            <a:ext cx="9807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80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2011" name="Google Shape;2011;p152"/>
          <p:cNvCxnSpPr/>
          <p:nvPr/>
        </p:nvCxnSpPr>
        <p:spPr>
          <a:xfrm>
            <a:off x="2351875" y="1960650"/>
            <a:ext cx="4375800" cy="518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2" name="Google Shape;2012;p152"/>
          <p:cNvCxnSpPr/>
          <p:nvPr/>
        </p:nvCxnSpPr>
        <p:spPr>
          <a:xfrm flipH="1">
            <a:off x="2343325" y="3036350"/>
            <a:ext cx="4392900" cy="13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3" name="Google Shape;2013;p152"/>
          <p:cNvCxnSpPr/>
          <p:nvPr/>
        </p:nvCxnSpPr>
        <p:spPr>
          <a:xfrm>
            <a:off x="2351875" y="2274038"/>
            <a:ext cx="4375800" cy="518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4" name="Google Shape;2014;p152"/>
          <p:cNvCxnSpPr/>
          <p:nvPr/>
        </p:nvCxnSpPr>
        <p:spPr>
          <a:xfrm flipH="1">
            <a:off x="2360275" y="3585775"/>
            <a:ext cx="4359000" cy="269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5" name="Google Shape;2015;p152"/>
          <p:cNvSpPr txBox="1"/>
          <p:nvPr/>
        </p:nvSpPr>
        <p:spPr>
          <a:xfrm rot="378785">
            <a:off x="3833230" y="1800269"/>
            <a:ext cx="1680591" cy="361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GET /img1.jpg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016" name="Google Shape;2016;p152"/>
          <p:cNvSpPr txBox="1"/>
          <p:nvPr/>
        </p:nvSpPr>
        <p:spPr>
          <a:xfrm rot="378785">
            <a:off x="3799005" y="2202744"/>
            <a:ext cx="1680591" cy="361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GET /img2.jpg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2017" name="Google Shape;2017;p152"/>
          <p:cNvCxnSpPr/>
          <p:nvPr/>
        </p:nvCxnSpPr>
        <p:spPr>
          <a:xfrm>
            <a:off x="1609650" y="4544150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8" name="Google Shape;2018;p152"/>
          <p:cNvSpPr txBox="1"/>
          <p:nvPr>
            <p:ph type="title"/>
          </p:nvPr>
        </p:nvSpPr>
        <p:spPr>
          <a:xfrm>
            <a:off x="1531950" y="4079643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close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2019" name="Google Shape;2019;p152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526512" y="2110151"/>
            <a:ext cx="992700" cy="1006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0" name="Google Shape;2020;p152"/>
          <p:cNvGrpSpPr/>
          <p:nvPr/>
        </p:nvGrpSpPr>
        <p:grpSpPr>
          <a:xfrm>
            <a:off x="229468" y="2171362"/>
            <a:ext cx="1341323" cy="800783"/>
            <a:chOff x="2666325" y="4298650"/>
            <a:chExt cx="790176" cy="523250"/>
          </a:xfrm>
        </p:grpSpPr>
        <p:pic>
          <p:nvPicPr>
            <p:cNvPr id="2021" name="Google Shape;2021;p152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2" name="Google Shape;2022;p152"/>
            <p:cNvSpPr txBox="1"/>
            <p:nvPr/>
          </p:nvSpPr>
          <p:spPr>
            <a:xfrm>
              <a:off x="2875538" y="4298650"/>
              <a:ext cx="371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1.1</a:t>
            </a:r>
            <a:endParaRPr/>
          </a:p>
        </p:txBody>
      </p:sp>
      <p:sp>
        <p:nvSpPr>
          <p:cNvPr id="2028" name="Google Shape;2028;p153"/>
          <p:cNvSpPr txBox="1"/>
          <p:nvPr>
            <p:ph idx="1" type="body"/>
          </p:nvPr>
        </p:nvSpPr>
        <p:spPr>
          <a:xfrm>
            <a:off x="311700" y="1152475"/>
            <a:ext cx="8520600" cy="3157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Persisted TCP Connection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Low Latency &amp; Low CPU Usage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Streaming with Chunked transfer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Pipelining (disabled by default)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Proxying &amp; Multiple websites on single IP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HTTP/2</a:t>
            </a:r>
            <a:endParaRPr/>
          </a:p>
        </p:txBody>
      </p:sp>
      <p:sp>
        <p:nvSpPr>
          <p:cNvPr id="2034" name="Google Shape;2034;p154"/>
          <p:cNvSpPr txBox="1"/>
          <p:nvPr>
            <p:ph idx="1" type="body"/>
          </p:nvPr>
        </p:nvSpPr>
        <p:spPr>
          <a:xfrm>
            <a:off x="311700" y="1152475"/>
            <a:ext cx="8520600" cy="3587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SPDY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Compression	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Multiplexing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Server Push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Secure by default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Protocol Negotiation during TLS (NPN/ALPN)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over QUIC (HTTP/3)</a:t>
            </a:r>
            <a:endParaRPr/>
          </a:p>
        </p:txBody>
      </p:sp>
      <p:sp>
        <p:nvSpPr>
          <p:cNvPr id="2040" name="Google Shape;2040;p155"/>
          <p:cNvSpPr txBox="1"/>
          <p:nvPr>
            <p:ph idx="1" type="body"/>
          </p:nvPr>
        </p:nvSpPr>
        <p:spPr>
          <a:xfrm>
            <a:off x="311700" y="1152475"/>
            <a:ext cx="8520600" cy="3587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Replaces TCP with QUIC	(UDP with Congestion control)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 HTTP/2 features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Without HOL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046" name="Google Shape;2046;p156"/>
          <p:cNvSpPr txBox="1"/>
          <p:nvPr>
            <p:ph idx="1" type="body"/>
          </p:nvPr>
        </p:nvSpPr>
        <p:spPr>
          <a:xfrm>
            <a:off x="311700" y="1152475"/>
            <a:ext cx="8520600" cy="3157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HTTP Anatomy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HTTP/1.0 over TCP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HTTP/1.1 over TCP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HTTP/2 over TCP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HTTP over QUIC (HTTP/3)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157"/>
          <p:cNvSpPr txBox="1"/>
          <p:nvPr>
            <p:ph type="ctrTitle"/>
          </p:nvPr>
        </p:nvSpPr>
        <p:spPr>
          <a:xfrm>
            <a:off x="311708" y="5502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WebSockets</a:t>
            </a:r>
            <a:endParaRPr/>
          </a:p>
        </p:txBody>
      </p:sp>
      <p:sp>
        <p:nvSpPr>
          <p:cNvPr id="2052" name="Google Shape;2052;p157"/>
          <p:cNvSpPr txBox="1"/>
          <p:nvPr>
            <p:ph idx="1" type="subTitle"/>
          </p:nvPr>
        </p:nvSpPr>
        <p:spPr>
          <a:xfrm>
            <a:off x="311700" y="2571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Bidirectional communications on the web</a:t>
            </a:r>
            <a:endParaRPr/>
          </a:p>
        </p:txBody>
      </p:sp>
      <p:sp>
        <p:nvSpPr>
          <p:cNvPr id="2053" name="Google Shape;2053;p157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059" name="Google Shape;2059;p158"/>
          <p:cNvSpPr txBox="1"/>
          <p:nvPr>
            <p:ph idx="1" type="body"/>
          </p:nvPr>
        </p:nvSpPr>
        <p:spPr>
          <a:xfrm>
            <a:off x="311700" y="1152475"/>
            <a:ext cx="8520600" cy="3560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HTTP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WebSockets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WebSockets Handshake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WebSockets use cases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WebSockets Example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WebSockets Pros and Cons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159"/>
          <p:cNvSpPr txBox="1"/>
          <p:nvPr>
            <p:ph type="title"/>
          </p:nvPr>
        </p:nvSpPr>
        <p:spPr>
          <a:xfrm>
            <a:off x="323425" y="320650"/>
            <a:ext cx="18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1.0</a:t>
            </a:r>
            <a:endParaRPr/>
          </a:p>
        </p:txBody>
      </p:sp>
      <p:sp>
        <p:nvSpPr>
          <p:cNvPr id="2065" name="Google Shape;2065;p159"/>
          <p:cNvSpPr txBox="1"/>
          <p:nvPr/>
        </p:nvSpPr>
        <p:spPr>
          <a:xfrm>
            <a:off x="8509900" y="1750025"/>
            <a:ext cx="93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6" name="Google Shape;2066;p159"/>
          <p:cNvCxnSpPr/>
          <p:nvPr/>
        </p:nvCxnSpPr>
        <p:spPr>
          <a:xfrm>
            <a:off x="6827175" y="268275"/>
            <a:ext cx="36900" cy="4551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7" name="Google Shape;2067;p159"/>
          <p:cNvCxnSpPr/>
          <p:nvPr/>
        </p:nvCxnSpPr>
        <p:spPr>
          <a:xfrm flipH="1">
            <a:off x="2229575" y="286800"/>
            <a:ext cx="22800" cy="45699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68" name="Google Shape;2068;p159"/>
          <p:cNvGrpSpPr/>
          <p:nvPr/>
        </p:nvGrpSpPr>
        <p:grpSpPr>
          <a:xfrm>
            <a:off x="2377475" y="1277825"/>
            <a:ext cx="4375800" cy="757425"/>
            <a:chOff x="2377475" y="1277825"/>
            <a:chExt cx="4375800" cy="757425"/>
          </a:xfrm>
        </p:grpSpPr>
        <p:cxnSp>
          <p:nvCxnSpPr>
            <p:cNvPr id="2069" name="Google Shape;2069;p159"/>
            <p:cNvCxnSpPr/>
            <p:nvPr/>
          </p:nvCxnSpPr>
          <p:spPr>
            <a:xfrm>
              <a:off x="2377475" y="1517150"/>
              <a:ext cx="4375800" cy="5181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70" name="Google Shape;2070;p159"/>
            <p:cNvSpPr txBox="1"/>
            <p:nvPr/>
          </p:nvSpPr>
          <p:spPr>
            <a:xfrm rot="378785">
              <a:off x="4022730" y="1369119"/>
              <a:ext cx="1680591" cy="361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2"/>
                  </a:solidFill>
                </a:rPr>
                <a:t>GET /index.html</a:t>
              </a:r>
              <a:endParaRPr>
                <a:solidFill>
                  <a:schemeClr val="accent2"/>
                </a:solidFill>
              </a:endParaRPr>
            </a:p>
          </p:txBody>
        </p:sp>
      </p:grpSp>
      <p:cxnSp>
        <p:nvCxnSpPr>
          <p:cNvPr id="2071" name="Google Shape;2071;p159"/>
          <p:cNvCxnSpPr/>
          <p:nvPr/>
        </p:nvCxnSpPr>
        <p:spPr>
          <a:xfrm flipH="1">
            <a:off x="2333325" y="2110150"/>
            <a:ext cx="4372500" cy="3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2" name="Google Shape;2072;p159"/>
          <p:cNvCxnSpPr/>
          <p:nvPr/>
        </p:nvCxnSpPr>
        <p:spPr>
          <a:xfrm>
            <a:off x="1609650" y="1227575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3" name="Google Shape;2073;p159"/>
          <p:cNvSpPr txBox="1"/>
          <p:nvPr>
            <p:ph type="title"/>
          </p:nvPr>
        </p:nvSpPr>
        <p:spPr>
          <a:xfrm>
            <a:off x="1531950" y="760756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</a:rPr>
              <a:t>open</a:t>
            </a:r>
            <a:endParaRPr sz="1800">
              <a:solidFill>
                <a:srgbClr val="6AA84F"/>
              </a:solidFill>
            </a:endParaRPr>
          </a:p>
        </p:txBody>
      </p:sp>
      <p:cxnSp>
        <p:nvCxnSpPr>
          <p:cNvPr id="2074" name="Google Shape;2074;p159"/>
          <p:cNvCxnSpPr/>
          <p:nvPr/>
        </p:nvCxnSpPr>
        <p:spPr>
          <a:xfrm>
            <a:off x="1609650" y="2236415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5" name="Google Shape;2075;p159"/>
          <p:cNvSpPr txBox="1"/>
          <p:nvPr>
            <p:ph type="title"/>
          </p:nvPr>
        </p:nvSpPr>
        <p:spPr>
          <a:xfrm>
            <a:off x="1570800" y="1762343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close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076" name="Google Shape;2076;p159"/>
          <p:cNvSpPr txBox="1"/>
          <p:nvPr/>
        </p:nvSpPr>
        <p:spPr>
          <a:xfrm>
            <a:off x="4146625" y="4262550"/>
            <a:ext cx="78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</p:txBody>
      </p:sp>
      <p:sp>
        <p:nvSpPr>
          <p:cNvPr id="2077" name="Google Shape;2077;p159"/>
          <p:cNvSpPr txBox="1"/>
          <p:nvPr/>
        </p:nvSpPr>
        <p:spPr>
          <a:xfrm>
            <a:off x="7817000" y="758575"/>
            <a:ext cx="9807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80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2078" name="Google Shape;2078;p159"/>
          <p:cNvCxnSpPr/>
          <p:nvPr/>
        </p:nvCxnSpPr>
        <p:spPr>
          <a:xfrm>
            <a:off x="2351875" y="2439475"/>
            <a:ext cx="4375800" cy="518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9" name="Google Shape;2079;p159"/>
          <p:cNvCxnSpPr/>
          <p:nvPr/>
        </p:nvCxnSpPr>
        <p:spPr>
          <a:xfrm flipH="1">
            <a:off x="2343325" y="3036350"/>
            <a:ext cx="4392900" cy="13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0" name="Google Shape;2080;p159"/>
          <p:cNvCxnSpPr/>
          <p:nvPr/>
        </p:nvCxnSpPr>
        <p:spPr>
          <a:xfrm>
            <a:off x="2351875" y="3502038"/>
            <a:ext cx="4375800" cy="518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1" name="Google Shape;2081;p159"/>
          <p:cNvCxnSpPr/>
          <p:nvPr/>
        </p:nvCxnSpPr>
        <p:spPr>
          <a:xfrm flipH="1">
            <a:off x="2319700" y="4112550"/>
            <a:ext cx="4359000" cy="269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2" name="Google Shape;2082;p159"/>
          <p:cNvSpPr txBox="1"/>
          <p:nvPr/>
        </p:nvSpPr>
        <p:spPr>
          <a:xfrm rot="378785">
            <a:off x="3833230" y="2355294"/>
            <a:ext cx="1680591" cy="361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GET /img1.jpg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083" name="Google Shape;2083;p159"/>
          <p:cNvSpPr txBox="1"/>
          <p:nvPr/>
        </p:nvSpPr>
        <p:spPr>
          <a:xfrm rot="378785">
            <a:off x="3799005" y="3354544"/>
            <a:ext cx="1680591" cy="361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GET /img2.jpg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2084" name="Google Shape;2084;p159"/>
          <p:cNvCxnSpPr/>
          <p:nvPr/>
        </p:nvCxnSpPr>
        <p:spPr>
          <a:xfrm>
            <a:off x="1609650" y="3425925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5" name="Google Shape;2085;p159"/>
          <p:cNvCxnSpPr/>
          <p:nvPr/>
        </p:nvCxnSpPr>
        <p:spPr>
          <a:xfrm>
            <a:off x="1609650" y="3297775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6" name="Google Shape;2086;p159"/>
          <p:cNvCxnSpPr/>
          <p:nvPr/>
        </p:nvCxnSpPr>
        <p:spPr>
          <a:xfrm>
            <a:off x="1609650" y="2360700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7" name="Google Shape;2087;p159"/>
          <p:cNvCxnSpPr/>
          <p:nvPr/>
        </p:nvCxnSpPr>
        <p:spPr>
          <a:xfrm>
            <a:off x="1609650" y="4544150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88" name="Google Shape;2088;p159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526512" y="2110151"/>
            <a:ext cx="992700" cy="1006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9" name="Google Shape;2089;p159"/>
          <p:cNvGrpSpPr/>
          <p:nvPr/>
        </p:nvGrpSpPr>
        <p:grpSpPr>
          <a:xfrm>
            <a:off x="229468" y="2171362"/>
            <a:ext cx="1341323" cy="800783"/>
            <a:chOff x="2666325" y="4298650"/>
            <a:chExt cx="790176" cy="523250"/>
          </a:xfrm>
        </p:grpSpPr>
        <p:pic>
          <p:nvPicPr>
            <p:cNvPr id="2090" name="Google Shape;2090;p159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1" name="Google Shape;2091;p159"/>
            <p:cNvSpPr txBox="1"/>
            <p:nvPr/>
          </p:nvSpPr>
          <p:spPr>
            <a:xfrm>
              <a:off x="2875538" y="4298650"/>
              <a:ext cx="371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160"/>
          <p:cNvSpPr txBox="1"/>
          <p:nvPr>
            <p:ph type="title"/>
          </p:nvPr>
        </p:nvSpPr>
        <p:spPr>
          <a:xfrm>
            <a:off x="323425" y="320650"/>
            <a:ext cx="18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1.1</a:t>
            </a:r>
            <a:endParaRPr/>
          </a:p>
        </p:txBody>
      </p:sp>
      <p:sp>
        <p:nvSpPr>
          <p:cNvPr id="2097" name="Google Shape;2097;p160"/>
          <p:cNvSpPr txBox="1"/>
          <p:nvPr/>
        </p:nvSpPr>
        <p:spPr>
          <a:xfrm>
            <a:off x="8509900" y="1750025"/>
            <a:ext cx="93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8" name="Google Shape;2098;p160"/>
          <p:cNvCxnSpPr/>
          <p:nvPr/>
        </p:nvCxnSpPr>
        <p:spPr>
          <a:xfrm>
            <a:off x="6827175" y="268275"/>
            <a:ext cx="36900" cy="4551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9" name="Google Shape;2099;p160"/>
          <p:cNvCxnSpPr/>
          <p:nvPr/>
        </p:nvCxnSpPr>
        <p:spPr>
          <a:xfrm flipH="1">
            <a:off x="2229575" y="286800"/>
            <a:ext cx="22800" cy="45699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00" name="Google Shape;2100;p160"/>
          <p:cNvGrpSpPr/>
          <p:nvPr/>
        </p:nvGrpSpPr>
        <p:grpSpPr>
          <a:xfrm>
            <a:off x="2377475" y="1277825"/>
            <a:ext cx="4375800" cy="757425"/>
            <a:chOff x="2377475" y="1277825"/>
            <a:chExt cx="4375800" cy="757425"/>
          </a:xfrm>
        </p:grpSpPr>
        <p:cxnSp>
          <p:nvCxnSpPr>
            <p:cNvPr id="2101" name="Google Shape;2101;p160"/>
            <p:cNvCxnSpPr/>
            <p:nvPr/>
          </p:nvCxnSpPr>
          <p:spPr>
            <a:xfrm>
              <a:off x="2377475" y="1517150"/>
              <a:ext cx="4375800" cy="5181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02" name="Google Shape;2102;p160"/>
            <p:cNvSpPr txBox="1"/>
            <p:nvPr/>
          </p:nvSpPr>
          <p:spPr>
            <a:xfrm rot="378785">
              <a:off x="4022730" y="1369119"/>
              <a:ext cx="1680591" cy="361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2"/>
                  </a:solidFill>
                </a:rPr>
                <a:t>GET /index.html</a:t>
              </a:r>
              <a:endParaRPr>
                <a:solidFill>
                  <a:schemeClr val="accent2"/>
                </a:solidFill>
              </a:endParaRPr>
            </a:p>
          </p:txBody>
        </p:sp>
      </p:grpSp>
      <p:cxnSp>
        <p:nvCxnSpPr>
          <p:cNvPr id="2103" name="Google Shape;2103;p160"/>
          <p:cNvCxnSpPr/>
          <p:nvPr/>
        </p:nvCxnSpPr>
        <p:spPr>
          <a:xfrm flipH="1">
            <a:off x="2333325" y="2110150"/>
            <a:ext cx="4372500" cy="3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4" name="Google Shape;2104;p160"/>
          <p:cNvCxnSpPr/>
          <p:nvPr/>
        </p:nvCxnSpPr>
        <p:spPr>
          <a:xfrm>
            <a:off x="1609650" y="1227575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5" name="Google Shape;2105;p160"/>
          <p:cNvSpPr txBox="1"/>
          <p:nvPr>
            <p:ph type="title"/>
          </p:nvPr>
        </p:nvSpPr>
        <p:spPr>
          <a:xfrm>
            <a:off x="1531950" y="760756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</a:rPr>
              <a:t>open</a:t>
            </a:r>
            <a:endParaRPr sz="1800">
              <a:solidFill>
                <a:srgbClr val="6AA84F"/>
              </a:solidFill>
            </a:endParaRPr>
          </a:p>
        </p:txBody>
      </p:sp>
      <p:sp>
        <p:nvSpPr>
          <p:cNvPr id="2106" name="Google Shape;2106;p160"/>
          <p:cNvSpPr txBox="1"/>
          <p:nvPr/>
        </p:nvSpPr>
        <p:spPr>
          <a:xfrm>
            <a:off x="4146625" y="4262550"/>
            <a:ext cx="78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….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107" name="Google Shape;2107;p160"/>
          <p:cNvSpPr txBox="1"/>
          <p:nvPr/>
        </p:nvSpPr>
        <p:spPr>
          <a:xfrm>
            <a:off x="7817000" y="758575"/>
            <a:ext cx="9807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80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2108" name="Google Shape;2108;p160"/>
          <p:cNvCxnSpPr/>
          <p:nvPr/>
        </p:nvCxnSpPr>
        <p:spPr>
          <a:xfrm>
            <a:off x="2351875" y="2439475"/>
            <a:ext cx="4375800" cy="518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9" name="Google Shape;2109;p160"/>
          <p:cNvCxnSpPr/>
          <p:nvPr/>
        </p:nvCxnSpPr>
        <p:spPr>
          <a:xfrm flipH="1">
            <a:off x="2343325" y="3036350"/>
            <a:ext cx="4392900" cy="13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0" name="Google Shape;2110;p160"/>
          <p:cNvCxnSpPr/>
          <p:nvPr/>
        </p:nvCxnSpPr>
        <p:spPr>
          <a:xfrm>
            <a:off x="2351875" y="3502038"/>
            <a:ext cx="4375800" cy="518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1" name="Google Shape;2111;p160"/>
          <p:cNvCxnSpPr/>
          <p:nvPr/>
        </p:nvCxnSpPr>
        <p:spPr>
          <a:xfrm flipH="1">
            <a:off x="2319700" y="4112550"/>
            <a:ext cx="4359000" cy="269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2" name="Google Shape;2112;p160"/>
          <p:cNvSpPr txBox="1"/>
          <p:nvPr/>
        </p:nvSpPr>
        <p:spPr>
          <a:xfrm rot="378785">
            <a:off x="3833230" y="2355294"/>
            <a:ext cx="1680591" cy="361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GET /img1.jpg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113" name="Google Shape;2113;p160"/>
          <p:cNvSpPr txBox="1"/>
          <p:nvPr/>
        </p:nvSpPr>
        <p:spPr>
          <a:xfrm rot="378785">
            <a:off x="3799005" y="3354544"/>
            <a:ext cx="1680591" cy="361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GET /img2.jpg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2114" name="Google Shape;2114;p160"/>
          <p:cNvCxnSpPr/>
          <p:nvPr/>
        </p:nvCxnSpPr>
        <p:spPr>
          <a:xfrm>
            <a:off x="1609650" y="4544150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5" name="Google Shape;2115;p160"/>
          <p:cNvSpPr txBox="1"/>
          <p:nvPr>
            <p:ph type="title"/>
          </p:nvPr>
        </p:nvSpPr>
        <p:spPr>
          <a:xfrm>
            <a:off x="1531950" y="4079643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close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2116" name="Google Shape;2116;p160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526512" y="2110151"/>
            <a:ext cx="992700" cy="1006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7" name="Google Shape;2117;p160"/>
          <p:cNvGrpSpPr/>
          <p:nvPr/>
        </p:nvGrpSpPr>
        <p:grpSpPr>
          <a:xfrm>
            <a:off x="229468" y="2171362"/>
            <a:ext cx="1341323" cy="800783"/>
            <a:chOff x="2666325" y="4298650"/>
            <a:chExt cx="790176" cy="523250"/>
          </a:xfrm>
        </p:grpSpPr>
        <p:pic>
          <p:nvPicPr>
            <p:cNvPr id="2118" name="Google Shape;2118;p160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9" name="Google Shape;2119;p160"/>
            <p:cNvSpPr txBox="1"/>
            <p:nvPr/>
          </p:nvSpPr>
          <p:spPr>
            <a:xfrm>
              <a:off x="2875538" y="4298650"/>
              <a:ext cx="371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161"/>
          <p:cNvSpPr txBox="1"/>
          <p:nvPr>
            <p:ph type="title"/>
          </p:nvPr>
        </p:nvSpPr>
        <p:spPr>
          <a:xfrm>
            <a:off x="66925" y="286800"/>
            <a:ext cx="227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WebSockets</a:t>
            </a:r>
            <a:endParaRPr/>
          </a:p>
        </p:txBody>
      </p:sp>
      <p:sp>
        <p:nvSpPr>
          <p:cNvPr id="2125" name="Google Shape;2125;p161"/>
          <p:cNvSpPr txBox="1"/>
          <p:nvPr/>
        </p:nvSpPr>
        <p:spPr>
          <a:xfrm>
            <a:off x="8509900" y="1750025"/>
            <a:ext cx="93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26" name="Google Shape;2126;p161"/>
          <p:cNvCxnSpPr/>
          <p:nvPr/>
        </p:nvCxnSpPr>
        <p:spPr>
          <a:xfrm>
            <a:off x="6827175" y="268275"/>
            <a:ext cx="36900" cy="4551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7" name="Google Shape;2127;p161"/>
          <p:cNvCxnSpPr/>
          <p:nvPr/>
        </p:nvCxnSpPr>
        <p:spPr>
          <a:xfrm flipH="1">
            <a:off x="2229575" y="286800"/>
            <a:ext cx="22800" cy="45699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8" name="Google Shape;2128;p161"/>
          <p:cNvCxnSpPr/>
          <p:nvPr/>
        </p:nvCxnSpPr>
        <p:spPr>
          <a:xfrm>
            <a:off x="2366725" y="1898500"/>
            <a:ext cx="4346100" cy="231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9" name="Google Shape;2129;p161"/>
          <p:cNvCxnSpPr/>
          <p:nvPr/>
        </p:nvCxnSpPr>
        <p:spPr>
          <a:xfrm flipH="1">
            <a:off x="2353525" y="2666725"/>
            <a:ext cx="4372500" cy="3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0" name="Google Shape;2130;p161"/>
          <p:cNvCxnSpPr/>
          <p:nvPr/>
        </p:nvCxnSpPr>
        <p:spPr>
          <a:xfrm>
            <a:off x="1609650" y="1227575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1" name="Google Shape;2131;p161"/>
          <p:cNvSpPr txBox="1"/>
          <p:nvPr>
            <p:ph type="title"/>
          </p:nvPr>
        </p:nvSpPr>
        <p:spPr>
          <a:xfrm>
            <a:off x="1531950" y="760756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</a:rPr>
              <a:t>open</a:t>
            </a:r>
            <a:endParaRPr sz="1800">
              <a:solidFill>
                <a:srgbClr val="6AA84F"/>
              </a:solidFill>
            </a:endParaRPr>
          </a:p>
        </p:txBody>
      </p:sp>
      <p:sp>
        <p:nvSpPr>
          <p:cNvPr id="2132" name="Google Shape;2132;p161"/>
          <p:cNvSpPr txBox="1"/>
          <p:nvPr/>
        </p:nvSpPr>
        <p:spPr>
          <a:xfrm>
            <a:off x="4146625" y="4458075"/>
            <a:ext cx="78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</p:txBody>
      </p:sp>
      <p:sp>
        <p:nvSpPr>
          <p:cNvPr id="2133" name="Google Shape;2133;p161"/>
          <p:cNvSpPr txBox="1"/>
          <p:nvPr/>
        </p:nvSpPr>
        <p:spPr>
          <a:xfrm>
            <a:off x="7817000" y="758575"/>
            <a:ext cx="9807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</a:t>
            </a:r>
            <a:endParaRPr/>
          </a:p>
        </p:txBody>
      </p:sp>
      <p:cxnSp>
        <p:nvCxnSpPr>
          <p:cNvPr id="2134" name="Google Shape;2134;p161"/>
          <p:cNvCxnSpPr/>
          <p:nvPr/>
        </p:nvCxnSpPr>
        <p:spPr>
          <a:xfrm>
            <a:off x="2375650" y="2246200"/>
            <a:ext cx="4352100" cy="260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5" name="Google Shape;2135;p161"/>
          <p:cNvCxnSpPr/>
          <p:nvPr/>
        </p:nvCxnSpPr>
        <p:spPr>
          <a:xfrm flipH="1">
            <a:off x="2343425" y="1680875"/>
            <a:ext cx="4368900" cy="10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6" name="Google Shape;2136;p161"/>
          <p:cNvCxnSpPr/>
          <p:nvPr/>
        </p:nvCxnSpPr>
        <p:spPr>
          <a:xfrm>
            <a:off x="2386850" y="2997000"/>
            <a:ext cx="4340700" cy="308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7" name="Google Shape;2137;p161"/>
          <p:cNvCxnSpPr/>
          <p:nvPr/>
        </p:nvCxnSpPr>
        <p:spPr>
          <a:xfrm flipH="1">
            <a:off x="2313775" y="3443150"/>
            <a:ext cx="4359000" cy="269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8" name="Google Shape;2138;p161"/>
          <p:cNvCxnSpPr/>
          <p:nvPr/>
        </p:nvCxnSpPr>
        <p:spPr>
          <a:xfrm>
            <a:off x="1609650" y="4772750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9" name="Google Shape;2139;p161"/>
          <p:cNvSpPr txBox="1"/>
          <p:nvPr>
            <p:ph type="title"/>
          </p:nvPr>
        </p:nvSpPr>
        <p:spPr>
          <a:xfrm>
            <a:off x="1531950" y="4351368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close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2140" name="Google Shape;2140;p161"/>
          <p:cNvCxnSpPr/>
          <p:nvPr/>
        </p:nvCxnSpPr>
        <p:spPr>
          <a:xfrm flipH="1">
            <a:off x="2360275" y="3731750"/>
            <a:ext cx="4359000" cy="269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1" name="Google Shape;2141;p161"/>
          <p:cNvCxnSpPr/>
          <p:nvPr/>
        </p:nvCxnSpPr>
        <p:spPr>
          <a:xfrm flipH="1">
            <a:off x="2360275" y="4056813"/>
            <a:ext cx="4359000" cy="269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2" name="Google Shape;2142;p161"/>
          <p:cNvCxnSpPr/>
          <p:nvPr/>
        </p:nvCxnSpPr>
        <p:spPr>
          <a:xfrm>
            <a:off x="2369425" y="4172600"/>
            <a:ext cx="4376400" cy="2139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3" name="Google Shape;2143;p161"/>
          <p:cNvCxnSpPr/>
          <p:nvPr/>
        </p:nvCxnSpPr>
        <p:spPr>
          <a:xfrm rot="10800000">
            <a:off x="2359675" y="1432175"/>
            <a:ext cx="4267200" cy="4410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44" name="Google Shape;2144;p161"/>
          <p:cNvSpPr txBox="1"/>
          <p:nvPr/>
        </p:nvSpPr>
        <p:spPr>
          <a:xfrm>
            <a:off x="3429113" y="1092875"/>
            <a:ext cx="24204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Websocket handshake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145" name="Google Shape;2145;p161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526512" y="2110151"/>
            <a:ext cx="992700" cy="10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161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526512" y="2110151"/>
            <a:ext cx="992700" cy="1006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7" name="Google Shape;2147;p161"/>
          <p:cNvGrpSpPr/>
          <p:nvPr/>
        </p:nvGrpSpPr>
        <p:grpSpPr>
          <a:xfrm>
            <a:off x="229468" y="2171362"/>
            <a:ext cx="1341323" cy="800783"/>
            <a:chOff x="2666325" y="4298650"/>
            <a:chExt cx="790176" cy="523250"/>
          </a:xfrm>
        </p:grpSpPr>
        <p:pic>
          <p:nvPicPr>
            <p:cNvPr id="2148" name="Google Shape;2148;p161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9" name="Google Shape;2149;p161"/>
            <p:cNvSpPr txBox="1"/>
            <p:nvPr/>
          </p:nvSpPr>
          <p:spPr>
            <a:xfrm>
              <a:off x="2875538" y="4298650"/>
              <a:ext cx="371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an OS synchronous I/O</a:t>
            </a:r>
            <a:endParaRPr/>
          </a:p>
        </p:txBody>
      </p:sp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345625" y="1138900"/>
            <a:ext cx="7260300" cy="3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Program asks OS to read from disk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Program main thread is taken off of the CPU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Read completes, program can resume execution</a:t>
            </a:r>
            <a:endParaRPr sz="2200"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01" y="2428346"/>
            <a:ext cx="4875399" cy="2077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27"/>
          <p:cNvCxnSpPr/>
          <p:nvPr/>
        </p:nvCxnSpPr>
        <p:spPr>
          <a:xfrm>
            <a:off x="359825" y="2525900"/>
            <a:ext cx="0" cy="1792200"/>
          </a:xfrm>
          <a:prstGeom prst="straightConnector1">
            <a:avLst/>
          </a:prstGeom>
          <a:noFill/>
          <a:ln cap="flat" cmpd="sng" w="28575">
            <a:solidFill>
              <a:srgbClr val="F4CCCC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162"/>
          <p:cNvSpPr txBox="1"/>
          <p:nvPr>
            <p:ph type="title"/>
          </p:nvPr>
        </p:nvSpPr>
        <p:spPr>
          <a:xfrm>
            <a:off x="323425" y="168250"/>
            <a:ext cx="654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WebSockets Handshake ws:// or wss://</a:t>
            </a:r>
            <a:endParaRPr/>
          </a:p>
        </p:txBody>
      </p:sp>
      <p:sp>
        <p:nvSpPr>
          <p:cNvPr id="2155" name="Google Shape;2155;p162"/>
          <p:cNvSpPr txBox="1"/>
          <p:nvPr/>
        </p:nvSpPr>
        <p:spPr>
          <a:xfrm>
            <a:off x="8509900" y="1750025"/>
            <a:ext cx="93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6" name="Google Shape;2156;p162"/>
          <p:cNvCxnSpPr/>
          <p:nvPr/>
        </p:nvCxnSpPr>
        <p:spPr>
          <a:xfrm>
            <a:off x="6858000" y="1053350"/>
            <a:ext cx="6000" cy="37662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7" name="Google Shape;2157;p162"/>
          <p:cNvCxnSpPr/>
          <p:nvPr/>
        </p:nvCxnSpPr>
        <p:spPr>
          <a:xfrm flipH="1">
            <a:off x="2229675" y="1053350"/>
            <a:ext cx="300" cy="38034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58" name="Google Shape;2158;p162"/>
          <p:cNvGrpSpPr/>
          <p:nvPr/>
        </p:nvGrpSpPr>
        <p:grpSpPr>
          <a:xfrm>
            <a:off x="2377475" y="1181350"/>
            <a:ext cx="4375800" cy="853900"/>
            <a:chOff x="2377475" y="1181350"/>
            <a:chExt cx="4375800" cy="853900"/>
          </a:xfrm>
        </p:grpSpPr>
        <p:cxnSp>
          <p:nvCxnSpPr>
            <p:cNvPr id="2159" name="Google Shape;2159;p162"/>
            <p:cNvCxnSpPr/>
            <p:nvPr/>
          </p:nvCxnSpPr>
          <p:spPr>
            <a:xfrm>
              <a:off x="2377475" y="1517150"/>
              <a:ext cx="4375800" cy="5181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60" name="Google Shape;2160;p162"/>
            <p:cNvSpPr txBox="1"/>
            <p:nvPr/>
          </p:nvSpPr>
          <p:spPr>
            <a:xfrm rot="378666">
              <a:off x="3578100" y="1298594"/>
              <a:ext cx="2153249" cy="361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2"/>
                  </a:solidFill>
                </a:rPr>
                <a:t>GET 1.1 UPGRADE</a:t>
              </a:r>
              <a:endParaRPr>
                <a:solidFill>
                  <a:schemeClr val="accent2"/>
                </a:solidFill>
              </a:endParaRPr>
            </a:p>
          </p:txBody>
        </p:sp>
      </p:grpSp>
      <p:cxnSp>
        <p:nvCxnSpPr>
          <p:cNvPr id="2161" name="Google Shape;2161;p162"/>
          <p:cNvCxnSpPr/>
          <p:nvPr/>
        </p:nvCxnSpPr>
        <p:spPr>
          <a:xfrm flipH="1">
            <a:off x="2333325" y="2110150"/>
            <a:ext cx="4372500" cy="3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2" name="Google Shape;2162;p162"/>
          <p:cNvCxnSpPr/>
          <p:nvPr/>
        </p:nvCxnSpPr>
        <p:spPr>
          <a:xfrm>
            <a:off x="1609650" y="1227575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3" name="Google Shape;2163;p162"/>
          <p:cNvSpPr txBox="1"/>
          <p:nvPr>
            <p:ph type="title"/>
          </p:nvPr>
        </p:nvSpPr>
        <p:spPr>
          <a:xfrm>
            <a:off x="1531950" y="760756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</a:rPr>
              <a:t>open</a:t>
            </a:r>
            <a:endParaRPr sz="1800">
              <a:solidFill>
                <a:srgbClr val="6AA84F"/>
              </a:solidFill>
            </a:endParaRPr>
          </a:p>
        </p:txBody>
      </p:sp>
      <p:sp>
        <p:nvSpPr>
          <p:cNvPr id="2164" name="Google Shape;2164;p162"/>
          <p:cNvSpPr txBox="1"/>
          <p:nvPr/>
        </p:nvSpPr>
        <p:spPr>
          <a:xfrm>
            <a:off x="4146625" y="4262550"/>
            <a:ext cx="78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</p:txBody>
      </p:sp>
      <p:sp>
        <p:nvSpPr>
          <p:cNvPr id="2165" name="Google Shape;2165;p162"/>
          <p:cNvSpPr txBox="1"/>
          <p:nvPr/>
        </p:nvSpPr>
        <p:spPr>
          <a:xfrm>
            <a:off x="7817000" y="758575"/>
            <a:ext cx="9807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</a:t>
            </a:r>
            <a:endParaRPr/>
          </a:p>
        </p:txBody>
      </p:sp>
      <p:cxnSp>
        <p:nvCxnSpPr>
          <p:cNvPr id="2166" name="Google Shape;2166;p162"/>
          <p:cNvCxnSpPr/>
          <p:nvPr/>
        </p:nvCxnSpPr>
        <p:spPr>
          <a:xfrm>
            <a:off x="2330825" y="2622175"/>
            <a:ext cx="4437600" cy="190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7" name="Google Shape;2167;p162"/>
          <p:cNvCxnSpPr/>
          <p:nvPr/>
        </p:nvCxnSpPr>
        <p:spPr>
          <a:xfrm flipH="1">
            <a:off x="2386825" y="3036350"/>
            <a:ext cx="4349400" cy="112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8" name="Google Shape;2168;p162"/>
          <p:cNvCxnSpPr/>
          <p:nvPr/>
        </p:nvCxnSpPr>
        <p:spPr>
          <a:xfrm>
            <a:off x="2351875" y="3502038"/>
            <a:ext cx="4349400" cy="139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9" name="Google Shape;2169;p162"/>
          <p:cNvCxnSpPr/>
          <p:nvPr/>
        </p:nvCxnSpPr>
        <p:spPr>
          <a:xfrm flipH="1">
            <a:off x="2364625" y="3765175"/>
            <a:ext cx="4370100" cy="32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0" name="Google Shape;2170;p162"/>
          <p:cNvCxnSpPr/>
          <p:nvPr/>
        </p:nvCxnSpPr>
        <p:spPr>
          <a:xfrm>
            <a:off x="1609650" y="4544150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1" name="Google Shape;2171;p162"/>
          <p:cNvSpPr txBox="1"/>
          <p:nvPr>
            <p:ph type="title"/>
          </p:nvPr>
        </p:nvSpPr>
        <p:spPr>
          <a:xfrm>
            <a:off x="1531950" y="4079643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close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172" name="Google Shape;2172;p162"/>
          <p:cNvSpPr txBox="1"/>
          <p:nvPr/>
        </p:nvSpPr>
        <p:spPr>
          <a:xfrm rot="-176219">
            <a:off x="3473038" y="1821675"/>
            <a:ext cx="1680407" cy="3610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101 - Switching Protocols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2173" name="Google Shape;2173;p162"/>
          <p:cNvCxnSpPr/>
          <p:nvPr/>
        </p:nvCxnSpPr>
        <p:spPr>
          <a:xfrm flipH="1">
            <a:off x="2375550" y="3246463"/>
            <a:ext cx="4393500" cy="115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74" name="Google Shape;2174;p162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526512" y="2110151"/>
            <a:ext cx="992700" cy="1006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5" name="Google Shape;2175;p162"/>
          <p:cNvGrpSpPr/>
          <p:nvPr/>
        </p:nvGrpSpPr>
        <p:grpSpPr>
          <a:xfrm>
            <a:off x="229468" y="2171362"/>
            <a:ext cx="1341323" cy="800783"/>
            <a:chOff x="2666325" y="4298650"/>
            <a:chExt cx="790176" cy="523250"/>
          </a:xfrm>
        </p:grpSpPr>
        <p:pic>
          <p:nvPicPr>
            <p:cNvPr id="2176" name="Google Shape;2176;p162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162"/>
            <p:cNvSpPr txBox="1"/>
            <p:nvPr/>
          </p:nvSpPr>
          <p:spPr>
            <a:xfrm>
              <a:off x="2875538" y="4298650"/>
              <a:ext cx="371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WebSocket Handshake</a:t>
            </a:r>
            <a:endParaRPr/>
          </a:p>
        </p:txBody>
      </p:sp>
      <p:pic>
        <p:nvPicPr>
          <p:cNvPr id="2183" name="Google Shape;2183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746926" cy="19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4" name="Google Shape;2184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216650"/>
            <a:ext cx="6414250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5" name="Google Shape;2185;p163"/>
          <p:cNvSpPr txBox="1"/>
          <p:nvPr/>
        </p:nvSpPr>
        <p:spPr>
          <a:xfrm>
            <a:off x="6880500" y="3671025"/>
            <a:ext cx="23979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Server</a:t>
            </a:r>
            <a:endParaRPr sz="3000">
              <a:solidFill>
                <a:schemeClr val="accent2"/>
              </a:solidFill>
            </a:endParaRPr>
          </a:p>
        </p:txBody>
      </p:sp>
      <p:sp>
        <p:nvSpPr>
          <p:cNvPr id="2186" name="Google Shape;2186;p163"/>
          <p:cNvSpPr txBox="1"/>
          <p:nvPr/>
        </p:nvSpPr>
        <p:spPr>
          <a:xfrm>
            <a:off x="6880500" y="1152475"/>
            <a:ext cx="23979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Client</a:t>
            </a:r>
            <a:endParaRPr sz="3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WebSockets use cases</a:t>
            </a:r>
            <a:endParaRPr/>
          </a:p>
        </p:txBody>
      </p:sp>
      <p:sp>
        <p:nvSpPr>
          <p:cNvPr id="2192" name="Google Shape;2192;p164"/>
          <p:cNvSpPr txBox="1"/>
          <p:nvPr>
            <p:ph idx="1" type="body"/>
          </p:nvPr>
        </p:nvSpPr>
        <p:spPr>
          <a:xfrm>
            <a:off x="311700" y="1152475"/>
            <a:ext cx="8520600" cy="3157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Chatting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Live Feed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Multiplayer gaming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Showing client progress/logging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1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WebSockets Pros and Cons</a:t>
            </a:r>
            <a:endParaRPr/>
          </a:p>
        </p:txBody>
      </p:sp>
      <p:sp>
        <p:nvSpPr>
          <p:cNvPr id="2198" name="Google Shape;2198;p165"/>
          <p:cNvSpPr txBox="1"/>
          <p:nvPr>
            <p:ph idx="1" type="body"/>
          </p:nvPr>
        </p:nvSpPr>
        <p:spPr>
          <a:xfrm>
            <a:off x="311700" y="1152475"/>
            <a:ext cx="3941100" cy="3615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Pros</a:t>
            </a:r>
            <a:endParaRPr/>
          </a:p>
        </p:txBody>
      </p:sp>
      <p:sp>
        <p:nvSpPr>
          <p:cNvPr id="2199" name="Google Shape;2199;p165"/>
          <p:cNvSpPr txBox="1"/>
          <p:nvPr/>
        </p:nvSpPr>
        <p:spPr>
          <a:xfrm>
            <a:off x="463925" y="1777250"/>
            <a:ext cx="35769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 sz="1800">
                <a:solidFill>
                  <a:schemeClr val="accent2"/>
                </a:solidFill>
              </a:rPr>
              <a:t>Full-duplex (no polling)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200" name="Google Shape;2200;p165"/>
          <p:cNvSpPr txBox="1"/>
          <p:nvPr/>
        </p:nvSpPr>
        <p:spPr>
          <a:xfrm>
            <a:off x="493800" y="2295900"/>
            <a:ext cx="35769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 sz="1800">
                <a:solidFill>
                  <a:schemeClr val="accent2"/>
                </a:solidFill>
              </a:rPr>
              <a:t>HTTP compatible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2201" name="Google Shape;2201;p165"/>
          <p:cNvSpPr txBox="1"/>
          <p:nvPr/>
        </p:nvSpPr>
        <p:spPr>
          <a:xfrm>
            <a:off x="493800" y="2826750"/>
            <a:ext cx="35769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 sz="1800">
                <a:solidFill>
                  <a:schemeClr val="accent2"/>
                </a:solidFill>
              </a:rPr>
              <a:t>Firewall friendly (standard)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2202" name="Google Shape;2202;p165"/>
          <p:cNvSpPr txBox="1"/>
          <p:nvPr>
            <p:ph idx="1" type="body"/>
          </p:nvPr>
        </p:nvSpPr>
        <p:spPr>
          <a:xfrm>
            <a:off x="4505050" y="1152475"/>
            <a:ext cx="3941100" cy="3615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Cons</a:t>
            </a:r>
            <a:endParaRPr/>
          </a:p>
        </p:txBody>
      </p:sp>
      <p:sp>
        <p:nvSpPr>
          <p:cNvPr id="2203" name="Google Shape;2203;p165"/>
          <p:cNvSpPr txBox="1"/>
          <p:nvPr/>
        </p:nvSpPr>
        <p:spPr>
          <a:xfrm>
            <a:off x="4657275" y="1777250"/>
            <a:ext cx="35769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 sz="1800">
                <a:solidFill>
                  <a:schemeClr val="accent2"/>
                </a:solidFill>
              </a:rPr>
              <a:t>Proxying is tricky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2204" name="Google Shape;2204;p165"/>
          <p:cNvSpPr txBox="1"/>
          <p:nvPr/>
        </p:nvSpPr>
        <p:spPr>
          <a:xfrm>
            <a:off x="4687150" y="2295900"/>
            <a:ext cx="41451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 sz="1800">
                <a:solidFill>
                  <a:schemeClr val="accent2"/>
                </a:solidFill>
              </a:rPr>
              <a:t>L7 LB challenging (timeouts)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2205" name="Google Shape;2205;p165"/>
          <p:cNvSpPr txBox="1"/>
          <p:nvPr/>
        </p:nvSpPr>
        <p:spPr>
          <a:xfrm>
            <a:off x="4687150" y="2826750"/>
            <a:ext cx="35769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 sz="1800">
                <a:solidFill>
                  <a:schemeClr val="accent2"/>
                </a:solidFill>
              </a:rPr>
              <a:t>Stateful, difficult to horizontally scale</a:t>
            </a:r>
            <a:endParaRPr sz="1800">
              <a:solidFill>
                <a:schemeClr val="accent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to use WebSockets?</a:t>
            </a:r>
            <a:endParaRPr/>
          </a:p>
        </p:txBody>
      </p:sp>
      <p:sp>
        <p:nvSpPr>
          <p:cNvPr id="2211" name="Google Shape;2211;p166"/>
          <p:cNvSpPr txBox="1"/>
          <p:nvPr>
            <p:ph idx="1" type="body"/>
          </p:nvPr>
        </p:nvSpPr>
        <p:spPr>
          <a:xfrm>
            <a:off x="311700" y="1152475"/>
            <a:ext cx="8520600" cy="3587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Rule of thumb - do you absolutely need bidirectional communication?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Long polling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Server Sent Events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217" name="Google Shape;2217;p167"/>
          <p:cNvSpPr txBox="1"/>
          <p:nvPr>
            <p:ph idx="1" type="body"/>
          </p:nvPr>
        </p:nvSpPr>
        <p:spPr>
          <a:xfrm>
            <a:off x="311700" y="1152475"/>
            <a:ext cx="8520600" cy="3560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HTTP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WebSockets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WebSockets Handshake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WebSockets use cases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WebSockets Example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WebSockets Pros and Cons</a:t>
            </a:r>
            <a:endParaRPr sz="240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168"/>
          <p:cNvSpPr txBox="1"/>
          <p:nvPr>
            <p:ph type="ctrTitle"/>
          </p:nvPr>
        </p:nvSpPr>
        <p:spPr>
          <a:xfrm>
            <a:off x="311708" y="5502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HTTP/2</a:t>
            </a:r>
            <a:endParaRPr/>
          </a:p>
        </p:txBody>
      </p:sp>
      <p:sp>
        <p:nvSpPr>
          <p:cNvPr id="2223" name="Google Shape;2223;p168"/>
          <p:cNvSpPr txBox="1"/>
          <p:nvPr>
            <p:ph idx="1" type="subTitle"/>
          </p:nvPr>
        </p:nvSpPr>
        <p:spPr>
          <a:xfrm>
            <a:off x="311700" y="2571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HTTP/1.1</a:t>
            </a:r>
            <a:endParaRPr/>
          </a:p>
        </p:txBody>
      </p:sp>
      <p:sp>
        <p:nvSpPr>
          <p:cNvPr id="2224" name="Google Shape;2224;p168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230" name="Google Shape;2230;p169"/>
          <p:cNvSpPr txBox="1"/>
          <p:nvPr>
            <p:ph idx="1" type="body"/>
          </p:nvPr>
        </p:nvSpPr>
        <p:spPr>
          <a:xfrm>
            <a:off x="311700" y="1152475"/>
            <a:ext cx="8520600" cy="3157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How HTTP 1.1 Works?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How HTTP/2 Works?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HTTP/2 Pros &amp; Cons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H1 vs H2 performance test!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170"/>
          <p:cNvSpPr txBox="1"/>
          <p:nvPr>
            <p:ph type="title"/>
          </p:nvPr>
        </p:nvSpPr>
        <p:spPr>
          <a:xfrm>
            <a:off x="323425" y="320650"/>
            <a:ext cx="18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1.1</a:t>
            </a:r>
            <a:endParaRPr/>
          </a:p>
        </p:txBody>
      </p:sp>
      <p:sp>
        <p:nvSpPr>
          <p:cNvPr id="2236" name="Google Shape;2236;p170"/>
          <p:cNvSpPr txBox="1"/>
          <p:nvPr/>
        </p:nvSpPr>
        <p:spPr>
          <a:xfrm>
            <a:off x="4146625" y="4262550"/>
            <a:ext cx="78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</p:txBody>
      </p:sp>
      <p:sp>
        <p:nvSpPr>
          <p:cNvPr id="2237" name="Google Shape;2237;p170"/>
          <p:cNvSpPr/>
          <p:nvPr/>
        </p:nvSpPr>
        <p:spPr>
          <a:xfrm rot="5400000">
            <a:off x="4129250" y="-422125"/>
            <a:ext cx="428100" cy="58188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38" name="Google Shape;2238;p170"/>
          <p:cNvCxnSpPr>
            <a:endCxn id="2237" idx="1"/>
          </p:cNvCxnSpPr>
          <p:nvPr/>
        </p:nvCxnSpPr>
        <p:spPr>
          <a:xfrm>
            <a:off x="1588400" y="2475575"/>
            <a:ext cx="5664300" cy="11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9" name="Google Shape;2239;p170"/>
          <p:cNvSpPr txBox="1"/>
          <p:nvPr/>
        </p:nvSpPr>
        <p:spPr>
          <a:xfrm rot="-1693">
            <a:off x="3626124" y="1842917"/>
            <a:ext cx="18273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GET /index.html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240" name="Google Shape;2240;p170"/>
          <p:cNvSpPr/>
          <p:nvPr/>
        </p:nvSpPr>
        <p:spPr>
          <a:xfrm rot="5400000">
            <a:off x="4129313" y="-422137"/>
            <a:ext cx="428100" cy="5818800"/>
          </a:xfrm>
          <a:prstGeom prst="can">
            <a:avLst>
              <a:gd fmla="val 25000" name="adj"/>
            </a:avLst>
          </a:prstGeom>
          <a:solidFill>
            <a:srgbClr val="0E56D5">
              <a:alpha val="79330"/>
            </a:srgbClr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1" name="Google Shape;2241;p170"/>
          <p:cNvCxnSpPr/>
          <p:nvPr/>
        </p:nvCxnSpPr>
        <p:spPr>
          <a:xfrm flipH="1">
            <a:off x="1553050" y="2476200"/>
            <a:ext cx="5580600" cy="1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2" name="Google Shape;2242;p170"/>
          <p:cNvSpPr txBox="1"/>
          <p:nvPr/>
        </p:nvSpPr>
        <p:spPr>
          <a:xfrm rot="-1788">
            <a:off x="3129750" y="1842921"/>
            <a:ext cx="28845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200 ok Html document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243" name="Google Shape;2243;p170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526512" y="2110151"/>
            <a:ext cx="992700" cy="1006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4" name="Google Shape;2244;p170"/>
          <p:cNvGrpSpPr/>
          <p:nvPr/>
        </p:nvGrpSpPr>
        <p:grpSpPr>
          <a:xfrm>
            <a:off x="229468" y="2171362"/>
            <a:ext cx="1341323" cy="800783"/>
            <a:chOff x="2666325" y="4298650"/>
            <a:chExt cx="790176" cy="523250"/>
          </a:xfrm>
        </p:grpSpPr>
        <p:pic>
          <p:nvPicPr>
            <p:cNvPr id="2245" name="Google Shape;2245;p170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6" name="Google Shape;2246;p170"/>
            <p:cNvSpPr txBox="1"/>
            <p:nvPr/>
          </p:nvSpPr>
          <p:spPr>
            <a:xfrm>
              <a:off x="2875538" y="4298650"/>
              <a:ext cx="371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171"/>
          <p:cNvSpPr txBox="1"/>
          <p:nvPr>
            <p:ph type="title"/>
          </p:nvPr>
        </p:nvSpPr>
        <p:spPr>
          <a:xfrm>
            <a:off x="323425" y="320650"/>
            <a:ext cx="18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1.1</a:t>
            </a:r>
            <a:endParaRPr/>
          </a:p>
        </p:txBody>
      </p:sp>
      <p:sp>
        <p:nvSpPr>
          <p:cNvPr id="2252" name="Google Shape;2252;p171"/>
          <p:cNvSpPr txBox="1"/>
          <p:nvPr/>
        </p:nvSpPr>
        <p:spPr>
          <a:xfrm>
            <a:off x="4146625" y="3712925"/>
            <a:ext cx="78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</p:txBody>
      </p:sp>
      <p:sp>
        <p:nvSpPr>
          <p:cNvPr id="2253" name="Google Shape;2253;p171"/>
          <p:cNvSpPr/>
          <p:nvPr/>
        </p:nvSpPr>
        <p:spPr>
          <a:xfrm rot="5400000">
            <a:off x="4129250" y="-971750"/>
            <a:ext cx="428100" cy="58188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54" name="Google Shape;2254;p171"/>
          <p:cNvCxnSpPr>
            <a:endCxn id="2253" idx="1"/>
          </p:cNvCxnSpPr>
          <p:nvPr/>
        </p:nvCxnSpPr>
        <p:spPr>
          <a:xfrm>
            <a:off x="1588400" y="1925950"/>
            <a:ext cx="5664300" cy="11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5" name="Google Shape;2255;p171"/>
          <p:cNvSpPr txBox="1"/>
          <p:nvPr/>
        </p:nvSpPr>
        <p:spPr>
          <a:xfrm rot="-1693">
            <a:off x="3626124" y="1293292"/>
            <a:ext cx="18273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GET /main.js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256" name="Google Shape;2256;p171"/>
          <p:cNvSpPr/>
          <p:nvPr/>
        </p:nvSpPr>
        <p:spPr>
          <a:xfrm rot="5400000">
            <a:off x="4129313" y="-971762"/>
            <a:ext cx="428100" cy="5818800"/>
          </a:xfrm>
          <a:prstGeom prst="can">
            <a:avLst>
              <a:gd fmla="val 25000" name="adj"/>
            </a:avLst>
          </a:prstGeom>
          <a:solidFill>
            <a:srgbClr val="0E56D5">
              <a:alpha val="79330"/>
            </a:srgbClr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7" name="Google Shape;2257;p171"/>
          <p:cNvSpPr txBox="1"/>
          <p:nvPr/>
        </p:nvSpPr>
        <p:spPr>
          <a:xfrm rot="-740">
            <a:off x="388200" y="2432338"/>
            <a:ext cx="13935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/index.html 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</a:rPr>
              <a:t>✅</a:t>
            </a:r>
            <a:r>
              <a:rPr b="1" lang="en" sz="2100">
                <a:solidFill>
                  <a:schemeClr val="accent2"/>
                </a:solidFill>
                <a:highlight>
                  <a:srgbClr val="17181C"/>
                </a:highlight>
              </a:rPr>
              <a:t> </a:t>
            </a:r>
            <a:endParaRPr b="1" sz="2100">
              <a:solidFill>
                <a:schemeClr val="accent2"/>
              </a:solidFill>
              <a:highlight>
                <a:srgbClr val="17181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/main.js 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/main.css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/img1.jpg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2258" name="Google Shape;2258;p171"/>
          <p:cNvCxnSpPr/>
          <p:nvPr/>
        </p:nvCxnSpPr>
        <p:spPr>
          <a:xfrm flipH="1">
            <a:off x="1553050" y="1926575"/>
            <a:ext cx="5580600" cy="1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9" name="Google Shape;2259;p171"/>
          <p:cNvSpPr txBox="1"/>
          <p:nvPr/>
        </p:nvSpPr>
        <p:spPr>
          <a:xfrm rot="-1788">
            <a:off x="2978300" y="1293296"/>
            <a:ext cx="28845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Content type javascript, main.js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260" name="Google Shape;2260;p171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526512" y="1560526"/>
            <a:ext cx="992700" cy="1006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1" name="Google Shape;2261;p171"/>
          <p:cNvGrpSpPr/>
          <p:nvPr/>
        </p:nvGrpSpPr>
        <p:grpSpPr>
          <a:xfrm>
            <a:off x="229468" y="1621737"/>
            <a:ext cx="1341323" cy="800783"/>
            <a:chOff x="2666325" y="4298650"/>
            <a:chExt cx="790176" cy="523250"/>
          </a:xfrm>
        </p:grpSpPr>
        <p:pic>
          <p:nvPicPr>
            <p:cNvPr id="2262" name="Google Shape;2262;p171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3" name="Google Shape;2263;p171"/>
            <p:cNvSpPr txBox="1"/>
            <p:nvPr/>
          </p:nvSpPr>
          <p:spPr>
            <a:xfrm>
              <a:off x="2875538" y="4298650"/>
              <a:ext cx="371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Asynchronous I/O</a:t>
            </a:r>
            <a:endParaRPr/>
          </a:p>
        </p:txBody>
      </p:sp>
      <p:sp>
        <p:nvSpPr>
          <p:cNvPr id="197" name="Google Shape;197;p28"/>
          <p:cNvSpPr txBox="1"/>
          <p:nvPr>
            <p:ph idx="1" type="body"/>
          </p:nvPr>
        </p:nvSpPr>
        <p:spPr>
          <a:xfrm>
            <a:off x="345625" y="1138900"/>
            <a:ext cx="5778600" cy="3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Caller sends a request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Caller can work until it gets a response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Caller either: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Checks if the response is ready (epoll)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Receiver calls back when it's done (io_uring)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Spins up a new thread that blocks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Caller and receiver are not necessary in sync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172"/>
          <p:cNvSpPr txBox="1"/>
          <p:nvPr>
            <p:ph type="title"/>
          </p:nvPr>
        </p:nvSpPr>
        <p:spPr>
          <a:xfrm>
            <a:off x="323425" y="320650"/>
            <a:ext cx="18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1.1</a:t>
            </a:r>
            <a:endParaRPr/>
          </a:p>
        </p:txBody>
      </p:sp>
      <p:sp>
        <p:nvSpPr>
          <p:cNvPr id="2269" name="Google Shape;2269;p172"/>
          <p:cNvSpPr txBox="1"/>
          <p:nvPr/>
        </p:nvSpPr>
        <p:spPr>
          <a:xfrm>
            <a:off x="4146625" y="3601188"/>
            <a:ext cx="78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</p:txBody>
      </p:sp>
      <p:sp>
        <p:nvSpPr>
          <p:cNvPr id="2270" name="Google Shape;2270;p172"/>
          <p:cNvSpPr/>
          <p:nvPr/>
        </p:nvSpPr>
        <p:spPr>
          <a:xfrm rot="5400000">
            <a:off x="4129250" y="-1083487"/>
            <a:ext cx="428100" cy="58188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71" name="Google Shape;2271;p172"/>
          <p:cNvCxnSpPr>
            <a:endCxn id="2270" idx="1"/>
          </p:cNvCxnSpPr>
          <p:nvPr/>
        </p:nvCxnSpPr>
        <p:spPr>
          <a:xfrm>
            <a:off x="1588400" y="1814213"/>
            <a:ext cx="5664300" cy="11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2" name="Google Shape;2272;p172"/>
          <p:cNvSpPr txBox="1"/>
          <p:nvPr/>
        </p:nvSpPr>
        <p:spPr>
          <a:xfrm rot="-1693">
            <a:off x="3626124" y="1181554"/>
            <a:ext cx="18273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GET /main.css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273" name="Google Shape;2273;p172"/>
          <p:cNvSpPr/>
          <p:nvPr/>
        </p:nvSpPr>
        <p:spPr>
          <a:xfrm rot="5400000">
            <a:off x="4129313" y="-1083500"/>
            <a:ext cx="428100" cy="5818800"/>
          </a:xfrm>
          <a:prstGeom prst="can">
            <a:avLst>
              <a:gd fmla="val 25000" name="adj"/>
            </a:avLst>
          </a:prstGeom>
          <a:solidFill>
            <a:srgbClr val="0E56D5">
              <a:alpha val="79330"/>
            </a:srgbClr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72"/>
          <p:cNvSpPr txBox="1"/>
          <p:nvPr/>
        </p:nvSpPr>
        <p:spPr>
          <a:xfrm rot="-740">
            <a:off x="388200" y="2320601"/>
            <a:ext cx="13935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/index.html 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</a:rPr>
              <a:t>✅</a:t>
            </a:r>
            <a:r>
              <a:rPr b="1" lang="en" sz="2100">
                <a:solidFill>
                  <a:schemeClr val="accent2"/>
                </a:solidFill>
                <a:highlight>
                  <a:srgbClr val="17181C"/>
                </a:highlight>
              </a:rPr>
              <a:t> </a:t>
            </a:r>
            <a:endParaRPr b="1" sz="2100">
              <a:solidFill>
                <a:schemeClr val="accent2"/>
              </a:solidFill>
              <a:highlight>
                <a:srgbClr val="17181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/main.js 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</a:rPr>
              <a:t>✅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/main.css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/img1.jpg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2275" name="Google Shape;2275;p172"/>
          <p:cNvCxnSpPr/>
          <p:nvPr/>
        </p:nvCxnSpPr>
        <p:spPr>
          <a:xfrm flipH="1">
            <a:off x="1553050" y="1814838"/>
            <a:ext cx="5580600" cy="1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6" name="Google Shape;2276;p172"/>
          <p:cNvSpPr txBox="1"/>
          <p:nvPr/>
        </p:nvSpPr>
        <p:spPr>
          <a:xfrm rot="-1788">
            <a:off x="3046150" y="1181558"/>
            <a:ext cx="28845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Content type css, main.js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277" name="Google Shape;2277;p172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526512" y="1448789"/>
            <a:ext cx="992700" cy="1006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8" name="Google Shape;2278;p172"/>
          <p:cNvGrpSpPr/>
          <p:nvPr/>
        </p:nvGrpSpPr>
        <p:grpSpPr>
          <a:xfrm>
            <a:off x="229468" y="1509999"/>
            <a:ext cx="1341323" cy="800783"/>
            <a:chOff x="2666325" y="4298650"/>
            <a:chExt cx="790176" cy="523250"/>
          </a:xfrm>
        </p:grpSpPr>
        <p:pic>
          <p:nvPicPr>
            <p:cNvPr id="2279" name="Google Shape;2279;p172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0" name="Google Shape;2280;p172"/>
            <p:cNvSpPr txBox="1"/>
            <p:nvPr/>
          </p:nvSpPr>
          <p:spPr>
            <a:xfrm>
              <a:off x="2875538" y="4298650"/>
              <a:ext cx="371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73"/>
          <p:cNvSpPr/>
          <p:nvPr/>
        </p:nvSpPr>
        <p:spPr>
          <a:xfrm rot="5400000">
            <a:off x="4299413" y="-310637"/>
            <a:ext cx="428100" cy="58188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173"/>
          <p:cNvSpPr/>
          <p:nvPr/>
        </p:nvSpPr>
        <p:spPr>
          <a:xfrm rot="5400000">
            <a:off x="4299400" y="-304600"/>
            <a:ext cx="428100" cy="5818800"/>
          </a:xfrm>
          <a:prstGeom prst="can">
            <a:avLst>
              <a:gd fmla="val 25000" name="adj"/>
            </a:avLst>
          </a:prstGeom>
          <a:solidFill>
            <a:srgbClr val="0E56D5">
              <a:alpha val="79330"/>
            </a:srgbClr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173"/>
          <p:cNvSpPr txBox="1"/>
          <p:nvPr>
            <p:ph type="title"/>
          </p:nvPr>
        </p:nvSpPr>
        <p:spPr>
          <a:xfrm>
            <a:off x="323425" y="320650"/>
            <a:ext cx="848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1.1 (Browsers use 6 connections)</a:t>
            </a:r>
            <a:endParaRPr/>
          </a:p>
        </p:txBody>
      </p:sp>
      <p:sp>
        <p:nvSpPr>
          <p:cNvPr id="2288" name="Google Shape;2288;p173"/>
          <p:cNvSpPr/>
          <p:nvPr/>
        </p:nvSpPr>
        <p:spPr>
          <a:xfrm rot="5400000">
            <a:off x="4299400" y="-1370937"/>
            <a:ext cx="428100" cy="58188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89" name="Google Shape;2289;p173"/>
          <p:cNvCxnSpPr>
            <a:endCxn id="2288" idx="1"/>
          </p:cNvCxnSpPr>
          <p:nvPr/>
        </p:nvCxnSpPr>
        <p:spPr>
          <a:xfrm>
            <a:off x="1758550" y="1526763"/>
            <a:ext cx="5664300" cy="11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0" name="Google Shape;2290;p173"/>
          <p:cNvSpPr/>
          <p:nvPr/>
        </p:nvSpPr>
        <p:spPr>
          <a:xfrm rot="5400000">
            <a:off x="4299463" y="-1370950"/>
            <a:ext cx="428100" cy="5818800"/>
          </a:xfrm>
          <a:prstGeom prst="can">
            <a:avLst>
              <a:gd fmla="val 25000" name="adj"/>
            </a:avLst>
          </a:prstGeom>
          <a:solidFill>
            <a:srgbClr val="0E56D5">
              <a:alpha val="79330"/>
            </a:srgbClr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1" name="Google Shape;2291;p173"/>
          <p:cNvCxnSpPr/>
          <p:nvPr/>
        </p:nvCxnSpPr>
        <p:spPr>
          <a:xfrm flipH="1">
            <a:off x="1723200" y="1527388"/>
            <a:ext cx="5580600" cy="1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2" name="Google Shape;2292;p173"/>
          <p:cNvSpPr/>
          <p:nvPr/>
        </p:nvSpPr>
        <p:spPr>
          <a:xfrm rot="5400000">
            <a:off x="4310638" y="-846125"/>
            <a:ext cx="428100" cy="58188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3" name="Google Shape;2293;p173"/>
          <p:cNvCxnSpPr>
            <a:endCxn id="2292" idx="1"/>
          </p:cNvCxnSpPr>
          <p:nvPr/>
        </p:nvCxnSpPr>
        <p:spPr>
          <a:xfrm>
            <a:off x="1769788" y="2051575"/>
            <a:ext cx="5664300" cy="11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4" name="Google Shape;2294;p173"/>
          <p:cNvCxnSpPr/>
          <p:nvPr/>
        </p:nvCxnSpPr>
        <p:spPr>
          <a:xfrm flipH="1">
            <a:off x="1750263" y="2577975"/>
            <a:ext cx="5580600" cy="1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5" name="Google Shape;2295;p173"/>
          <p:cNvCxnSpPr>
            <a:endCxn id="2285" idx="1"/>
          </p:cNvCxnSpPr>
          <p:nvPr/>
        </p:nvCxnSpPr>
        <p:spPr>
          <a:xfrm>
            <a:off x="1758563" y="2587063"/>
            <a:ext cx="5664300" cy="11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6" name="Google Shape;2296;p173"/>
          <p:cNvSpPr/>
          <p:nvPr/>
        </p:nvSpPr>
        <p:spPr>
          <a:xfrm rot="5400000">
            <a:off x="4310719" y="-840782"/>
            <a:ext cx="428100" cy="5818800"/>
          </a:xfrm>
          <a:prstGeom prst="can">
            <a:avLst>
              <a:gd fmla="val 25000" name="adj"/>
            </a:avLst>
          </a:prstGeom>
          <a:solidFill>
            <a:srgbClr val="0E56D5">
              <a:alpha val="79330"/>
            </a:srgbClr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7" name="Google Shape;2297;p173"/>
          <p:cNvCxnSpPr/>
          <p:nvPr/>
        </p:nvCxnSpPr>
        <p:spPr>
          <a:xfrm flipH="1">
            <a:off x="1687525" y="2063050"/>
            <a:ext cx="5580600" cy="1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8" name="Google Shape;2298;p173"/>
          <p:cNvSpPr/>
          <p:nvPr/>
        </p:nvSpPr>
        <p:spPr>
          <a:xfrm rot="5400000">
            <a:off x="4310613" y="206938"/>
            <a:ext cx="428100" cy="58188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173"/>
          <p:cNvSpPr/>
          <p:nvPr/>
        </p:nvSpPr>
        <p:spPr>
          <a:xfrm rot="5400000">
            <a:off x="4310663" y="713488"/>
            <a:ext cx="428100" cy="58188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173"/>
          <p:cNvSpPr/>
          <p:nvPr/>
        </p:nvSpPr>
        <p:spPr>
          <a:xfrm rot="5400000">
            <a:off x="4326536" y="1229549"/>
            <a:ext cx="428100" cy="58188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173"/>
          <p:cNvSpPr txBox="1"/>
          <p:nvPr/>
        </p:nvSpPr>
        <p:spPr>
          <a:xfrm>
            <a:off x="73950" y="1359375"/>
            <a:ext cx="13050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GET /main.js </a:t>
            </a:r>
            <a:endParaRPr/>
          </a:p>
        </p:txBody>
      </p:sp>
      <p:sp>
        <p:nvSpPr>
          <p:cNvPr id="2302" name="Google Shape;2302;p173"/>
          <p:cNvSpPr txBox="1"/>
          <p:nvPr/>
        </p:nvSpPr>
        <p:spPr>
          <a:xfrm>
            <a:off x="72463" y="1884175"/>
            <a:ext cx="13935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GET /main.css</a:t>
            </a:r>
            <a:endParaRPr/>
          </a:p>
        </p:txBody>
      </p:sp>
      <p:sp>
        <p:nvSpPr>
          <p:cNvPr id="2303" name="Google Shape;2303;p173"/>
          <p:cNvSpPr txBox="1"/>
          <p:nvPr/>
        </p:nvSpPr>
        <p:spPr>
          <a:xfrm>
            <a:off x="67100" y="2408975"/>
            <a:ext cx="14664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GET /img1.jpg</a:t>
            </a:r>
            <a:endParaRPr/>
          </a:p>
        </p:txBody>
      </p:sp>
      <p:pic>
        <p:nvPicPr>
          <p:cNvPr id="2304" name="Google Shape;2304;p173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689387" y="2101489"/>
            <a:ext cx="992700" cy="1006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p173"/>
          <p:cNvGrpSpPr/>
          <p:nvPr/>
        </p:nvGrpSpPr>
        <p:grpSpPr>
          <a:xfrm>
            <a:off x="229468" y="2926762"/>
            <a:ext cx="1341323" cy="800783"/>
            <a:chOff x="2666325" y="4298650"/>
            <a:chExt cx="790176" cy="523250"/>
          </a:xfrm>
        </p:grpSpPr>
        <p:pic>
          <p:nvPicPr>
            <p:cNvPr id="2306" name="Google Shape;2306;p173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7" name="Google Shape;2307;p173"/>
            <p:cNvSpPr txBox="1"/>
            <p:nvPr/>
          </p:nvSpPr>
          <p:spPr>
            <a:xfrm>
              <a:off x="2875538" y="4298650"/>
              <a:ext cx="371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174"/>
          <p:cNvSpPr txBox="1"/>
          <p:nvPr>
            <p:ph type="title"/>
          </p:nvPr>
        </p:nvSpPr>
        <p:spPr>
          <a:xfrm>
            <a:off x="323425" y="320650"/>
            <a:ext cx="18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HTTP/2</a:t>
            </a:r>
            <a:endParaRPr/>
          </a:p>
        </p:txBody>
      </p:sp>
      <p:sp>
        <p:nvSpPr>
          <p:cNvPr id="2313" name="Google Shape;2313;p174"/>
          <p:cNvSpPr txBox="1"/>
          <p:nvPr/>
        </p:nvSpPr>
        <p:spPr>
          <a:xfrm>
            <a:off x="8632025" y="1424325"/>
            <a:ext cx="93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4" name="Google Shape;2314;p174"/>
          <p:cNvSpPr/>
          <p:nvPr/>
        </p:nvSpPr>
        <p:spPr>
          <a:xfrm rot="5400000">
            <a:off x="4038825" y="-535275"/>
            <a:ext cx="853200" cy="58188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5" name="Google Shape;2315;p174"/>
          <p:cNvCxnSpPr/>
          <p:nvPr/>
        </p:nvCxnSpPr>
        <p:spPr>
          <a:xfrm>
            <a:off x="1633325" y="2075600"/>
            <a:ext cx="5664300" cy="11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6" name="Google Shape;2316;p174"/>
          <p:cNvSpPr txBox="1"/>
          <p:nvPr/>
        </p:nvSpPr>
        <p:spPr>
          <a:xfrm rot="-1803">
            <a:off x="3727575" y="865509"/>
            <a:ext cx="28605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GET /main.js (stream1)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GET /main.css (stream3)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GET /img1.jpg (stream5)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GET /img2.jpg (stream7)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2317" name="Google Shape;2317;p174"/>
          <p:cNvCxnSpPr/>
          <p:nvPr/>
        </p:nvCxnSpPr>
        <p:spPr>
          <a:xfrm flipH="1">
            <a:off x="1654575" y="2492188"/>
            <a:ext cx="5580600" cy="1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8" name="Google Shape;2318;p174"/>
          <p:cNvCxnSpPr/>
          <p:nvPr/>
        </p:nvCxnSpPr>
        <p:spPr>
          <a:xfrm>
            <a:off x="1633338" y="2246400"/>
            <a:ext cx="5664300" cy="11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9" name="Google Shape;2319;p174"/>
          <p:cNvCxnSpPr/>
          <p:nvPr/>
        </p:nvCxnSpPr>
        <p:spPr>
          <a:xfrm>
            <a:off x="1632225" y="2451263"/>
            <a:ext cx="5664300" cy="11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0" name="Google Shape;2320;p174"/>
          <p:cNvCxnSpPr/>
          <p:nvPr/>
        </p:nvCxnSpPr>
        <p:spPr>
          <a:xfrm>
            <a:off x="1633275" y="2626463"/>
            <a:ext cx="5664300" cy="11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1" name="Google Shape;2321;p174"/>
          <p:cNvCxnSpPr/>
          <p:nvPr/>
        </p:nvCxnSpPr>
        <p:spPr>
          <a:xfrm flipH="1">
            <a:off x="1654575" y="2081225"/>
            <a:ext cx="5580600" cy="1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2" name="Google Shape;2322;p174"/>
          <p:cNvCxnSpPr/>
          <p:nvPr/>
        </p:nvCxnSpPr>
        <p:spPr>
          <a:xfrm flipH="1">
            <a:off x="1632225" y="2655913"/>
            <a:ext cx="5580600" cy="1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3" name="Google Shape;2323;p174"/>
          <p:cNvCxnSpPr/>
          <p:nvPr/>
        </p:nvCxnSpPr>
        <p:spPr>
          <a:xfrm flipH="1">
            <a:off x="1632225" y="2286700"/>
            <a:ext cx="5580600" cy="1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24" name="Google Shape;2324;p174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648637" y="1784451"/>
            <a:ext cx="992700" cy="1006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5" name="Google Shape;2325;p174"/>
          <p:cNvGrpSpPr/>
          <p:nvPr/>
        </p:nvGrpSpPr>
        <p:grpSpPr>
          <a:xfrm>
            <a:off x="161593" y="1973737"/>
            <a:ext cx="1341323" cy="800783"/>
            <a:chOff x="2666325" y="4298650"/>
            <a:chExt cx="790176" cy="523250"/>
          </a:xfrm>
        </p:grpSpPr>
        <p:pic>
          <p:nvPicPr>
            <p:cNvPr id="2326" name="Google Shape;2326;p174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7" name="Google Shape;2327;p174"/>
            <p:cNvSpPr txBox="1"/>
            <p:nvPr/>
          </p:nvSpPr>
          <p:spPr>
            <a:xfrm>
              <a:off x="2875538" y="4298650"/>
              <a:ext cx="371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175"/>
          <p:cNvSpPr txBox="1"/>
          <p:nvPr>
            <p:ph type="title"/>
          </p:nvPr>
        </p:nvSpPr>
        <p:spPr>
          <a:xfrm>
            <a:off x="323425" y="320650"/>
            <a:ext cx="364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HTTP/2 with Push</a:t>
            </a:r>
            <a:endParaRPr/>
          </a:p>
        </p:txBody>
      </p:sp>
      <p:sp>
        <p:nvSpPr>
          <p:cNvPr id="2333" name="Google Shape;2333;p175"/>
          <p:cNvSpPr txBox="1"/>
          <p:nvPr/>
        </p:nvSpPr>
        <p:spPr>
          <a:xfrm>
            <a:off x="4350200" y="3641550"/>
            <a:ext cx="78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</p:txBody>
      </p:sp>
      <p:sp>
        <p:nvSpPr>
          <p:cNvPr id="2334" name="Google Shape;2334;p175"/>
          <p:cNvSpPr/>
          <p:nvPr/>
        </p:nvSpPr>
        <p:spPr>
          <a:xfrm rot="5400000">
            <a:off x="4120275" y="-830575"/>
            <a:ext cx="853200" cy="58188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5" name="Google Shape;2335;p175"/>
          <p:cNvCxnSpPr/>
          <p:nvPr/>
        </p:nvCxnSpPr>
        <p:spPr>
          <a:xfrm>
            <a:off x="1714775" y="1780300"/>
            <a:ext cx="5664300" cy="11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6" name="Google Shape;2336;p175"/>
          <p:cNvSpPr txBox="1"/>
          <p:nvPr/>
        </p:nvSpPr>
        <p:spPr>
          <a:xfrm rot="-1732">
            <a:off x="3708175" y="1140764"/>
            <a:ext cx="23817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GET /index.html (stream1)</a:t>
            </a:r>
            <a:endParaRPr>
              <a:solidFill>
                <a:schemeClr val="accent5"/>
              </a:solidFill>
            </a:endParaRPr>
          </a:p>
        </p:txBody>
      </p:sp>
      <p:cxnSp>
        <p:nvCxnSpPr>
          <p:cNvPr id="2337" name="Google Shape;2337;p175"/>
          <p:cNvCxnSpPr/>
          <p:nvPr/>
        </p:nvCxnSpPr>
        <p:spPr>
          <a:xfrm flipH="1">
            <a:off x="1736025" y="2196888"/>
            <a:ext cx="5580600" cy="1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8" name="Google Shape;2338;p175"/>
          <p:cNvCxnSpPr/>
          <p:nvPr/>
        </p:nvCxnSpPr>
        <p:spPr>
          <a:xfrm flipH="1">
            <a:off x="1767800" y="1795350"/>
            <a:ext cx="5580600" cy="1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9" name="Google Shape;2339;p175"/>
          <p:cNvCxnSpPr/>
          <p:nvPr/>
        </p:nvCxnSpPr>
        <p:spPr>
          <a:xfrm flipH="1">
            <a:off x="1745450" y="2370038"/>
            <a:ext cx="5580600" cy="1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0" name="Google Shape;2340;p175"/>
          <p:cNvCxnSpPr/>
          <p:nvPr/>
        </p:nvCxnSpPr>
        <p:spPr>
          <a:xfrm flipH="1">
            <a:off x="1745450" y="2000825"/>
            <a:ext cx="5580600" cy="1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1" name="Google Shape;2341;p175"/>
          <p:cNvSpPr txBox="1"/>
          <p:nvPr/>
        </p:nvSpPr>
        <p:spPr>
          <a:xfrm rot="-1809">
            <a:off x="3809025" y="2739580"/>
            <a:ext cx="22809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Index.html (stream1)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Main.css (stream 2)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Main.js (stream 4)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Img.jpg (stream 6)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342" name="Google Shape;2342;p175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723312" y="1447439"/>
            <a:ext cx="992700" cy="1006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3" name="Google Shape;2343;p175"/>
          <p:cNvGrpSpPr/>
          <p:nvPr/>
        </p:nvGrpSpPr>
        <p:grpSpPr>
          <a:xfrm>
            <a:off x="256618" y="1652224"/>
            <a:ext cx="1341323" cy="800783"/>
            <a:chOff x="2666325" y="4298650"/>
            <a:chExt cx="790176" cy="523250"/>
          </a:xfrm>
        </p:grpSpPr>
        <p:pic>
          <p:nvPicPr>
            <p:cNvPr id="2344" name="Google Shape;2344;p175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5" name="Google Shape;2345;p175"/>
            <p:cNvSpPr txBox="1"/>
            <p:nvPr/>
          </p:nvSpPr>
          <p:spPr>
            <a:xfrm>
              <a:off x="2875538" y="4298650"/>
              <a:ext cx="371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HTTP/2 Pros</a:t>
            </a:r>
            <a:endParaRPr/>
          </a:p>
        </p:txBody>
      </p:sp>
      <p:sp>
        <p:nvSpPr>
          <p:cNvPr id="2351" name="Google Shape;2351;p176"/>
          <p:cNvSpPr txBox="1"/>
          <p:nvPr>
            <p:ph idx="1" type="body"/>
          </p:nvPr>
        </p:nvSpPr>
        <p:spPr>
          <a:xfrm>
            <a:off x="311700" y="1152475"/>
            <a:ext cx="8520600" cy="3587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Multiplexing over Single Connection (save resources)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Compression	 (Headers &amp; Data)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Server Push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Secure by default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Protocol Negotiation during TLS (ALPN)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1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HTTP/2 Cons</a:t>
            </a:r>
            <a:endParaRPr/>
          </a:p>
        </p:txBody>
      </p:sp>
      <p:sp>
        <p:nvSpPr>
          <p:cNvPr id="2357" name="Google Shape;2357;p177"/>
          <p:cNvSpPr txBox="1"/>
          <p:nvPr>
            <p:ph idx="1" type="body"/>
          </p:nvPr>
        </p:nvSpPr>
        <p:spPr>
          <a:xfrm>
            <a:off x="311700" y="1152475"/>
            <a:ext cx="8520600" cy="3587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TCP head of line blocking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Server Push never picked up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High CPU usage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363" name="Google Shape;2363;p178"/>
          <p:cNvSpPr txBox="1"/>
          <p:nvPr>
            <p:ph idx="1" type="body"/>
          </p:nvPr>
        </p:nvSpPr>
        <p:spPr>
          <a:xfrm>
            <a:off x="311700" y="1152475"/>
            <a:ext cx="8520600" cy="3157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How HTTP 1.1 Works?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How HTTP/2 Works?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HTTP/2 Pros &amp; Cons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H1 vs H2 performance test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179"/>
          <p:cNvSpPr txBox="1"/>
          <p:nvPr>
            <p:ph type="ctrTitle"/>
          </p:nvPr>
        </p:nvSpPr>
        <p:spPr>
          <a:xfrm>
            <a:off x="311708" y="5502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HTTP/3</a:t>
            </a:r>
            <a:endParaRPr/>
          </a:p>
        </p:txBody>
      </p:sp>
      <p:sp>
        <p:nvSpPr>
          <p:cNvPr id="2369" name="Google Shape;2369;p179"/>
          <p:cNvSpPr txBox="1"/>
          <p:nvPr>
            <p:ph idx="1" type="subTitle"/>
          </p:nvPr>
        </p:nvSpPr>
        <p:spPr>
          <a:xfrm>
            <a:off x="311700" y="2571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over QUIC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Multiplexed streams</a:t>
            </a:r>
            <a:endParaRPr/>
          </a:p>
        </p:txBody>
      </p:sp>
      <p:sp>
        <p:nvSpPr>
          <p:cNvPr id="2370" name="Google Shape;2370;p179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p1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376" name="Google Shape;2376;p180"/>
          <p:cNvSpPr txBox="1"/>
          <p:nvPr>
            <p:ph idx="1" type="body"/>
          </p:nvPr>
        </p:nvSpPr>
        <p:spPr>
          <a:xfrm>
            <a:off x="311700" y="1152475"/>
            <a:ext cx="8520600" cy="3157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How HTTP 1.1 Works?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How HTTP/2 Works?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HTTP/2 Cons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How HTTP/3 &amp; QUIC saves the day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HTTP/3 &amp; QUIC Pros &amp; Cons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181"/>
          <p:cNvSpPr txBox="1"/>
          <p:nvPr>
            <p:ph type="title"/>
          </p:nvPr>
        </p:nvSpPr>
        <p:spPr>
          <a:xfrm>
            <a:off x="323425" y="320650"/>
            <a:ext cx="18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1.1</a:t>
            </a:r>
            <a:endParaRPr/>
          </a:p>
        </p:txBody>
      </p:sp>
      <p:sp>
        <p:nvSpPr>
          <p:cNvPr id="2382" name="Google Shape;2382;p181"/>
          <p:cNvSpPr txBox="1"/>
          <p:nvPr/>
        </p:nvSpPr>
        <p:spPr>
          <a:xfrm>
            <a:off x="4146625" y="4262550"/>
            <a:ext cx="78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</p:txBody>
      </p:sp>
      <p:sp>
        <p:nvSpPr>
          <p:cNvPr id="2383" name="Google Shape;2383;p181"/>
          <p:cNvSpPr/>
          <p:nvPr/>
        </p:nvSpPr>
        <p:spPr>
          <a:xfrm rot="5400000">
            <a:off x="4129250" y="-422125"/>
            <a:ext cx="428100" cy="58188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4" name="Google Shape;2384;p181"/>
          <p:cNvCxnSpPr>
            <a:endCxn id="2383" idx="1"/>
          </p:cNvCxnSpPr>
          <p:nvPr/>
        </p:nvCxnSpPr>
        <p:spPr>
          <a:xfrm>
            <a:off x="1588400" y="2475575"/>
            <a:ext cx="5664300" cy="11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5" name="Google Shape;2385;p181"/>
          <p:cNvSpPr txBox="1"/>
          <p:nvPr/>
        </p:nvSpPr>
        <p:spPr>
          <a:xfrm rot="-1693">
            <a:off x="3626124" y="1842917"/>
            <a:ext cx="18273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GET /index.html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386" name="Google Shape;2386;p181"/>
          <p:cNvSpPr/>
          <p:nvPr/>
        </p:nvSpPr>
        <p:spPr>
          <a:xfrm rot="5400000">
            <a:off x="4129313" y="-422137"/>
            <a:ext cx="428100" cy="5818800"/>
          </a:xfrm>
          <a:prstGeom prst="can">
            <a:avLst>
              <a:gd fmla="val 25000" name="adj"/>
            </a:avLst>
          </a:prstGeom>
          <a:solidFill>
            <a:srgbClr val="0E56D5">
              <a:alpha val="79330"/>
            </a:srgbClr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7" name="Google Shape;2387;p181"/>
          <p:cNvCxnSpPr/>
          <p:nvPr/>
        </p:nvCxnSpPr>
        <p:spPr>
          <a:xfrm flipH="1">
            <a:off x="1553050" y="2476200"/>
            <a:ext cx="5580600" cy="1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8" name="Google Shape;2388;p181"/>
          <p:cNvSpPr txBox="1"/>
          <p:nvPr/>
        </p:nvSpPr>
        <p:spPr>
          <a:xfrm rot="-1788">
            <a:off x="3129750" y="1842921"/>
            <a:ext cx="28845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200 ok Html document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389" name="Google Shape;2389;p181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526512" y="2110151"/>
            <a:ext cx="992700" cy="1006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0" name="Google Shape;2390;p181"/>
          <p:cNvGrpSpPr/>
          <p:nvPr/>
        </p:nvGrpSpPr>
        <p:grpSpPr>
          <a:xfrm>
            <a:off x="229468" y="2171362"/>
            <a:ext cx="1341323" cy="800783"/>
            <a:chOff x="2666325" y="4298650"/>
            <a:chExt cx="790176" cy="523250"/>
          </a:xfrm>
        </p:grpSpPr>
        <p:pic>
          <p:nvPicPr>
            <p:cNvPr id="2391" name="Google Shape;2391;p181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2" name="Google Shape;2392;p181"/>
            <p:cNvSpPr txBox="1"/>
            <p:nvPr/>
          </p:nvSpPr>
          <p:spPr>
            <a:xfrm>
              <a:off x="2875538" y="4298650"/>
              <a:ext cx="371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an OS asynchronous call (NodeJS)</a:t>
            </a:r>
            <a:endParaRPr/>
          </a:p>
        </p:txBody>
      </p:sp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345625" y="1138900"/>
            <a:ext cx="7260300" cy="3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Program spins up a secondary thread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Secondary thread reads from disk, OS blocks it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Main program still running and executing code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Thread finish reading and calls back main thread </a:t>
            </a:r>
            <a:endParaRPr sz="2200"/>
          </a:p>
        </p:txBody>
      </p:sp>
      <p:cxnSp>
        <p:nvCxnSpPr>
          <p:cNvPr id="204" name="Google Shape;204;p29"/>
          <p:cNvCxnSpPr/>
          <p:nvPr/>
        </p:nvCxnSpPr>
        <p:spPr>
          <a:xfrm>
            <a:off x="359825" y="2525900"/>
            <a:ext cx="0" cy="2278800"/>
          </a:xfrm>
          <a:prstGeom prst="straightConnector1">
            <a:avLst/>
          </a:prstGeom>
          <a:noFill/>
          <a:ln cap="flat" cmpd="sng" w="28575">
            <a:solidFill>
              <a:srgbClr val="F4CCCC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75" y="2779300"/>
            <a:ext cx="3510525" cy="210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182"/>
          <p:cNvSpPr txBox="1"/>
          <p:nvPr>
            <p:ph type="title"/>
          </p:nvPr>
        </p:nvSpPr>
        <p:spPr>
          <a:xfrm>
            <a:off x="323425" y="320650"/>
            <a:ext cx="18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1.1</a:t>
            </a:r>
            <a:endParaRPr/>
          </a:p>
        </p:txBody>
      </p:sp>
      <p:sp>
        <p:nvSpPr>
          <p:cNvPr id="2398" name="Google Shape;2398;p182"/>
          <p:cNvSpPr txBox="1"/>
          <p:nvPr/>
        </p:nvSpPr>
        <p:spPr>
          <a:xfrm>
            <a:off x="4146625" y="3712925"/>
            <a:ext cx="78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</p:txBody>
      </p:sp>
      <p:sp>
        <p:nvSpPr>
          <p:cNvPr id="2399" name="Google Shape;2399;p182"/>
          <p:cNvSpPr/>
          <p:nvPr/>
        </p:nvSpPr>
        <p:spPr>
          <a:xfrm rot="5400000">
            <a:off x="4129250" y="-971750"/>
            <a:ext cx="428100" cy="58188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0" name="Google Shape;2400;p182"/>
          <p:cNvCxnSpPr>
            <a:endCxn id="2399" idx="1"/>
          </p:cNvCxnSpPr>
          <p:nvPr/>
        </p:nvCxnSpPr>
        <p:spPr>
          <a:xfrm>
            <a:off x="1588400" y="1925950"/>
            <a:ext cx="5664300" cy="11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1" name="Google Shape;2401;p182"/>
          <p:cNvSpPr txBox="1"/>
          <p:nvPr/>
        </p:nvSpPr>
        <p:spPr>
          <a:xfrm rot="-1693">
            <a:off x="3626124" y="1293292"/>
            <a:ext cx="18273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GET /main.js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402" name="Google Shape;2402;p182"/>
          <p:cNvSpPr/>
          <p:nvPr/>
        </p:nvSpPr>
        <p:spPr>
          <a:xfrm rot="5400000">
            <a:off x="4129313" y="-971762"/>
            <a:ext cx="428100" cy="5818800"/>
          </a:xfrm>
          <a:prstGeom prst="can">
            <a:avLst>
              <a:gd fmla="val 25000" name="adj"/>
            </a:avLst>
          </a:prstGeom>
          <a:solidFill>
            <a:srgbClr val="0E56D5">
              <a:alpha val="79330"/>
            </a:srgbClr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182"/>
          <p:cNvSpPr txBox="1"/>
          <p:nvPr/>
        </p:nvSpPr>
        <p:spPr>
          <a:xfrm rot="-740">
            <a:off x="388200" y="2432338"/>
            <a:ext cx="13935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/index.html 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</a:rPr>
              <a:t>✅</a:t>
            </a:r>
            <a:r>
              <a:rPr b="1" lang="en" sz="2100">
                <a:solidFill>
                  <a:schemeClr val="accent2"/>
                </a:solidFill>
                <a:highlight>
                  <a:srgbClr val="17181C"/>
                </a:highlight>
              </a:rPr>
              <a:t> </a:t>
            </a:r>
            <a:endParaRPr b="1" sz="2100">
              <a:solidFill>
                <a:schemeClr val="accent2"/>
              </a:solidFill>
              <a:highlight>
                <a:srgbClr val="17181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/main.js 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/main.css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/img1.jpg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2404" name="Google Shape;2404;p182"/>
          <p:cNvCxnSpPr/>
          <p:nvPr/>
        </p:nvCxnSpPr>
        <p:spPr>
          <a:xfrm flipH="1">
            <a:off x="1553050" y="1926575"/>
            <a:ext cx="5580600" cy="1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5" name="Google Shape;2405;p182"/>
          <p:cNvSpPr txBox="1"/>
          <p:nvPr/>
        </p:nvSpPr>
        <p:spPr>
          <a:xfrm rot="-1788">
            <a:off x="2978300" y="1293296"/>
            <a:ext cx="28845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Content type javascript, main.js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406" name="Google Shape;2406;p182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526512" y="1560526"/>
            <a:ext cx="992700" cy="1006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7" name="Google Shape;2407;p182"/>
          <p:cNvGrpSpPr/>
          <p:nvPr/>
        </p:nvGrpSpPr>
        <p:grpSpPr>
          <a:xfrm>
            <a:off x="229468" y="1621737"/>
            <a:ext cx="1341323" cy="800783"/>
            <a:chOff x="2666325" y="4298650"/>
            <a:chExt cx="790176" cy="523250"/>
          </a:xfrm>
        </p:grpSpPr>
        <p:pic>
          <p:nvPicPr>
            <p:cNvPr id="2408" name="Google Shape;2408;p182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9" name="Google Shape;2409;p182"/>
            <p:cNvSpPr txBox="1"/>
            <p:nvPr/>
          </p:nvSpPr>
          <p:spPr>
            <a:xfrm>
              <a:off x="2875538" y="4298650"/>
              <a:ext cx="371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183"/>
          <p:cNvSpPr txBox="1"/>
          <p:nvPr>
            <p:ph type="title"/>
          </p:nvPr>
        </p:nvSpPr>
        <p:spPr>
          <a:xfrm>
            <a:off x="323425" y="320650"/>
            <a:ext cx="18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1.1</a:t>
            </a:r>
            <a:endParaRPr/>
          </a:p>
        </p:txBody>
      </p:sp>
      <p:sp>
        <p:nvSpPr>
          <p:cNvPr id="2415" name="Google Shape;2415;p183"/>
          <p:cNvSpPr txBox="1"/>
          <p:nvPr/>
        </p:nvSpPr>
        <p:spPr>
          <a:xfrm>
            <a:off x="4146625" y="3601188"/>
            <a:ext cx="78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</p:txBody>
      </p:sp>
      <p:sp>
        <p:nvSpPr>
          <p:cNvPr id="2416" name="Google Shape;2416;p183"/>
          <p:cNvSpPr/>
          <p:nvPr/>
        </p:nvSpPr>
        <p:spPr>
          <a:xfrm rot="5400000">
            <a:off x="4129250" y="-1083487"/>
            <a:ext cx="428100" cy="58188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7" name="Google Shape;2417;p183"/>
          <p:cNvCxnSpPr>
            <a:endCxn id="2416" idx="1"/>
          </p:cNvCxnSpPr>
          <p:nvPr/>
        </p:nvCxnSpPr>
        <p:spPr>
          <a:xfrm>
            <a:off x="1588400" y="1814213"/>
            <a:ext cx="5664300" cy="11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8" name="Google Shape;2418;p183"/>
          <p:cNvSpPr txBox="1"/>
          <p:nvPr/>
        </p:nvSpPr>
        <p:spPr>
          <a:xfrm rot="-1693">
            <a:off x="3626124" y="1181554"/>
            <a:ext cx="18273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GET /main.css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419" name="Google Shape;2419;p183"/>
          <p:cNvSpPr/>
          <p:nvPr/>
        </p:nvSpPr>
        <p:spPr>
          <a:xfrm rot="5400000">
            <a:off x="4129313" y="-1083500"/>
            <a:ext cx="428100" cy="5818800"/>
          </a:xfrm>
          <a:prstGeom prst="can">
            <a:avLst>
              <a:gd fmla="val 25000" name="adj"/>
            </a:avLst>
          </a:prstGeom>
          <a:solidFill>
            <a:srgbClr val="0E56D5">
              <a:alpha val="79330"/>
            </a:srgbClr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0" name="Google Shape;2420;p183"/>
          <p:cNvSpPr txBox="1"/>
          <p:nvPr/>
        </p:nvSpPr>
        <p:spPr>
          <a:xfrm rot="-740">
            <a:off x="388200" y="2320601"/>
            <a:ext cx="13935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/index.html 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</a:rPr>
              <a:t>✅</a:t>
            </a:r>
            <a:r>
              <a:rPr b="1" lang="en" sz="2100">
                <a:solidFill>
                  <a:schemeClr val="accent2"/>
                </a:solidFill>
                <a:highlight>
                  <a:srgbClr val="17181C"/>
                </a:highlight>
              </a:rPr>
              <a:t> </a:t>
            </a:r>
            <a:endParaRPr b="1" sz="2100">
              <a:solidFill>
                <a:schemeClr val="accent2"/>
              </a:solidFill>
              <a:highlight>
                <a:srgbClr val="17181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/main.js 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</a:rPr>
              <a:t>✅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/main.css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/img1.jpg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2421" name="Google Shape;2421;p183"/>
          <p:cNvCxnSpPr/>
          <p:nvPr/>
        </p:nvCxnSpPr>
        <p:spPr>
          <a:xfrm flipH="1">
            <a:off x="1553050" y="1814838"/>
            <a:ext cx="5580600" cy="1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2" name="Google Shape;2422;p183"/>
          <p:cNvSpPr txBox="1"/>
          <p:nvPr/>
        </p:nvSpPr>
        <p:spPr>
          <a:xfrm rot="-1788">
            <a:off x="3046150" y="1181558"/>
            <a:ext cx="28845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Content type css, main.js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423" name="Google Shape;2423;p183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526512" y="1448789"/>
            <a:ext cx="992700" cy="1006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4" name="Google Shape;2424;p183"/>
          <p:cNvGrpSpPr/>
          <p:nvPr/>
        </p:nvGrpSpPr>
        <p:grpSpPr>
          <a:xfrm>
            <a:off x="229468" y="1509999"/>
            <a:ext cx="1341323" cy="800783"/>
            <a:chOff x="2666325" y="4298650"/>
            <a:chExt cx="790176" cy="523250"/>
          </a:xfrm>
        </p:grpSpPr>
        <p:pic>
          <p:nvPicPr>
            <p:cNvPr id="2425" name="Google Shape;2425;p183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6" name="Google Shape;2426;p183"/>
            <p:cNvSpPr txBox="1"/>
            <p:nvPr/>
          </p:nvSpPr>
          <p:spPr>
            <a:xfrm>
              <a:off x="2875538" y="4298650"/>
              <a:ext cx="371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0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184"/>
          <p:cNvSpPr/>
          <p:nvPr/>
        </p:nvSpPr>
        <p:spPr>
          <a:xfrm rot="5400000">
            <a:off x="4299413" y="-310637"/>
            <a:ext cx="428100" cy="58188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p184"/>
          <p:cNvSpPr/>
          <p:nvPr/>
        </p:nvSpPr>
        <p:spPr>
          <a:xfrm rot="5400000">
            <a:off x="4299400" y="-304600"/>
            <a:ext cx="428100" cy="5818800"/>
          </a:xfrm>
          <a:prstGeom prst="can">
            <a:avLst>
              <a:gd fmla="val 25000" name="adj"/>
            </a:avLst>
          </a:prstGeom>
          <a:solidFill>
            <a:srgbClr val="0E56D5">
              <a:alpha val="79330"/>
            </a:srgbClr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3" name="Google Shape;2433;p184"/>
          <p:cNvSpPr txBox="1"/>
          <p:nvPr>
            <p:ph type="title"/>
          </p:nvPr>
        </p:nvSpPr>
        <p:spPr>
          <a:xfrm>
            <a:off x="323425" y="320650"/>
            <a:ext cx="848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1.1 (Browsers use 6 connections)</a:t>
            </a:r>
            <a:endParaRPr/>
          </a:p>
        </p:txBody>
      </p:sp>
      <p:sp>
        <p:nvSpPr>
          <p:cNvPr id="2434" name="Google Shape;2434;p184"/>
          <p:cNvSpPr/>
          <p:nvPr/>
        </p:nvSpPr>
        <p:spPr>
          <a:xfrm rot="5400000">
            <a:off x="4299400" y="-1370937"/>
            <a:ext cx="428100" cy="58188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35" name="Google Shape;2435;p184"/>
          <p:cNvCxnSpPr>
            <a:endCxn id="2434" idx="1"/>
          </p:cNvCxnSpPr>
          <p:nvPr/>
        </p:nvCxnSpPr>
        <p:spPr>
          <a:xfrm>
            <a:off x="1758550" y="1526763"/>
            <a:ext cx="5664300" cy="11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6" name="Google Shape;2436;p184"/>
          <p:cNvSpPr/>
          <p:nvPr/>
        </p:nvSpPr>
        <p:spPr>
          <a:xfrm rot="5400000">
            <a:off x="4299463" y="-1370950"/>
            <a:ext cx="428100" cy="5818800"/>
          </a:xfrm>
          <a:prstGeom prst="can">
            <a:avLst>
              <a:gd fmla="val 25000" name="adj"/>
            </a:avLst>
          </a:prstGeom>
          <a:solidFill>
            <a:srgbClr val="0E56D5">
              <a:alpha val="79330"/>
            </a:srgbClr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37" name="Google Shape;2437;p184"/>
          <p:cNvCxnSpPr/>
          <p:nvPr/>
        </p:nvCxnSpPr>
        <p:spPr>
          <a:xfrm flipH="1">
            <a:off x="1723200" y="1527388"/>
            <a:ext cx="5580600" cy="1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8" name="Google Shape;2438;p184"/>
          <p:cNvSpPr/>
          <p:nvPr/>
        </p:nvSpPr>
        <p:spPr>
          <a:xfrm rot="5400000">
            <a:off x="4310638" y="-846125"/>
            <a:ext cx="428100" cy="58188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39" name="Google Shape;2439;p184"/>
          <p:cNvCxnSpPr>
            <a:endCxn id="2438" idx="1"/>
          </p:cNvCxnSpPr>
          <p:nvPr/>
        </p:nvCxnSpPr>
        <p:spPr>
          <a:xfrm>
            <a:off x="1769788" y="2051575"/>
            <a:ext cx="5664300" cy="11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0" name="Google Shape;2440;p184"/>
          <p:cNvCxnSpPr/>
          <p:nvPr/>
        </p:nvCxnSpPr>
        <p:spPr>
          <a:xfrm flipH="1">
            <a:off x="1750263" y="2577975"/>
            <a:ext cx="5580600" cy="1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1" name="Google Shape;2441;p184"/>
          <p:cNvCxnSpPr>
            <a:endCxn id="2431" idx="1"/>
          </p:cNvCxnSpPr>
          <p:nvPr/>
        </p:nvCxnSpPr>
        <p:spPr>
          <a:xfrm>
            <a:off x="1758563" y="2587063"/>
            <a:ext cx="5664300" cy="11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2" name="Google Shape;2442;p184"/>
          <p:cNvSpPr/>
          <p:nvPr/>
        </p:nvSpPr>
        <p:spPr>
          <a:xfrm rot="5400000">
            <a:off x="4310719" y="-840782"/>
            <a:ext cx="428100" cy="5818800"/>
          </a:xfrm>
          <a:prstGeom prst="can">
            <a:avLst>
              <a:gd fmla="val 25000" name="adj"/>
            </a:avLst>
          </a:prstGeom>
          <a:solidFill>
            <a:srgbClr val="0E56D5">
              <a:alpha val="79330"/>
            </a:srgbClr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43" name="Google Shape;2443;p184"/>
          <p:cNvCxnSpPr/>
          <p:nvPr/>
        </p:nvCxnSpPr>
        <p:spPr>
          <a:xfrm flipH="1">
            <a:off x="1687525" y="2063050"/>
            <a:ext cx="5580600" cy="1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4" name="Google Shape;2444;p184"/>
          <p:cNvSpPr/>
          <p:nvPr/>
        </p:nvSpPr>
        <p:spPr>
          <a:xfrm rot="5400000">
            <a:off x="4310613" y="206938"/>
            <a:ext cx="428100" cy="58188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5" name="Google Shape;2445;p184"/>
          <p:cNvSpPr/>
          <p:nvPr/>
        </p:nvSpPr>
        <p:spPr>
          <a:xfrm rot="5400000">
            <a:off x="4310663" y="713488"/>
            <a:ext cx="428100" cy="58188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6" name="Google Shape;2446;p184"/>
          <p:cNvSpPr/>
          <p:nvPr/>
        </p:nvSpPr>
        <p:spPr>
          <a:xfrm rot="5400000">
            <a:off x="4326536" y="1229549"/>
            <a:ext cx="428100" cy="58188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7" name="Google Shape;2447;p184"/>
          <p:cNvSpPr txBox="1"/>
          <p:nvPr/>
        </p:nvSpPr>
        <p:spPr>
          <a:xfrm>
            <a:off x="73950" y="1359375"/>
            <a:ext cx="13050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GET /main.js </a:t>
            </a:r>
            <a:endParaRPr/>
          </a:p>
        </p:txBody>
      </p:sp>
      <p:sp>
        <p:nvSpPr>
          <p:cNvPr id="2448" name="Google Shape;2448;p184"/>
          <p:cNvSpPr txBox="1"/>
          <p:nvPr/>
        </p:nvSpPr>
        <p:spPr>
          <a:xfrm>
            <a:off x="72463" y="1884175"/>
            <a:ext cx="13935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GET /main.css</a:t>
            </a:r>
            <a:endParaRPr/>
          </a:p>
        </p:txBody>
      </p:sp>
      <p:sp>
        <p:nvSpPr>
          <p:cNvPr id="2449" name="Google Shape;2449;p184"/>
          <p:cNvSpPr txBox="1"/>
          <p:nvPr/>
        </p:nvSpPr>
        <p:spPr>
          <a:xfrm>
            <a:off x="67100" y="2408975"/>
            <a:ext cx="14664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GET /img1.jpg</a:t>
            </a:r>
            <a:endParaRPr/>
          </a:p>
        </p:txBody>
      </p:sp>
      <p:pic>
        <p:nvPicPr>
          <p:cNvPr id="2450" name="Google Shape;2450;p184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689387" y="2101489"/>
            <a:ext cx="992700" cy="1006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1" name="Google Shape;2451;p184"/>
          <p:cNvGrpSpPr/>
          <p:nvPr/>
        </p:nvGrpSpPr>
        <p:grpSpPr>
          <a:xfrm>
            <a:off x="229468" y="2926762"/>
            <a:ext cx="1341323" cy="800783"/>
            <a:chOff x="2666325" y="4298650"/>
            <a:chExt cx="790176" cy="523250"/>
          </a:xfrm>
        </p:grpSpPr>
        <p:pic>
          <p:nvPicPr>
            <p:cNvPr id="2452" name="Google Shape;2452;p184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3" name="Google Shape;2453;p184"/>
            <p:cNvSpPr txBox="1"/>
            <p:nvPr/>
          </p:nvSpPr>
          <p:spPr>
            <a:xfrm>
              <a:off x="2875538" y="4298650"/>
              <a:ext cx="371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185"/>
          <p:cNvSpPr txBox="1"/>
          <p:nvPr>
            <p:ph type="title"/>
          </p:nvPr>
        </p:nvSpPr>
        <p:spPr>
          <a:xfrm>
            <a:off x="323425" y="320650"/>
            <a:ext cx="18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HTTP/2</a:t>
            </a:r>
            <a:endParaRPr/>
          </a:p>
        </p:txBody>
      </p:sp>
      <p:sp>
        <p:nvSpPr>
          <p:cNvPr id="2459" name="Google Shape;2459;p185"/>
          <p:cNvSpPr txBox="1"/>
          <p:nvPr/>
        </p:nvSpPr>
        <p:spPr>
          <a:xfrm>
            <a:off x="8632025" y="1424325"/>
            <a:ext cx="93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0" name="Google Shape;2460;p185"/>
          <p:cNvSpPr/>
          <p:nvPr/>
        </p:nvSpPr>
        <p:spPr>
          <a:xfrm rot="5400000">
            <a:off x="4038825" y="-535275"/>
            <a:ext cx="853200" cy="58188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1" name="Google Shape;2461;p185"/>
          <p:cNvCxnSpPr/>
          <p:nvPr/>
        </p:nvCxnSpPr>
        <p:spPr>
          <a:xfrm>
            <a:off x="1633325" y="2075600"/>
            <a:ext cx="5664300" cy="11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2" name="Google Shape;2462;p185"/>
          <p:cNvSpPr txBox="1"/>
          <p:nvPr/>
        </p:nvSpPr>
        <p:spPr>
          <a:xfrm rot="-1803">
            <a:off x="3727575" y="865509"/>
            <a:ext cx="28605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GET /main.js (stream1)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GET /main.css (stream3)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GET /img1.jpg (stream5)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GET /img2.jpg (stream7)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2463" name="Google Shape;2463;p185"/>
          <p:cNvCxnSpPr/>
          <p:nvPr/>
        </p:nvCxnSpPr>
        <p:spPr>
          <a:xfrm flipH="1">
            <a:off x="1654575" y="2492188"/>
            <a:ext cx="5580600" cy="1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4" name="Google Shape;2464;p185"/>
          <p:cNvCxnSpPr/>
          <p:nvPr/>
        </p:nvCxnSpPr>
        <p:spPr>
          <a:xfrm>
            <a:off x="1633338" y="2246400"/>
            <a:ext cx="5664300" cy="11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5" name="Google Shape;2465;p185"/>
          <p:cNvCxnSpPr/>
          <p:nvPr/>
        </p:nvCxnSpPr>
        <p:spPr>
          <a:xfrm>
            <a:off x="1632225" y="2451263"/>
            <a:ext cx="5664300" cy="11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6" name="Google Shape;2466;p185"/>
          <p:cNvCxnSpPr/>
          <p:nvPr/>
        </p:nvCxnSpPr>
        <p:spPr>
          <a:xfrm>
            <a:off x="1633275" y="2626463"/>
            <a:ext cx="5664300" cy="11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7" name="Google Shape;2467;p185"/>
          <p:cNvCxnSpPr/>
          <p:nvPr/>
        </p:nvCxnSpPr>
        <p:spPr>
          <a:xfrm flipH="1">
            <a:off x="1654575" y="2081225"/>
            <a:ext cx="5580600" cy="1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8" name="Google Shape;2468;p185"/>
          <p:cNvCxnSpPr/>
          <p:nvPr/>
        </p:nvCxnSpPr>
        <p:spPr>
          <a:xfrm flipH="1">
            <a:off x="1632225" y="2655913"/>
            <a:ext cx="5580600" cy="1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9" name="Google Shape;2469;p185"/>
          <p:cNvCxnSpPr/>
          <p:nvPr/>
        </p:nvCxnSpPr>
        <p:spPr>
          <a:xfrm flipH="1">
            <a:off x="1632225" y="2286700"/>
            <a:ext cx="5580600" cy="1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70" name="Google Shape;2470;p185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648637" y="1784451"/>
            <a:ext cx="992700" cy="1006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1" name="Google Shape;2471;p185"/>
          <p:cNvGrpSpPr/>
          <p:nvPr/>
        </p:nvGrpSpPr>
        <p:grpSpPr>
          <a:xfrm>
            <a:off x="161593" y="1973737"/>
            <a:ext cx="1341323" cy="800783"/>
            <a:chOff x="2666325" y="4298650"/>
            <a:chExt cx="790176" cy="523250"/>
          </a:xfrm>
        </p:grpSpPr>
        <p:pic>
          <p:nvPicPr>
            <p:cNvPr id="2472" name="Google Shape;2472;p185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3" name="Google Shape;2473;p185"/>
            <p:cNvSpPr txBox="1"/>
            <p:nvPr/>
          </p:nvSpPr>
          <p:spPr>
            <a:xfrm>
              <a:off x="2875538" y="4298650"/>
              <a:ext cx="371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p1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head of line blocking</a:t>
            </a:r>
            <a:endParaRPr/>
          </a:p>
        </p:txBody>
      </p:sp>
      <p:sp>
        <p:nvSpPr>
          <p:cNvPr id="2479" name="Google Shape;2479;p186"/>
          <p:cNvSpPr txBox="1"/>
          <p:nvPr>
            <p:ph idx="1" type="body"/>
          </p:nvPr>
        </p:nvSpPr>
        <p:spPr>
          <a:xfrm>
            <a:off x="311700" y="1152475"/>
            <a:ext cx="8520600" cy="3587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TCP segments must be delivered in order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But streams don’t have to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Blocking requests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87"/>
          <p:cNvSpPr txBox="1"/>
          <p:nvPr>
            <p:ph type="title"/>
          </p:nvPr>
        </p:nvSpPr>
        <p:spPr>
          <a:xfrm>
            <a:off x="323425" y="320650"/>
            <a:ext cx="334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HTTP/2 TCP HOL</a:t>
            </a:r>
            <a:endParaRPr/>
          </a:p>
        </p:txBody>
      </p:sp>
      <p:sp>
        <p:nvSpPr>
          <p:cNvPr id="2485" name="Google Shape;2485;p187"/>
          <p:cNvSpPr txBox="1"/>
          <p:nvPr/>
        </p:nvSpPr>
        <p:spPr>
          <a:xfrm>
            <a:off x="8632025" y="638425"/>
            <a:ext cx="93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6" name="Google Shape;2486;p187"/>
          <p:cNvSpPr/>
          <p:nvPr/>
        </p:nvSpPr>
        <p:spPr>
          <a:xfrm rot="5400000">
            <a:off x="5055950" y="-439025"/>
            <a:ext cx="1006200" cy="40548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87" name="Google Shape;2487;p187"/>
          <p:cNvCxnSpPr/>
          <p:nvPr/>
        </p:nvCxnSpPr>
        <p:spPr>
          <a:xfrm>
            <a:off x="2190575" y="1236738"/>
            <a:ext cx="1294800" cy="129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8" name="Google Shape;2488;p187"/>
          <p:cNvSpPr txBox="1"/>
          <p:nvPr/>
        </p:nvSpPr>
        <p:spPr>
          <a:xfrm rot="-1791">
            <a:off x="-17875" y="1068389"/>
            <a:ext cx="23031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GET /main.js (stream1)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GET /main.css (stream2)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GET /img1.jpg (stream3)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GET /img2.jpg (stream4)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489" name="Google Shape;2489;p187"/>
          <p:cNvCxnSpPr/>
          <p:nvPr/>
        </p:nvCxnSpPr>
        <p:spPr>
          <a:xfrm flipH="1" rot="10800000">
            <a:off x="2190588" y="1473838"/>
            <a:ext cx="1273500" cy="9900"/>
          </a:xfrm>
          <a:prstGeom prst="straightConnector1">
            <a:avLst/>
          </a:prstGeom>
          <a:noFill/>
          <a:ln cap="flat" cmpd="sng" w="28575">
            <a:solidFill>
              <a:srgbClr val="CE917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0" name="Google Shape;2490;p187"/>
          <p:cNvCxnSpPr/>
          <p:nvPr/>
        </p:nvCxnSpPr>
        <p:spPr>
          <a:xfrm flipH="1" rot="10800000">
            <a:off x="2189475" y="1678700"/>
            <a:ext cx="1260600" cy="99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1" name="Google Shape;2491;p187"/>
          <p:cNvCxnSpPr/>
          <p:nvPr/>
        </p:nvCxnSpPr>
        <p:spPr>
          <a:xfrm flipH="1" rot="10800000">
            <a:off x="2204636" y="1938200"/>
            <a:ext cx="1224300" cy="1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2" name="Google Shape;2492;p187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763287" y="1084914"/>
            <a:ext cx="992700" cy="1006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3" name="Google Shape;2493;p187"/>
          <p:cNvGrpSpPr/>
          <p:nvPr/>
        </p:nvGrpSpPr>
        <p:grpSpPr>
          <a:xfrm>
            <a:off x="463006" y="2251487"/>
            <a:ext cx="1341323" cy="800783"/>
            <a:chOff x="2666325" y="4298650"/>
            <a:chExt cx="790176" cy="523250"/>
          </a:xfrm>
        </p:grpSpPr>
        <p:pic>
          <p:nvPicPr>
            <p:cNvPr id="2494" name="Google Shape;2494;p187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5" name="Google Shape;2495;p187"/>
            <p:cNvSpPr txBox="1"/>
            <p:nvPr/>
          </p:nvSpPr>
          <p:spPr>
            <a:xfrm>
              <a:off x="2875538" y="4298650"/>
              <a:ext cx="371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496" name="Google Shape;2496;p187"/>
          <p:cNvSpPr/>
          <p:nvPr/>
        </p:nvSpPr>
        <p:spPr>
          <a:xfrm>
            <a:off x="6757425" y="1425850"/>
            <a:ext cx="381000" cy="211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</a:t>
            </a:r>
            <a:endParaRPr sz="1200"/>
          </a:p>
        </p:txBody>
      </p:sp>
      <p:sp>
        <p:nvSpPr>
          <p:cNvPr id="2497" name="Google Shape;2497;p187"/>
          <p:cNvSpPr/>
          <p:nvPr/>
        </p:nvSpPr>
        <p:spPr>
          <a:xfrm>
            <a:off x="6316225" y="1425850"/>
            <a:ext cx="381000" cy="211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</a:t>
            </a:r>
            <a:endParaRPr sz="1200"/>
          </a:p>
        </p:txBody>
      </p:sp>
      <p:sp>
        <p:nvSpPr>
          <p:cNvPr id="2498" name="Google Shape;2498;p187"/>
          <p:cNvSpPr/>
          <p:nvPr/>
        </p:nvSpPr>
        <p:spPr>
          <a:xfrm>
            <a:off x="5875025" y="1425850"/>
            <a:ext cx="381000" cy="211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</a:t>
            </a:r>
            <a:endParaRPr sz="1200"/>
          </a:p>
        </p:txBody>
      </p:sp>
      <p:sp>
        <p:nvSpPr>
          <p:cNvPr id="2499" name="Google Shape;2499;p187"/>
          <p:cNvSpPr/>
          <p:nvPr/>
        </p:nvSpPr>
        <p:spPr>
          <a:xfrm>
            <a:off x="5433825" y="1425850"/>
            <a:ext cx="381000" cy="211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</a:t>
            </a:r>
            <a:endParaRPr sz="1200"/>
          </a:p>
        </p:txBody>
      </p:sp>
      <p:sp>
        <p:nvSpPr>
          <p:cNvPr id="2500" name="Google Shape;2500;p187"/>
          <p:cNvSpPr/>
          <p:nvPr/>
        </p:nvSpPr>
        <p:spPr>
          <a:xfrm>
            <a:off x="4992625" y="1425838"/>
            <a:ext cx="381000" cy="211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5</a:t>
            </a:r>
            <a:endParaRPr sz="1200"/>
          </a:p>
        </p:txBody>
      </p:sp>
      <p:sp>
        <p:nvSpPr>
          <p:cNvPr id="2501" name="Google Shape;2501;p187"/>
          <p:cNvSpPr/>
          <p:nvPr/>
        </p:nvSpPr>
        <p:spPr>
          <a:xfrm>
            <a:off x="4551425" y="1425850"/>
            <a:ext cx="381000" cy="211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6</a:t>
            </a:r>
            <a:endParaRPr sz="1200"/>
          </a:p>
        </p:txBody>
      </p:sp>
      <p:sp>
        <p:nvSpPr>
          <p:cNvPr id="2502" name="Google Shape;2502;p187"/>
          <p:cNvSpPr/>
          <p:nvPr/>
        </p:nvSpPr>
        <p:spPr>
          <a:xfrm>
            <a:off x="4110225" y="1425838"/>
            <a:ext cx="381000" cy="21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7</a:t>
            </a:r>
            <a:endParaRPr sz="1200"/>
          </a:p>
        </p:txBody>
      </p:sp>
      <p:sp>
        <p:nvSpPr>
          <p:cNvPr id="2503" name="Google Shape;2503;p187"/>
          <p:cNvSpPr/>
          <p:nvPr/>
        </p:nvSpPr>
        <p:spPr>
          <a:xfrm>
            <a:off x="3669025" y="1425850"/>
            <a:ext cx="381000" cy="21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8</a:t>
            </a:r>
            <a:endParaRPr sz="1200"/>
          </a:p>
        </p:txBody>
      </p:sp>
      <p:sp>
        <p:nvSpPr>
          <p:cNvPr id="2504" name="Google Shape;2504;p187"/>
          <p:cNvSpPr/>
          <p:nvPr/>
        </p:nvSpPr>
        <p:spPr>
          <a:xfrm>
            <a:off x="8466125" y="2506175"/>
            <a:ext cx="381000" cy="211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</a:t>
            </a:r>
            <a:endParaRPr sz="1200"/>
          </a:p>
        </p:txBody>
      </p:sp>
      <p:sp>
        <p:nvSpPr>
          <p:cNvPr id="2505" name="Google Shape;2505;p187"/>
          <p:cNvSpPr/>
          <p:nvPr/>
        </p:nvSpPr>
        <p:spPr>
          <a:xfrm>
            <a:off x="8024925" y="2506175"/>
            <a:ext cx="381000" cy="211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</a:t>
            </a:r>
            <a:endParaRPr sz="1200"/>
          </a:p>
        </p:txBody>
      </p:sp>
      <p:pic>
        <p:nvPicPr>
          <p:cNvPr id="2506" name="Google Shape;2506;p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9900" y="2702325"/>
            <a:ext cx="286550" cy="2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7" name="Google Shape;2507;p187"/>
          <p:cNvSpPr txBox="1"/>
          <p:nvPr/>
        </p:nvSpPr>
        <p:spPr>
          <a:xfrm rot="-1852">
            <a:off x="6966450" y="2674454"/>
            <a:ext cx="22269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GET /main.js (stream1</a:t>
            </a:r>
            <a:r>
              <a:rPr lang="en">
                <a:solidFill>
                  <a:schemeClr val="accent5"/>
                </a:solidFill>
              </a:rPr>
              <a:t>)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08" name="Google Shape;2508;p187"/>
          <p:cNvSpPr/>
          <p:nvPr/>
        </p:nvSpPr>
        <p:spPr>
          <a:xfrm>
            <a:off x="8466125" y="3089650"/>
            <a:ext cx="381000" cy="211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</a:t>
            </a:r>
            <a:endParaRPr sz="1200"/>
          </a:p>
        </p:txBody>
      </p:sp>
      <p:sp>
        <p:nvSpPr>
          <p:cNvPr id="2509" name="Google Shape;2509;p187"/>
          <p:cNvSpPr/>
          <p:nvPr/>
        </p:nvSpPr>
        <p:spPr>
          <a:xfrm>
            <a:off x="8024925" y="3089650"/>
            <a:ext cx="381000" cy="211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</a:t>
            </a:r>
            <a:endParaRPr sz="1200"/>
          </a:p>
        </p:txBody>
      </p:sp>
      <p:pic>
        <p:nvPicPr>
          <p:cNvPr id="2510" name="Google Shape;2510;p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9900" y="3397825"/>
            <a:ext cx="286550" cy="2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1" name="Google Shape;2511;p187"/>
          <p:cNvSpPr txBox="1"/>
          <p:nvPr/>
        </p:nvSpPr>
        <p:spPr>
          <a:xfrm>
            <a:off x="6884125" y="3341000"/>
            <a:ext cx="22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GET /main.css (stream2)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512" name="Google Shape;2512;p187"/>
          <p:cNvSpPr/>
          <p:nvPr/>
        </p:nvSpPr>
        <p:spPr>
          <a:xfrm>
            <a:off x="8466125" y="3741188"/>
            <a:ext cx="381000" cy="211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5</a:t>
            </a:r>
            <a:endParaRPr sz="1200"/>
          </a:p>
        </p:txBody>
      </p:sp>
      <p:sp>
        <p:nvSpPr>
          <p:cNvPr id="2513" name="Google Shape;2513;p187"/>
          <p:cNvSpPr/>
          <p:nvPr/>
        </p:nvSpPr>
        <p:spPr>
          <a:xfrm>
            <a:off x="8024925" y="3741200"/>
            <a:ext cx="381000" cy="211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6</a:t>
            </a:r>
            <a:endParaRPr sz="1200"/>
          </a:p>
        </p:txBody>
      </p:sp>
      <p:pic>
        <p:nvPicPr>
          <p:cNvPr id="2514" name="Google Shape;2514;p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9894" y="3994992"/>
            <a:ext cx="286550" cy="2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5" name="Google Shape;2515;p187"/>
          <p:cNvSpPr txBox="1"/>
          <p:nvPr/>
        </p:nvSpPr>
        <p:spPr>
          <a:xfrm>
            <a:off x="6966450" y="3912450"/>
            <a:ext cx="22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GET /img1.jpg (stream3)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2516" name="Google Shape;2516;p187"/>
          <p:cNvSpPr txBox="1"/>
          <p:nvPr/>
        </p:nvSpPr>
        <p:spPr>
          <a:xfrm>
            <a:off x="6852925" y="4592175"/>
            <a:ext cx="228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GET /img2.jpg (stream4)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17" name="Google Shape;2517;p187"/>
          <p:cNvSpPr/>
          <p:nvPr/>
        </p:nvSpPr>
        <p:spPr>
          <a:xfrm>
            <a:off x="8460383" y="4380371"/>
            <a:ext cx="381000" cy="21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7</a:t>
            </a:r>
            <a:endParaRPr sz="1200"/>
          </a:p>
        </p:txBody>
      </p:sp>
      <p:sp>
        <p:nvSpPr>
          <p:cNvPr id="2518" name="Google Shape;2518;p187"/>
          <p:cNvSpPr/>
          <p:nvPr/>
        </p:nvSpPr>
        <p:spPr>
          <a:xfrm>
            <a:off x="8019183" y="4380383"/>
            <a:ext cx="381000" cy="21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8</a:t>
            </a:r>
            <a:endParaRPr sz="1200"/>
          </a:p>
        </p:txBody>
      </p:sp>
      <p:pic>
        <p:nvPicPr>
          <p:cNvPr id="2519" name="Google Shape;2519;p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7569" y="4648992"/>
            <a:ext cx="286550" cy="2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188"/>
          <p:cNvSpPr txBox="1"/>
          <p:nvPr>
            <p:ph type="title"/>
          </p:nvPr>
        </p:nvSpPr>
        <p:spPr>
          <a:xfrm>
            <a:off x="323425" y="320650"/>
            <a:ext cx="334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HTTP/2 TCP HOL</a:t>
            </a:r>
            <a:endParaRPr/>
          </a:p>
        </p:txBody>
      </p:sp>
      <p:sp>
        <p:nvSpPr>
          <p:cNvPr id="2525" name="Google Shape;2525;p188"/>
          <p:cNvSpPr txBox="1"/>
          <p:nvPr/>
        </p:nvSpPr>
        <p:spPr>
          <a:xfrm>
            <a:off x="8632025" y="638425"/>
            <a:ext cx="93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6" name="Google Shape;2526;p188"/>
          <p:cNvSpPr/>
          <p:nvPr/>
        </p:nvSpPr>
        <p:spPr>
          <a:xfrm rot="5400000">
            <a:off x="5055950" y="-439025"/>
            <a:ext cx="1006200" cy="40548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27" name="Google Shape;2527;p188"/>
          <p:cNvCxnSpPr/>
          <p:nvPr/>
        </p:nvCxnSpPr>
        <p:spPr>
          <a:xfrm>
            <a:off x="2190575" y="1236738"/>
            <a:ext cx="1294800" cy="129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8" name="Google Shape;2528;p188"/>
          <p:cNvSpPr txBox="1"/>
          <p:nvPr/>
        </p:nvSpPr>
        <p:spPr>
          <a:xfrm rot="-1791">
            <a:off x="-17875" y="1068389"/>
            <a:ext cx="23031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GET /main.js (stream1)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GET /main.css (stream2)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GET /img1.jpg (stream3)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GET /img2.jpg (stream4)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529" name="Google Shape;2529;p188"/>
          <p:cNvCxnSpPr/>
          <p:nvPr/>
        </p:nvCxnSpPr>
        <p:spPr>
          <a:xfrm flipH="1" rot="10800000">
            <a:off x="2190588" y="1473838"/>
            <a:ext cx="1273500" cy="9900"/>
          </a:xfrm>
          <a:prstGeom prst="straightConnector1">
            <a:avLst/>
          </a:prstGeom>
          <a:noFill/>
          <a:ln cap="flat" cmpd="sng" w="28575">
            <a:solidFill>
              <a:srgbClr val="CE917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0" name="Google Shape;2530;p188"/>
          <p:cNvCxnSpPr/>
          <p:nvPr/>
        </p:nvCxnSpPr>
        <p:spPr>
          <a:xfrm flipH="1" rot="10800000">
            <a:off x="2189475" y="1678700"/>
            <a:ext cx="1260600" cy="99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1" name="Google Shape;2531;p188"/>
          <p:cNvCxnSpPr/>
          <p:nvPr/>
        </p:nvCxnSpPr>
        <p:spPr>
          <a:xfrm flipH="1" rot="10800000">
            <a:off x="2204636" y="1938200"/>
            <a:ext cx="1224300" cy="1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32" name="Google Shape;2532;p188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763287" y="1084914"/>
            <a:ext cx="992700" cy="1006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3" name="Google Shape;2533;p188"/>
          <p:cNvGrpSpPr/>
          <p:nvPr/>
        </p:nvGrpSpPr>
        <p:grpSpPr>
          <a:xfrm>
            <a:off x="463006" y="2251487"/>
            <a:ext cx="1341323" cy="800783"/>
            <a:chOff x="2666325" y="4298650"/>
            <a:chExt cx="790176" cy="523250"/>
          </a:xfrm>
        </p:grpSpPr>
        <p:pic>
          <p:nvPicPr>
            <p:cNvPr id="2534" name="Google Shape;2534;p188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5" name="Google Shape;2535;p188"/>
            <p:cNvSpPr txBox="1"/>
            <p:nvPr/>
          </p:nvSpPr>
          <p:spPr>
            <a:xfrm>
              <a:off x="2875538" y="4298650"/>
              <a:ext cx="371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536" name="Google Shape;2536;p188"/>
          <p:cNvSpPr/>
          <p:nvPr/>
        </p:nvSpPr>
        <p:spPr>
          <a:xfrm>
            <a:off x="6757425" y="1425850"/>
            <a:ext cx="381000" cy="211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</a:t>
            </a:r>
            <a:endParaRPr sz="1200"/>
          </a:p>
        </p:txBody>
      </p:sp>
      <p:sp>
        <p:nvSpPr>
          <p:cNvPr id="2537" name="Google Shape;2537;p188"/>
          <p:cNvSpPr/>
          <p:nvPr/>
        </p:nvSpPr>
        <p:spPr>
          <a:xfrm>
            <a:off x="6316225" y="1425850"/>
            <a:ext cx="381000" cy="211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</a:t>
            </a:r>
            <a:endParaRPr sz="1200"/>
          </a:p>
        </p:txBody>
      </p:sp>
      <p:sp>
        <p:nvSpPr>
          <p:cNvPr id="2538" name="Google Shape;2538;p188"/>
          <p:cNvSpPr/>
          <p:nvPr/>
        </p:nvSpPr>
        <p:spPr>
          <a:xfrm>
            <a:off x="5875025" y="1425850"/>
            <a:ext cx="381000" cy="211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</a:t>
            </a:r>
            <a:endParaRPr sz="1200"/>
          </a:p>
        </p:txBody>
      </p:sp>
      <p:sp>
        <p:nvSpPr>
          <p:cNvPr id="2539" name="Google Shape;2539;p188"/>
          <p:cNvSpPr/>
          <p:nvPr/>
        </p:nvSpPr>
        <p:spPr>
          <a:xfrm>
            <a:off x="5433825" y="1425850"/>
            <a:ext cx="381000" cy="211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</a:t>
            </a:r>
            <a:endParaRPr sz="1200"/>
          </a:p>
        </p:txBody>
      </p:sp>
      <p:sp>
        <p:nvSpPr>
          <p:cNvPr id="2540" name="Google Shape;2540;p188"/>
          <p:cNvSpPr/>
          <p:nvPr/>
        </p:nvSpPr>
        <p:spPr>
          <a:xfrm>
            <a:off x="4992625" y="1425838"/>
            <a:ext cx="381000" cy="211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5</a:t>
            </a:r>
            <a:endParaRPr sz="1200"/>
          </a:p>
        </p:txBody>
      </p:sp>
      <p:sp>
        <p:nvSpPr>
          <p:cNvPr id="2541" name="Google Shape;2541;p188"/>
          <p:cNvSpPr/>
          <p:nvPr/>
        </p:nvSpPr>
        <p:spPr>
          <a:xfrm>
            <a:off x="4551425" y="1425850"/>
            <a:ext cx="381000" cy="211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6</a:t>
            </a:r>
            <a:endParaRPr sz="1200"/>
          </a:p>
        </p:txBody>
      </p:sp>
      <p:sp>
        <p:nvSpPr>
          <p:cNvPr id="2542" name="Google Shape;2542;p188"/>
          <p:cNvSpPr/>
          <p:nvPr/>
        </p:nvSpPr>
        <p:spPr>
          <a:xfrm>
            <a:off x="4110225" y="1425838"/>
            <a:ext cx="381000" cy="21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7</a:t>
            </a:r>
            <a:endParaRPr sz="1200"/>
          </a:p>
        </p:txBody>
      </p:sp>
      <p:sp>
        <p:nvSpPr>
          <p:cNvPr id="2543" name="Google Shape;2543;p188"/>
          <p:cNvSpPr/>
          <p:nvPr/>
        </p:nvSpPr>
        <p:spPr>
          <a:xfrm>
            <a:off x="3669025" y="1425850"/>
            <a:ext cx="381000" cy="21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8</a:t>
            </a:r>
            <a:endParaRPr sz="1200"/>
          </a:p>
        </p:txBody>
      </p:sp>
      <p:sp>
        <p:nvSpPr>
          <p:cNvPr id="2544" name="Google Shape;2544;p188"/>
          <p:cNvSpPr/>
          <p:nvPr/>
        </p:nvSpPr>
        <p:spPr>
          <a:xfrm>
            <a:off x="8466125" y="2506175"/>
            <a:ext cx="381000" cy="211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</a:t>
            </a:r>
            <a:endParaRPr sz="1200"/>
          </a:p>
        </p:txBody>
      </p:sp>
      <p:sp>
        <p:nvSpPr>
          <p:cNvPr id="2545" name="Google Shape;2545;p188"/>
          <p:cNvSpPr/>
          <p:nvPr/>
        </p:nvSpPr>
        <p:spPr>
          <a:xfrm>
            <a:off x="8024925" y="2506175"/>
            <a:ext cx="381000" cy="211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</a:t>
            </a:r>
            <a:endParaRPr sz="1200"/>
          </a:p>
        </p:txBody>
      </p:sp>
      <p:pic>
        <p:nvPicPr>
          <p:cNvPr id="2546" name="Google Shape;2546;p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7900" y="2702325"/>
            <a:ext cx="286550" cy="2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7" name="Google Shape;2547;p188"/>
          <p:cNvSpPr txBox="1"/>
          <p:nvPr/>
        </p:nvSpPr>
        <p:spPr>
          <a:xfrm rot="-1852">
            <a:off x="6966450" y="2674454"/>
            <a:ext cx="22269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GET /main.js (stream1)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48" name="Google Shape;2548;p188"/>
          <p:cNvSpPr/>
          <p:nvPr/>
        </p:nvSpPr>
        <p:spPr>
          <a:xfrm>
            <a:off x="8024925" y="3089650"/>
            <a:ext cx="381000" cy="211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</a:t>
            </a:r>
            <a:endParaRPr sz="1200"/>
          </a:p>
        </p:txBody>
      </p:sp>
      <p:sp>
        <p:nvSpPr>
          <p:cNvPr id="2549" name="Google Shape;2549;p188"/>
          <p:cNvSpPr txBox="1"/>
          <p:nvPr/>
        </p:nvSpPr>
        <p:spPr>
          <a:xfrm>
            <a:off x="6884125" y="3341000"/>
            <a:ext cx="22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GET /main.css (stream2)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550" name="Google Shape;2550;p188"/>
          <p:cNvSpPr/>
          <p:nvPr/>
        </p:nvSpPr>
        <p:spPr>
          <a:xfrm>
            <a:off x="8466125" y="3741188"/>
            <a:ext cx="381000" cy="211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5</a:t>
            </a:r>
            <a:endParaRPr sz="1200"/>
          </a:p>
        </p:txBody>
      </p:sp>
      <p:sp>
        <p:nvSpPr>
          <p:cNvPr id="2551" name="Google Shape;2551;p188"/>
          <p:cNvSpPr/>
          <p:nvPr/>
        </p:nvSpPr>
        <p:spPr>
          <a:xfrm>
            <a:off x="8024925" y="3741200"/>
            <a:ext cx="381000" cy="211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6</a:t>
            </a:r>
            <a:endParaRPr sz="1200"/>
          </a:p>
        </p:txBody>
      </p:sp>
      <p:sp>
        <p:nvSpPr>
          <p:cNvPr id="2552" name="Google Shape;2552;p188"/>
          <p:cNvSpPr txBox="1"/>
          <p:nvPr/>
        </p:nvSpPr>
        <p:spPr>
          <a:xfrm>
            <a:off x="6966450" y="3912450"/>
            <a:ext cx="22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GET /img1.jpg (stream3)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2553" name="Google Shape;2553;p188"/>
          <p:cNvSpPr txBox="1"/>
          <p:nvPr/>
        </p:nvSpPr>
        <p:spPr>
          <a:xfrm>
            <a:off x="6852925" y="4592175"/>
            <a:ext cx="228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GET /img2.jpg (stream4)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54" name="Google Shape;2554;p188"/>
          <p:cNvSpPr/>
          <p:nvPr/>
        </p:nvSpPr>
        <p:spPr>
          <a:xfrm>
            <a:off x="8460383" y="4380371"/>
            <a:ext cx="381000" cy="21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7</a:t>
            </a:r>
            <a:endParaRPr sz="1200"/>
          </a:p>
        </p:txBody>
      </p:sp>
      <p:sp>
        <p:nvSpPr>
          <p:cNvPr id="2555" name="Google Shape;2555;p188"/>
          <p:cNvSpPr/>
          <p:nvPr/>
        </p:nvSpPr>
        <p:spPr>
          <a:xfrm>
            <a:off x="8019183" y="4380383"/>
            <a:ext cx="381000" cy="21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8</a:t>
            </a:r>
            <a:endParaRPr sz="1200"/>
          </a:p>
        </p:txBody>
      </p:sp>
      <p:pic>
        <p:nvPicPr>
          <p:cNvPr id="2556" name="Google Shape;2556;p1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9750" y="1140250"/>
            <a:ext cx="343500" cy="3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7" name="Google Shape;2557;p1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0675" y="3350597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8" name="Google Shape;2558;p1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0675" y="3912459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9" name="Google Shape;2559;p1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4925" y="4601772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1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HTTP/3 &amp; QUIC</a:t>
            </a:r>
            <a:endParaRPr/>
          </a:p>
        </p:txBody>
      </p:sp>
      <p:sp>
        <p:nvSpPr>
          <p:cNvPr id="2565" name="Google Shape;2565;p189"/>
          <p:cNvSpPr txBox="1"/>
          <p:nvPr>
            <p:ph idx="1" type="body"/>
          </p:nvPr>
        </p:nvSpPr>
        <p:spPr>
          <a:xfrm>
            <a:off x="311700" y="1152475"/>
            <a:ext cx="8520600" cy="3587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HTTP/3 uses QUIC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Like HTTP/2, QUIC has streams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But QUIC use UDP instead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Application decides the boundary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190"/>
          <p:cNvSpPr txBox="1"/>
          <p:nvPr>
            <p:ph type="title"/>
          </p:nvPr>
        </p:nvSpPr>
        <p:spPr>
          <a:xfrm>
            <a:off x="323425" y="320650"/>
            <a:ext cx="334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HTTP/3 </a:t>
            </a:r>
            <a:r>
              <a:rPr lang="en"/>
              <a:t>Streams</a:t>
            </a:r>
            <a:endParaRPr/>
          </a:p>
        </p:txBody>
      </p:sp>
      <p:sp>
        <p:nvSpPr>
          <p:cNvPr id="2571" name="Google Shape;2571;p190"/>
          <p:cNvSpPr txBox="1"/>
          <p:nvPr/>
        </p:nvSpPr>
        <p:spPr>
          <a:xfrm>
            <a:off x="8632025" y="638425"/>
            <a:ext cx="93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190"/>
          <p:cNvSpPr/>
          <p:nvPr/>
        </p:nvSpPr>
        <p:spPr>
          <a:xfrm rot="5400000">
            <a:off x="5055950" y="-439025"/>
            <a:ext cx="1006200" cy="40548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73" name="Google Shape;2573;p190"/>
          <p:cNvCxnSpPr/>
          <p:nvPr/>
        </p:nvCxnSpPr>
        <p:spPr>
          <a:xfrm>
            <a:off x="2190575" y="1236738"/>
            <a:ext cx="1294800" cy="129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74" name="Google Shape;2574;p190"/>
          <p:cNvSpPr txBox="1"/>
          <p:nvPr/>
        </p:nvSpPr>
        <p:spPr>
          <a:xfrm rot="-1791">
            <a:off x="-17875" y="1068389"/>
            <a:ext cx="23031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GET /main.js (stream1)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GET /main.css (stream2)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GET /img1.jpg (stream3)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GET /img2.jpg (stream4)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575" name="Google Shape;2575;p190"/>
          <p:cNvCxnSpPr/>
          <p:nvPr/>
        </p:nvCxnSpPr>
        <p:spPr>
          <a:xfrm flipH="1" rot="10800000">
            <a:off x="2190588" y="1473838"/>
            <a:ext cx="1273500" cy="9900"/>
          </a:xfrm>
          <a:prstGeom prst="straightConnector1">
            <a:avLst/>
          </a:prstGeom>
          <a:noFill/>
          <a:ln cap="flat" cmpd="sng" w="28575">
            <a:solidFill>
              <a:srgbClr val="CE917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6" name="Google Shape;2576;p190"/>
          <p:cNvCxnSpPr/>
          <p:nvPr/>
        </p:nvCxnSpPr>
        <p:spPr>
          <a:xfrm flipH="1" rot="10800000">
            <a:off x="2189475" y="1678700"/>
            <a:ext cx="1260600" cy="99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7" name="Google Shape;2577;p190"/>
          <p:cNvCxnSpPr/>
          <p:nvPr/>
        </p:nvCxnSpPr>
        <p:spPr>
          <a:xfrm flipH="1" rot="10800000">
            <a:off x="2204636" y="1938200"/>
            <a:ext cx="1224300" cy="1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78" name="Google Shape;2578;p190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763287" y="1084914"/>
            <a:ext cx="992700" cy="1006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9" name="Google Shape;2579;p190"/>
          <p:cNvGrpSpPr/>
          <p:nvPr/>
        </p:nvGrpSpPr>
        <p:grpSpPr>
          <a:xfrm>
            <a:off x="463006" y="2251487"/>
            <a:ext cx="1341323" cy="800783"/>
            <a:chOff x="2666325" y="4298650"/>
            <a:chExt cx="790176" cy="523250"/>
          </a:xfrm>
        </p:grpSpPr>
        <p:pic>
          <p:nvPicPr>
            <p:cNvPr id="2580" name="Google Shape;2580;p190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1" name="Google Shape;2581;p190"/>
            <p:cNvSpPr txBox="1"/>
            <p:nvPr/>
          </p:nvSpPr>
          <p:spPr>
            <a:xfrm>
              <a:off x="2875538" y="4298650"/>
              <a:ext cx="371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582" name="Google Shape;2582;p190"/>
          <p:cNvSpPr/>
          <p:nvPr/>
        </p:nvSpPr>
        <p:spPr>
          <a:xfrm>
            <a:off x="6757425" y="1425850"/>
            <a:ext cx="381000" cy="211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</a:t>
            </a:r>
            <a:endParaRPr sz="1200"/>
          </a:p>
        </p:txBody>
      </p:sp>
      <p:sp>
        <p:nvSpPr>
          <p:cNvPr id="2583" name="Google Shape;2583;p190"/>
          <p:cNvSpPr/>
          <p:nvPr/>
        </p:nvSpPr>
        <p:spPr>
          <a:xfrm>
            <a:off x="6316225" y="1425850"/>
            <a:ext cx="381000" cy="211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</a:t>
            </a:r>
            <a:endParaRPr sz="1200"/>
          </a:p>
        </p:txBody>
      </p:sp>
      <p:sp>
        <p:nvSpPr>
          <p:cNvPr id="2584" name="Google Shape;2584;p190"/>
          <p:cNvSpPr/>
          <p:nvPr/>
        </p:nvSpPr>
        <p:spPr>
          <a:xfrm>
            <a:off x="5875025" y="1425850"/>
            <a:ext cx="381000" cy="211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</a:t>
            </a:r>
            <a:endParaRPr sz="1200"/>
          </a:p>
        </p:txBody>
      </p:sp>
      <p:sp>
        <p:nvSpPr>
          <p:cNvPr id="2585" name="Google Shape;2585;p190"/>
          <p:cNvSpPr/>
          <p:nvPr/>
        </p:nvSpPr>
        <p:spPr>
          <a:xfrm>
            <a:off x="5433825" y="1425850"/>
            <a:ext cx="381000" cy="211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</a:t>
            </a:r>
            <a:endParaRPr sz="1200"/>
          </a:p>
        </p:txBody>
      </p:sp>
      <p:sp>
        <p:nvSpPr>
          <p:cNvPr id="2586" name="Google Shape;2586;p190"/>
          <p:cNvSpPr/>
          <p:nvPr/>
        </p:nvSpPr>
        <p:spPr>
          <a:xfrm>
            <a:off x="4992625" y="1425838"/>
            <a:ext cx="381000" cy="211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5</a:t>
            </a:r>
            <a:endParaRPr sz="1200"/>
          </a:p>
        </p:txBody>
      </p:sp>
      <p:sp>
        <p:nvSpPr>
          <p:cNvPr id="2587" name="Google Shape;2587;p190"/>
          <p:cNvSpPr/>
          <p:nvPr/>
        </p:nvSpPr>
        <p:spPr>
          <a:xfrm>
            <a:off x="4551425" y="1425850"/>
            <a:ext cx="381000" cy="211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6</a:t>
            </a:r>
            <a:endParaRPr sz="1200"/>
          </a:p>
        </p:txBody>
      </p:sp>
      <p:sp>
        <p:nvSpPr>
          <p:cNvPr id="2588" name="Google Shape;2588;p190"/>
          <p:cNvSpPr/>
          <p:nvPr/>
        </p:nvSpPr>
        <p:spPr>
          <a:xfrm>
            <a:off x="4110225" y="1425838"/>
            <a:ext cx="381000" cy="21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7</a:t>
            </a:r>
            <a:endParaRPr sz="1200"/>
          </a:p>
        </p:txBody>
      </p:sp>
      <p:sp>
        <p:nvSpPr>
          <p:cNvPr id="2589" name="Google Shape;2589;p190"/>
          <p:cNvSpPr/>
          <p:nvPr/>
        </p:nvSpPr>
        <p:spPr>
          <a:xfrm>
            <a:off x="3669025" y="1425850"/>
            <a:ext cx="381000" cy="21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8</a:t>
            </a:r>
            <a:endParaRPr sz="1200"/>
          </a:p>
        </p:txBody>
      </p:sp>
      <p:sp>
        <p:nvSpPr>
          <p:cNvPr id="2590" name="Google Shape;2590;p190"/>
          <p:cNvSpPr/>
          <p:nvPr/>
        </p:nvSpPr>
        <p:spPr>
          <a:xfrm>
            <a:off x="8466125" y="2506175"/>
            <a:ext cx="381000" cy="211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</a:t>
            </a:r>
            <a:endParaRPr sz="1200"/>
          </a:p>
        </p:txBody>
      </p:sp>
      <p:sp>
        <p:nvSpPr>
          <p:cNvPr id="2591" name="Google Shape;2591;p190"/>
          <p:cNvSpPr/>
          <p:nvPr/>
        </p:nvSpPr>
        <p:spPr>
          <a:xfrm>
            <a:off x="8024925" y="2506175"/>
            <a:ext cx="381000" cy="211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</a:t>
            </a:r>
            <a:endParaRPr sz="1200"/>
          </a:p>
        </p:txBody>
      </p:sp>
      <p:pic>
        <p:nvPicPr>
          <p:cNvPr id="2592" name="Google Shape;2592;p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7900" y="2702325"/>
            <a:ext cx="286550" cy="2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3" name="Google Shape;2593;p190"/>
          <p:cNvSpPr txBox="1"/>
          <p:nvPr/>
        </p:nvSpPr>
        <p:spPr>
          <a:xfrm rot="-1852">
            <a:off x="6966450" y="2674454"/>
            <a:ext cx="22269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GET /main.js (stream1)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94" name="Google Shape;2594;p190"/>
          <p:cNvSpPr/>
          <p:nvPr/>
        </p:nvSpPr>
        <p:spPr>
          <a:xfrm>
            <a:off x="8024925" y="3089650"/>
            <a:ext cx="381000" cy="211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</a:t>
            </a:r>
            <a:endParaRPr sz="1200"/>
          </a:p>
        </p:txBody>
      </p:sp>
      <p:sp>
        <p:nvSpPr>
          <p:cNvPr id="2595" name="Google Shape;2595;p190"/>
          <p:cNvSpPr txBox="1"/>
          <p:nvPr/>
        </p:nvSpPr>
        <p:spPr>
          <a:xfrm>
            <a:off x="6884125" y="3341000"/>
            <a:ext cx="22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GET /main.css (stream2)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596" name="Google Shape;2596;p190"/>
          <p:cNvSpPr/>
          <p:nvPr/>
        </p:nvSpPr>
        <p:spPr>
          <a:xfrm>
            <a:off x="8466125" y="3741188"/>
            <a:ext cx="381000" cy="211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5</a:t>
            </a:r>
            <a:endParaRPr sz="1200"/>
          </a:p>
        </p:txBody>
      </p:sp>
      <p:sp>
        <p:nvSpPr>
          <p:cNvPr id="2597" name="Google Shape;2597;p190"/>
          <p:cNvSpPr/>
          <p:nvPr/>
        </p:nvSpPr>
        <p:spPr>
          <a:xfrm>
            <a:off x="8024925" y="3741200"/>
            <a:ext cx="381000" cy="211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6</a:t>
            </a:r>
            <a:endParaRPr sz="1200"/>
          </a:p>
        </p:txBody>
      </p:sp>
      <p:sp>
        <p:nvSpPr>
          <p:cNvPr id="2598" name="Google Shape;2598;p190"/>
          <p:cNvSpPr txBox="1"/>
          <p:nvPr/>
        </p:nvSpPr>
        <p:spPr>
          <a:xfrm>
            <a:off x="6966450" y="3912450"/>
            <a:ext cx="22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GET /img1.jpg (stream3)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2599" name="Google Shape;2599;p190"/>
          <p:cNvSpPr txBox="1"/>
          <p:nvPr/>
        </p:nvSpPr>
        <p:spPr>
          <a:xfrm>
            <a:off x="6852925" y="4592175"/>
            <a:ext cx="228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GET /img2.jpg (stream4)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600" name="Google Shape;2600;p190"/>
          <p:cNvSpPr/>
          <p:nvPr/>
        </p:nvSpPr>
        <p:spPr>
          <a:xfrm>
            <a:off x="8460383" y="4380371"/>
            <a:ext cx="381000" cy="21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7</a:t>
            </a:r>
            <a:endParaRPr sz="1200"/>
          </a:p>
        </p:txBody>
      </p:sp>
      <p:sp>
        <p:nvSpPr>
          <p:cNvPr id="2601" name="Google Shape;2601;p190"/>
          <p:cNvSpPr/>
          <p:nvPr/>
        </p:nvSpPr>
        <p:spPr>
          <a:xfrm>
            <a:off x="8019183" y="4380383"/>
            <a:ext cx="381000" cy="21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8</a:t>
            </a:r>
            <a:endParaRPr sz="1200"/>
          </a:p>
        </p:txBody>
      </p:sp>
      <p:pic>
        <p:nvPicPr>
          <p:cNvPr id="2602" name="Google Shape;2602;p1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9750" y="1140250"/>
            <a:ext cx="343500" cy="3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3" name="Google Shape;2603;p1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0675" y="3350597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4" name="Google Shape;2604;p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7900" y="3969275"/>
            <a:ext cx="286550" cy="2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5" name="Google Shape;2605;p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7575" y="4649000"/>
            <a:ext cx="286550" cy="2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HTTP/3 &amp; QUIC Pros</a:t>
            </a:r>
            <a:endParaRPr/>
          </a:p>
        </p:txBody>
      </p:sp>
      <p:sp>
        <p:nvSpPr>
          <p:cNvPr id="2611" name="Google Shape;2611;p191"/>
          <p:cNvSpPr txBox="1"/>
          <p:nvPr>
            <p:ph idx="1" type="body"/>
          </p:nvPr>
        </p:nvSpPr>
        <p:spPr>
          <a:xfrm>
            <a:off x="311700" y="1152475"/>
            <a:ext cx="8520600" cy="3587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QUIC has many other benefits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Merges Connection setup + TLS in one handshake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Has congestion control at stream level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Connection migration (connectionID)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Why not HTTP/2 over QUIC?</a:t>
            </a:r>
            <a:endParaRPr sz="2400"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Header compression algorithm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Synchronous vs Asynchronous in Request Response</a:t>
            </a:r>
            <a:endParaRPr/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345625" y="1138900"/>
            <a:ext cx="7916400" cy="19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Synchronicity is a client property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Most modern client libraries are asynchronous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E.g. Clients send an HTTP request and do work</a:t>
            </a:r>
            <a:endParaRPr sz="2200"/>
          </a:p>
        </p:txBody>
      </p:sp>
      <p:pic>
        <p:nvPicPr>
          <p:cNvPr id="212" name="Google Shape;212;p30"/>
          <p:cNvPicPr preferRelativeResize="0"/>
          <p:nvPr/>
        </p:nvPicPr>
        <p:blipFill rotWithShape="1">
          <a:blip r:embed="rId3">
            <a:alphaModFix/>
          </a:blip>
          <a:srcRect b="7747" l="12647" r="11801" t="6452"/>
          <a:stretch/>
        </p:blipFill>
        <p:spPr>
          <a:xfrm>
            <a:off x="311700" y="3371475"/>
            <a:ext cx="1597524" cy="10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0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4640975" y="3321925"/>
            <a:ext cx="1060551" cy="123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30"/>
          <p:cNvCxnSpPr/>
          <p:nvPr/>
        </p:nvCxnSpPr>
        <p:spPr>
          <a:xfrm>
            <a:off x="2014274" y="3497400"/>
            <a:ext cx="2426100" cy="6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30"/>
          <p:cNvCxnSpPr/>
          <p:nvPr/>
        </p:nvCxnSpPr>
        <p:spPr>
          <a:xfrm>
            <a:off x="2062049" y="4378562"/>
            <a:ext cx="2426100" cy="6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16" name="Google Shape;216;p30"/>
          <p:cNvSpPr txBox="1"/>
          <p:nvPr/>
        </p:nvSpPr>
        <p:spPr>
          <a:xfrm>
            <a:off x="679175" y="3497388"/>
            <a:ext cx="184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Executes </a:t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code </a:t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locally….</a:t>
            </a:r>
            <a:endParaRPr sz="12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5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p1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HTTP/3 &amp; QUIC Cons</a:t>
            </a:r>
            <a:endParaRPr/>
          </a:p>
        </p:txBody>
      </p:sp>
      <p:sp>
        <p:nvSpPr>
          <p:cNvPr id="2617" name="Google Shape;2617;p192"/>
          <p:cNvSpPr txBox="1"/>
          <p:nvPr>
            <p:ph idx="1" type="body"/>
          </p:nvPr>
        </p:nvSpPr>
        <p:spPr>
          <a:xfrm>
            <a:off x="311700" y="1152475"/>
            <a:ext cx="8520600" cy="3587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Takes a lot of CPU (parsing logic)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UDP could be blocked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IP Fragmentations is the enemy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p1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623" name="Google Shape;2623;p193"/>
          <p:cNvSpPr txBox="1"/>
          <p:nvPr>
            <p:ph idx="1" type="body"/>
          </p:nvPr>
        </p:nvSpPr>
        <p:spPr>
          <a:xfrm>
            <a:off x="311700" y="1152475"/>
            <a:ext cx="8520600" cy="3157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How HTTP 1.1 Works?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How HTTP/2 Works?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HTTP/2 Cons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How HTTP/3 &amp; QUIC saves the day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HTTP/3 &amp; QUIC Pros &amp; Cons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7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p194"/>
          <p:cNvSpPr txBox="1"/>
          <p:nvPr>
            <p:ph type="ctrTitle"/>
          </p:nvPr>
        </p:nvSpPr>
        <p:spPr>
          <a:xfrm>
            <a:off x="311708" y="5502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gRPC</a:t>
            </a:r>
            <a:endParaRPr/>
          </a:p>
        </p:txBody>
      </p:sp>
      <p:sp>
        <p:nvSpPr>
          <p:cNvPr id="2629" name="Google Shape;2629;p194"/>
          <p:cNvSpPr txBox="1"/>
          <p:nvPr>
            <p:ph idx="1" type="subTitle"/>
          </p:nvPr>
        </p:nvSpPr>
        <p:spPr>
          <a:xfrm>
            <a:off x="311700" y="2571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Taking HTTP/2 to the next level</a:t>
            </a:r>
            <a:endParaRPr/>
          </a:p>
        </p:txBody>
      </p:sp>
      <p:sp>
        <p:nvSpPr>
          <p:cNvPr id="2630" name="Google Shape;2630;p194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4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p195"/>
          <p:cNvSpPr txBox="1"/>
          <p:nvPr>
            <p:ph type="title"/>
          </p:nvPr>
        </p:nvSpPr>
        <p:spPr>
          <a:xfrm>
            <a:off x="311700" y="22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636" name="Google Shape;2636;p195"/>
          <p:cNvSpPr txBox="1"/>
          <p:nvPr>
            <p:ph idx="1" type="body"/>
          </p:nvPr>
        </p:nvSpPr>
        <p:spPr>
          <a:xfrm>
            <a:off x="311700" y="884050"/>
            <a:ext cx="4334700" cy="3975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Motivation</a:t>
            </a:r>
            <a:endParaRPr sz="19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Client/Server Communication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Problem with Client Libraries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Why gRPC was invented?</a:t>
            </a:r>
            <a:endParaRPr sz="18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gRPC</a:t>
            </a:r>
            <a:endParaRPr sz="19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Unary gRPC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Server Streaming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Client Streaming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Bidirectional</a:t>
            </a:r>
            <a:endParaRPr sz="1800"/>
          </a:p>
        </p:txBody>
      </p:sp>
      <p:sp>
        <p:nvSpPr>
          <p:cNvPr id="2637" name="Google Shape;2637;p195"/>
          <p:cNvSpPr txBox="1"/>
          <p:nvPr>
            <p:ph idx="1" type="body"/>
          </p:nvPr>
        </p:nvSpPr>
        <p:spPr>
          <a:xfrm>
            <a:off x="4809300" y="884050"/>
            <a:ext cx="4108200" cy="3975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Coding!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gRPC Pros &amp; Cons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I’m tired of new protocols</a:t>
            </a:r>
            <a:endParaRPr sz="19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900"/>
              <a:t>Summary</a:t>
            </a:r>
            <a:endParaRPr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p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Server Communication</a:t>
            </a:r>
            <a:endParaRPr/>
          </a:p>
        </p:txBody>
      </p:sp>
      <p:sp>
        <p:nvSpPr>
          <p:cNvPr id="2643" name="Google Shape;2643;p196"/>
          <p:cNvSpPr txBox="1"/>
          <p:nvPr>
            <p:ph idx="1" type="body"/>
          </p:nvPr>
        </p:nvSpPr>
        <p:spPr>
          <a:xfrm>
            <a:off x="311700" y="1152475"/>
            <a:ext cx="8520600" cy="3688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SOAP, REST, GraphQL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SSE, WebSockets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Raw TCP</a:t>
            </a:r>
            <a:endParaRPr sz="2400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with Client Libraries</a:t>
            </a:r>
            <a:endParaRPr/>
          </a:p>
        </p:txBody>
      </p:sp>
      <p:sp>
        <p:nvSpPr>
          <p:cNvPr id="2649" name="Google Shape;2649;p197"/>
          <p:cNvSpPr txBox="1"/>
          <p:nvPr>
            <p:ph idx="1" type="body"/>
          </p:nvPr>
        </p:nvSpPr>
        <p:spPr>
          <a:xfrm>
            <a:off x="311700" y="1152475"/>
            <a:ext cx="8520600" cy="3688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Any communication protocol needs client library for the language of choice</a:t>
            </a:r>
            <a:endParaRPr sz="2400"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SOAP Library</a:t>
            </a:r>
            <a:endParaRPr sz="2400"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HTTP Client Library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Hard to maintain and patch client libraries</a:t>
            </a:r>
            <a:endParaRPr sz="2400"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HTTP/1.1 HTTP/2, new features, security etc.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gRPC was invented?</a:t>
            </a:r>
            <a:endParaRPr/>
          </a:p>
        </p:txBody>
      </p:sp>
      <p:sp>
        <p:nvSpPr>
          <p:cNvPr id="2655" name="Google Shape;2655;p198"/>
          <p:cNvSpPr txBox="1"/>
          <p:nvPr>
            <p:ph idx="1" type="body"/>
          </p:nvPr>
        </p:nvSpPr>
        <p:spPr>
          <a:xfrm>
            <a:off x="311700" y="1152475"/>
            <a:ext cx="8520600" cy="3688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Client Library: One library for popular languages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Protocol: HTTP/2 (hidden implementation)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Message Format: Protocol buffers as format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1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gRPC modes</a:t>
            </a:r>
            <a:endParaRPr/>
          </a:p>
        </p:txBody>
      </p:sp>
      <p:sp>
        <p:nvSpPr>
          <p:cNvPr id="2661" name="Google Shape;2661;p199"/>
          <p:cNvSpPr txBox="1"/>
          <p:nvPr>
            <p:ph idx="1" type="body"/>
          </p:nvPr>
        </p:nvSpPr>
        <p:spPr>
          <a:xfrm>
            <a:off x="311700" y="1111900"/>
            <a:ext cx="8520600" cy="3688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Unary RPC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Server streaming RPC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Client streaming RPC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Bidirectional streaming RPC</a:t>
            </a:r>
            <a:endParaRPr sz="2400"/>
          </a:p>
        </p:txBody>
      </p:sp>
      <p:sp>
        <p:nvSpPr>
          <p:cNvPr id="2662" name="Google Shape;2662;p199"/>
          <p:cNvSpPr txBox="1"/>
          <p:nvPr/>
        </p:nvSpPr>
        <p:spPr>
          <a:xfrm>
            <a:off x="5071924" y="3821703"/>
            <a:ext cx="545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63" name="Google Shape;2663;p199"/>
          <p:cNvCxnSpPr/>
          <p:nvPr/>
        </p:nvCxnSpPr>
        <p:spPr>
          <a:xfrm flipH="1" rot="10800000">
            <a:off x="6237988" y="1942313"/>
            <a:ext cx="1065300" cy="10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4" name="Google Shape;2664;p199"/>
          <p:cNvCxnSpPr/>
          <p:nvPr/>
        </p:nvCxnSpPr>
        <p:spPr>
          <a:xfrm rot="10800000">
            <a:off x="6252813" y="2246688"/>
            <a:ext cx="1065300" cy="102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65" name="Google Shape;2665;p199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589237" y="1565126"/>
            <a:ext cx="992700" cy="1006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6" name="Google Shape;2666;p199"/>
          <p:cNvGrpSpPr/>
          <p:nvPr/>
        </p:nvGrpSpPr>
        <p:grpSpPr>
          <a:xfrm>
            <a:off x="4779249" y="1668049"/>
            <a:ext cx="1172825" cy="700181"/>
            <a:chOff x="2666328" y="4298650"/>
            <a:chExt cx="690913" cy="457515"/>
          </a:xfrm>
        </p:grpSpPr>
        <p:pic>
          <p:nvPicPr>
            <p:cNvPr id="2667" name="Google Shape;2667;p199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8" y="4298650"/>
              <a:ext cx="690913" cy="4575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8" name="Google Shape;2668;p199"/>
            <p:cNvSpPr txBox="1"/>
            <p:nvPr/>
          </p:nvSpPr>
          <p:spPr>
            <a:xfrm>
              <a:off x="2875538" y="4298650"/>
              <a:ext cx="371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2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gRPC modes</a:t>
            </a:r>
            <a:endParaRPr/>
          </a:p>
        </p:txBody>
      </p:sp>
      <p:sp>
        <p:nvSpPr>
          <p:cNvPr id="2674" name="Google Shape;2674;p200"/>
          <p:cNvSpPr txBox="1"/>
          <p:nvPr>
            <p:ph idx="1" type="body"/>
          </p:nvPr>
        </p:nvSpPr>
        <p:spPr>
          <a:xfrm>
            <a:off x="311700" y="1111900"/>
            <a:ext cx="8520600" cy="3688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Unary RPC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Server streaming RPC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Client streaming RPC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Bidirectional streaming RPC</a:t>
            </a:r>
            <a:endParaRPr sz="2400"/>
          </a:p>
        </p:txBody>
      </p:sp>
      <p:sp>
        <p:nvSpPr>
          <p:cNvPr id="2675" name="Google Shape;2675;p200"/>
          <p:cNvSpPr txBox="1"/>
          <p:nvPr/>
        </p:nvSpPr>
        <p:spPr>
          <a:xfrm>
            <a:off x="5071924" y="3821703"/>
            <a:ext cx="545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76" name="Google Shape;2676;p200"/>
          <p:cNvCxnSpPr/>
          <p:nvPr/>
        </p:nvCxnSpPr>
        <p:spPr>
          <a:xfrm flipH="1" rot="10800000">
            <a:off x="6237988" y="1466338"/>
            <a:ext cx="1065300" cy="10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77" name="Google Shape;2677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388475" y="1573100"/>
            <a:ext cx="764350" cy="122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8" name="Google Shape;2678;p200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589237" y="1466351"/>
            <a:ext cx="992700" cy="1006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9" name="Google Shape;2679;p200"/>
          <p:cNvGrpSpPr/>
          <p:nvPr/>
        </p:nvGrpSpPr>
        <p:grpSpPr>
          <a:xfrm>
            <a:off x="4779249" y="1569274"/>
            <a:ext cx="1172825" cy="700181"/>
            <a:chOff x="2666328" y="4298650"/>
            <a:chExt cx="690913" cy="457515"/>
          </a:xfrm>
        </p:grpSpPr>
        <p:pic>
          <p:nvPicPr>
            <p:cNvPr id="2680" name="Google Shape;2680;p200"/>
            <p:cNvPicPr preferRelativeResize="0"/>
            <p:nvPr/>
          </p:nvPicPr>
          <p:blipFill rotWithShape="1">
            <a:blip r:embed="rId5">
              <a:alphaModFix/>
            </a:blip>
            <a:srcRect b="7747" l="12647" r="11801" t="6452"/>
            <a:stretch/>
          </p:blipFill>
          <p:spPr>
            <a:xfrm>
              <a:off x="2666328" y="4298650"/>
              <a:ext cx="690913" cy="4575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1" name="Google Shape;2681;p200"/>
            <p:cNvSpPr txBox="1"/>
            <p:nvPr/>
          </p:nvSpPr>
          <p:spPr>
            <a:xfrm>
              <a:off x="2875538" y="4298650"/>
              <a:ext cx="371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gRPC modes</a:t>
            </a:r>
            <a:endParaRPr/>
          </a:p>
        </p:txBody>
      </p:sp>
      <p:sp>
        <p:nvSpPr>
          <p:cNvPr id="2687" name="Google Shape;2687;p201"/>
          <p:cNvSpPr txBox="1"/>
          <p:nvPr>
            <p:ph idx="1" type="body"/>
          </p:nvPr>
        </p:nvSpPr>
        <p:spPr>
          <a:xfrm>
            <a:off x="311700" y="1111900"/>
            <a:ext cx="8520600" cy="3688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Unary RPC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Server streaming RPC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Client streaming RPC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Bidirectional streaming RPC</a:t>
            </a:r>
            <a:endParaRPr sz="2400"/>
          </a:p>
        </p:txBody>
      </p:sp>
      <p:sp>
        <p:nvSpPr>
          <p:cNvPr id="2688" name="Google Shape;2688;p201"/>
          <p:cNvSpPr txBox="1"/>
          <p:nvPr/>
        </p:nvSpPr>
        <p:spPr>
          <a:xfrm>
            <a:off x="5071924" y="3821703"/>
            <a:ext cx="545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9" name="Google Shape;2689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381425" y="1344600"/>
            <a:ext cx="764350" cy="122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0" name="Google Shape;2690;p201"/>
          <p:cNvCxnSpPr/>
          <p:nvPr/>
        </p:nvCxnSpPr>
        <p:spPr>
          <a:xfrm rot="10800000">
            <a:off x="6245763" y="2561538"/>
            <a:ext cx="1065300" cy="102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91" name="Google Shape;2691;p201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589237" y="1305501"/>
            <a:ext cx="992700" cy="1006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2" name="Google Shape;2692;p201"/>
          <p:cNvGrpSpPr/>
          <p:nvPr/>
        </p:nvGrpSpPr>
        <p:grpSpPr>
          <a:xfrm>
            <a:off x="4779249" y="1408424"/>
            <a:ext cx="1172825" cy="700181"/>
            <a:chOff x="2666328" y="4298650"/>
            <a:chExt cx="690913" cy="457515"/>
          </a:xfrm>
        </p:grpSpPr>
        <p:pic>
          <p:nvPicPr>
            <p:cNvPr id="2693" name="Google Shape;2693;p201"/>
            <p:cNvPicPr preferRelativeResize="0"/>
            <p:nvPr/>
          </p:nvPicPr>
          <p:blipFill rotWithShape="1">
            <a:blip r:embed="rId5">
              <a:alphaModFix/>
            </a:blip>
            <a:srcRect b="7747" l="12647" r="11801" t="6452"/>
            <a:stretch/>
          </p:blipFill>
          <p:spPr>
            <a:xfrm>
              <a:off x="2666328" y="4298650"/>
              <a:ext cx="690913" cy="4575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4" name="Google Shape;2694;p201"/>
            <p:cNvSpPr txBox="1"/>
            <p:nvPr/>
          </p:nvSpPr>
          <p:spPr>
            <a:xfrm>
              <a:off x="2875538" y="4298650"/>
              <a:ext cx="371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Synchronous vs Asynchronous in real life</a:t>
            </a:r>
            <a:endParaRPr/>
          </a:p>
        </p:txBody>
      </p:sp>
      <p:sp>
        <p:nvSpPr>
          <p:cNvPr id="222" name="Google Shape;222;p31"/>
          <p:cNvSpPr txBox="1"/>
          <p:nvPr>
            <p:ph idx="1" type="body"/>
          </p:nvPr>
        </p:nvSpPr>
        <p:spPr>
          <a:xfrm>
            <a:off x="345625" y="1138900"/>
            <a:ext cx="5870400" cy="3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Just in case it is still confusing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In Synchronous communication the caller waits for a response from receiver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E.g. Asking someone a question in a meeting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Asynchronous communication the response can come whenever. Caller and receiver can do anything meanwhile 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email 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8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p2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gRPC modes</a:t>
            </a:r>
            <a:endParaRPr/>
          </a:p>
        </p:txBody>
      </p:sp>
      <p:sp>
        <p:nvSpPr>
          <p:cNvPr id="2700" name="Google Shape;2700;p202"/>
          <p:cNvSpPr txBox="1"/>
          <p:nvPr>
            <p:ph idx="1" type="body"/>
          </p:nvPr>
        </p:nvSpPr>
        <p:spPr>
          <a:xfrm>
            <a:off x="311700" y="1111900"/>
            <a:ext cx="8520600" cy="3688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Unary RPC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Server streaming RPC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Client streaming RPC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Bidirectional streaming RPC</a:t>
            </a:r>
            <a:endParaRPr sz="2400"/>
          </a:p>
        </p:txBody>
      </p:sp>
      <p:sp>
        <p:nvSpPr>
          <p:cNvPr id="2701" name="Google Shape;2701;p202"/>
          <p:cNvSpPr txBox="1"/>
          <p:nvPr/>
        </p:nvSpPr>
        <p:spPr>
          <a:xfrm>
            <a:off x="5071924" y="3821703"/>
            <a:ext cx="545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2" name="Google Shape;2702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381425" y="941000"/>
            <a:ext cx="764350" cy="122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3" name="Google Shape;2703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381425" y="1798050"/>
            <a:ext cx="764350" cy="122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4" name="Google Shape;2704;p202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575137" y="1473401"/>
            <a:ext cx="992700" cy="1006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5" name="Google Shape;2705;p202"/>
          <p:cNvGrpSpPr/>
          <p:nvPr/>
        </p:nvGrpSpPr>
        <p:grpSpPr>
          <a:xfrm>
            <a:off x="4779249" y="1710374"/>
            <a:ext cx="1172825" cy="700181"/>
            <a:chOff x="2666328" y="4298650"/>
            <a:chExt cx="690913" cy="457515"/>
          </a:xfrm>
        </p:grpSpPr>
        <p:pic>
          <p:nvPicPr>
            <p:cNvPr id="2706" name="Google Shape;2706;p202"/>
            <p:cNvPicPr preferRelativeResize="0"/>
            <p:nvPr/>
          </p:nvPicPr>
          <p:blipFill rotWithShape="1">
            <a:blip r:embed="rId5">
              <a:alphaModFix/>
            </a:blip>
            <a:srcRect b="7747" l="12647" r="11801" t="6452"/>
            <a:stretch/>
          </p:blipFill>
          <p:spPr>
            <a:xfrm>
              <a:off x="2666328" y="4298650"/>
              <a:ext cx="690913" cy="4575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7" name="Google Shape;2707;p202"/>
            <p:cNvSpPr txBox="1"/>
            <p:nvPr/>
          </p:nvSpPr>
          <p:spPr>
            <a:xfrm>
              <a:off x="2875538" y="4298650"/>
              <a:ext cx="371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time!</a:t>
            </a:r>
            <a:endParaRPr/>
          </a:p>
        </p:txBody>
      </p:sp>
      <p:sp>
        <p:nvSpPr>
          <p:cNvPr id="2713" name="Google Shape;2713;p203"/>
          <p:cNvSpPr txBox="1"/>
          <p:nvPr>
            <p:ph idx="1" type="body"/>
          </p:nvPr>
        </p:nvSpPr>
        <p:spPr>
          <a:xfrm>
            <a:off x="311700" y="1152475"/>
            <a:ext cx="8520600" cy="3688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Todo application (server, client) with gRPC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createTodo ( )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readTodos ( ) //synchronous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readTodos ( ) //server stream</a:t>
            </a:r>
            <a:endParaRPr sz="2400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7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gRPC Pros &amp; Cons</a:t>
            </a:r>
            <a:endParaRPr/>
          </a:p>
        </p:txBody>
      </p:sp>
      <p:sp>
        <p:nvSpPr>
          <p:cNvPr id="2719" name="Google Shape;2719;p204"/>
          <p:cNvSpPr txBox="1"/>
          <p:nvPr>
            <p:ph idx="1" type="body"/>
          </p:nvPr>
        </p:nvSpPr>
        <p:spPr>
          <a:xfrm>
            <a:off x="311700" y="1152475"/>
            <a:ext cx="3941100" cy="3615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Pros</a:t>
            </a:r>
            <a:endParaRPr/>
          </a:p>
        </p:txBody>
      </p:sp>
      <p:sp>
        <p:nvSpPr>
          <p:cNvPr id="2720" name="Google Shape;2720;p204"/>
          <p:cNvSpPr txBox="1"/>
          <p:nvPr/>
        </p:nvSpPr>
        <p:spPr>
          <a:xfrm>
            <a:off x="493800" y="1578050"/>
            <a:ext cx="3576900" cy="29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Fast &amp; Compact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One Client Library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Progress Feedback (upload)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Cancel Request (H2)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H2/Protobuf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721" name="Google Shape;2721;p204"/>
          <p:cNvSpPr txBox="1"/>
          <p:nvPr>
            <p:ph idx="1" type="body"/>
          </p:nvPr>
        </p:nvSpPr>
        <p:spPr>
          <a:xfrm>
            <a:off x="4505050" y="1152475"/>
            <a:ext cx="3941100" cy="3615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Cons</a:t>
            </a:r>
            <a:endParaRPr/>
          </a:p>
        </p:txBody>
      </p:sp>
      <p:sp>
        <p:nvSpPr>
          <p:cNvPr id="2722" name="Google Shape;2722;p204"/>
          <p:cNvSpPr txBox="1"/>
          <p:nvPr/>
        </p:nvSpPr>
        <p:spPr>
          <a:xfrm>
            <a:off x="4755450" y="1500475"/>
            <a:ext cx="3576900" cy="3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Schema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Thick Client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Proxies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Error handling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No native browser support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Timeouts (pub/sub)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6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p2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I write my own protocol too?</a:t>
            </a:r>
            <a:endParaRPr/>
          </a:p>
        </p:txBody>
      </p:sp>
      <p:sp>
        <p:nvSpPr>
          <p:cNvPr id="2728" name="Google Shape;2728;p205"/>
          <p:cNvSpPr txBox="1"/>
          <p:nvPr>
            <p:ph idx="1" type="body"/>
          </p:nvPr>
        </p:nvSpPr>
        <p:spPr>
          <a:xfrm>
            <a:off x="311700" y="1152475"/>
            <a:ext cx="8520600" cy="3688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Yes, you can, Spotify did (Hermes) but guess what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Only you will be using it so…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Spotify moved to gRPC not because of limitation of Hermes but because they are isolated.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p206"/>
          <p:cNvSpPr txBox="1"/>
          <p:nvPr>
            <p:ph type="title"/>
          </p:nvPr>
        </p:nvSpPr>
        <p:spPr>
          <a:xfrm>
            <a:off x="311700" y="22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734" name="Google Shape;2734;p206"/>
          <p:cNvSpPr txBox="1"/>
          <p:nvPr>
            <p:ph idx="1" type="body"/>
          </p:nvPr>
        </p:nvSpPr>
        <p:spPr>
          <a:xfrm>
            <a:off x="311700" y="884050"/>
            <a:ext cx="4334700" cy="3975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Motivation</a:t>
            </a:r>
            <a:endParaRPr sz="19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Client/Server Communication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Problem with Client Libraries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Why gRPC was invented?</a:t>
            </a:r>
            <a:endParaRPr sz="18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gRPC</a:t>
            </a:r>
            <a:endParaRPr sz="19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Unary gRPC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Server Streaming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Client Streaming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Bidirectional</a:t>
            </a:r>
            <a:endParaRPr sz="1800"/>
          </a:p>
        </p:txBody>
      </p:sp>
      <p:sp>
        <p:nvSpPr>
          <p:cNvPr id="2735" name="Google Shape;2735;p206"/>
          <p:cNvSpPr txBox="1"/>
          <p:nvPr>
            <p:ph idx="1" type="body"/>
          </p:nvPr>
        </p:nvSpPr>
        <p:spPr>
          <a:xfrm>
            <a:off x="4809300" y="884050"/>
            <a:ext cx="4108200" cy="3975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Coding!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gRPC Pros &amp; Cons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I’m tired of new protocols</a:t>
            </a:r>
            <a:endParaRPr sz="19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900"/>
              <a:t>Summary</a:t>
            </a:r>
            <a:endParaRPr sz="1900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p207"/>
          <p:cNvSpPr txBox="1"/>
          <p:nvPr>
            <p:ph type="ctrTitle"/>
          </p:nvPr>
        </p:nvSpPr>
        <p:spPr>
          <a:xfrm>
            <a:off x="311708" y="5502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WebRTC</a:t>
            </a:r>
            <a:endParaRPr/>
          </a:p>
        </p:txBody>
      </p:sp>
      <p:sp>
        <p:nvSpPr>
          <p:cNvPr id="2741" name="Google Shape;2741;p207"/>
          <p:cNvSpPr txBox="1"/>
          <p:nvPr>
            <p:ph idx="1" type="subTitle"/>
          </p:nvPr>
        </p:nvSpPr>
        <p:spPr>
          <a:xfrm>
            <a:off x="311700" y="2571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Realtime communication on the web</a:t>
            </a:r>
            <a:endParaRPr/>
          </a:p>
        </p:txBody>
      </p:sp>
      <p:sp>
        <p:nvSpPr>
          <p:cNvPr id="2742" name="Google Shape;2742;p207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6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p208"/>
          <p:cNvSpPr txBox="1"/>
          <p:nvPr>
            <p:ph type="title"/>
          </p:nvPr>
        </p:nvSpPr>
        <p:spPr>
          <a:xfrm>
            <a:off x="311700" y="18881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748" name="Google Shape;2748;p208"/>
          <p:cNvSpPr txBox="1"/>
          <p:nvPr>
            <p:ph idx="1" type="body"/>
          </p:nvPr>
        </p:nvSpPr>
        <p:spPr>
          <a:xfrm>
            <a:off x="311700" y="947055"/>
            <a:ext cx="8520600" cy="3990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WebRTC Overview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WebRTC Demystified  </a:t>
            </a:r>
            <a:endParaRPr sz="2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NAT, STUN, TURN, ICE, SDP, Signaling the SDP 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Demo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WebRTC Pros &amp; Cons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More WebRTC content beyond this content</a:t>
            </a:r>
            <a:endParaRPr sz="2400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2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p209"/>
          <p:cNvSpPr txBox="1"/>
          <p:nvPr>
            <p:ph type="title"/>
          </p:nvPr>
        </p:nvSpPr>
        <p:spPr>
          <a:xfrm>
            <a:off x="311700" y="18881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WebRTC Overview</a:t>
            </a:r>
            <a:endParaRPr/>
          </a:p>
        </p:txBody>
      </p:sp>
      <p:sp>
        <p:nvSpPr>
          <p:cNvPr id="2754" name="Google Shape;2754;p209"/>
          <p:cNvSpPr txBox="1"/>
          <p:nvPr>
            <p:ph idx="1" type="body"/>
          </p:nvPr>
        </p:nvSpPr>
        <p:spPr>
          <a:xfrm>
            <a:off x="311700" y="947055"/>
            <a:ext cx="8520600" cy="3990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Stands for Web Real-Time Communication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Find a peer to peer path to exchange video and audio in an efficient and low latency manner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Standardized API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Enables rich communications browsers, mobile, IOT devices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8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p210"/>
          <p:cNvSpPr txBox="1"/>
          <p:nvPr>
            <p:ph type="title"/>
          </p:nvPr>
        </p:nvSpPr>
        <p:spPr>
          <a:xfrm>
            <a:off x="311700" y="18881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WebRTC Overview</a:t>
            </a:r>
            <a:endParaRPr/>
          </a:p>
        </p:txBody>
      </p:sp>
      <p:sp>
        <p:nvSpPr>
          <p:cNvPr id="2760" name="Google Shape;2760;p210"/>
          <p:cNvSpPr txBox="1"/>
          <p:nvPr>
            <p:ph idx="1" type="body"/>
          </p:nvPr>
        </p:nvSpPr>
        <p:spPr>
          <a:xfrm>
            <a:off x="311700" y="947055"/>
            <a:ext cx="8520600" cy="3990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wants to connect to B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finds out all possible ways the public can connect to it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 finds out all possible ways the public can connect to it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and B signal this session information via other means </a:t>
            </a:r>
            <a:endParaRPr sz="2400"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WhatsApp, QR, Tweet, WebSockets, HTTP Fetch..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connects to B via the most optimal path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&amp; B also exchanges their supported media and security</a:t>
            </a:r>
            <a:endParaRPr sz="2400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4" name="Shape 2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" name="Google Shape;2765;p211"/>
          <p:cNvSpPr txBox="1"/>
          <p:nvPr>
            <p:ph type="title"/>
          </p:nvPr>
        </p:nvSpPr>
        <p:spPr>
          <a:xfrm>
            <a:off x="311700" y="231700"/>
            <a:ext cx="392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WebRTC Overview</a:t>
            </a:r>
            <a:endParaRPr/>
          </a:p>
        </p:txBody>
      </p:sp>
      <p:grpSp>
        <p:nvGrpSpPr>
          <p:cNvPr id="2766" name="Google Shape;2766;p211"/>
          <p:cNvGrpSpPr/>
          <p:nvPr/>
        </p:nvGrpSpPr>
        <p:grpSpPr>
          <a:xfrm>
            <a:off x="0" y="1863623"/>
            <a:ext cx="1702224" cy="1992041"/>
            <a:chOff x="201122" y="1498100"/>
            <a:chExt cx="1412400" cy="1715059"/>
          </a:xfrm>
        </p:grpSpPr>
        <p:pic>
          <p:nvPicPr>
            <p:cNvPr id="2767" name="Google Shape;2767;p2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498100"/>
              <a:ext cx="1191250" cy="1191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8" name="Google Shape;2768;p211"/>
            <p:cNvSpPr txBox="1"/>
            <p:nvPr/>
          </p:nvSpPr>
          <p:spPr>
            <a:xfrm>
              <a:off x="201122" y="2513259"/>
              <a:ext cx="1412400" cy="6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A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grpSp>
        <p:nvGrpSpPr>
          <p:cNvPr id="2769" name="Google Shape;2769;p211"/>
          <p:cNvGrpSpPr/>
          <p:nvPr/>
        </p:nvGrpSpPr>
        <p:grpSpPr>
          <a:xfrm>
            <a:off x="7389925" y="1842797"/>
            <a:ext cx="1597142" cy="2052657"/>
            <a:chOff x="201136" y="1498100"/>
            <a:chExt cx="1412400" cy="1680852"/>
          </a:xfrm>
        </p:grpSpPr>
        <p:pic>
          <p:nvPicPr>
            <p:cNvPr id="2770" name="Google Shape;2770;p2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498100"/>
              <a:ext cx="1191250" cy="1191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1" name="Google Shape;2771;p211"/>
            <p:cNvSpPr txBox="1"/>
            <p:nvPr/>
          </p:nvSpPr>
          <p:spPr>
            <a:xfrm>
              <a:off x="201136" y="2513252"/>
              <a:ext cx="14124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B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cxnSp>
        <p:nvCxnSpPr>
          <p:cNvPr id="2772" name="Google Shape;2772;p211"/>
          <p:cNvCxnSpPr>
            <a:stCxn id="2773" idx="5"/>
            <a:endCxn id="2774" idx="2"/>
          </p:cNvCxnSpPr>
          <p:nvPr/>
        </p:nvCxnSpPr>
        <p:spPr>
          <a:xfrm>
            <a:off x="2894967" y="1882515"/>
            <a:ext cx="146100" cy="7449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5" name="Google Shape;2775;p211"/>
          <p:cNvSpPr txBox="1"/>
          <p:nvPr/>
        </p:nvSpPr>
        <p:spPr>
          <a:xfrm>
            <a:off x="206500" y="812898"/>
            <a:ext cx="25701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How can people reach me? (A1, A2, A3) are candidates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Security Parameters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Media options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76" name="Google Shape;2776;p211"/>
          <p:cNvSpPr txBox="1"/>
          <p:nvPr/>
        </p:nvSpPr>
        <p:spPr>
          <a:xfrm>
            <a:off x="6534100" y="710625"/>
            <a:ext cx="25701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How can people reach me?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B1, B2, B3 are candidates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Security Parameters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Media options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77" name="Google Shape;2777;p211"/>
          <p:cNvSpPr/>
          <p:nvPr/>
        </p:nvSpPr>
        <p:spPr>
          <a:xfrm>
            <a:off x="4339275" y="1052300"/>
            <a:ext cx="359400" cy="332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8" name="Google Shape;2778;p211"/>
          <p:cNvSpPr/>
          <p:nvPr/>
        </p:nvSpPr>
        <p:spPr>
          <a:xfrm>
            <a:off x="5720950" y="1385000"/>
            <a:ext cx="359400" cy="332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9" name="Google Shape;2779;p211"/>
          <p:cNvSpPr/>
          <p:nvPr/>
        </p:nvSpPr>
        <p:spPr>
          <a:xfrm>
            <a:off x="3979875" y="2032725"/>
            <a:ext cx="359400" cy="332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p211"/>
          <p:cNvSpPr/>
          <p:nvPr/>
        </p:nvSpPr>
        <p:spPr>
          <a:xfrm>
            <a:off x="2588200" y="1598538"/>
            <a:ext cx="359400" cy="332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4" name="Google Shape;2774;p211"/>
          <p:cNvSpPr/>
          <p:nvPr/>
        </p:nvSpPr>
        <p:spPr>
          <a:xfrm>
            <a:off x="3040925" y="2461050"/>
            <a:ext cx="359400" cy="332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0" name="Google Shape;2780;p211"/>
          <p:cNvSpPr/>
          <p:nvPr/>
        </p:nvSpPr>
        <p:spPr>
          <a:xfrm>
            <a:off x="5595050" y="2516550"/>
            <a:ext cx="359400" cy="332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1" name="Google Shape;2781;p211"/>
          <p:cNvSpPr/>
          <p:nvPr/>
        </p:nvSpPr>
        <p:spPr>
          <a:xfrm>
            <a:off x="6354400" y="2405400"/>
            <a:ext cx="359400" cy="332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2" name="Google Shape;2782;p211"/>
          <p:cNvSpPr/>
          <p:nvPr/>
        </p:nvSpPr>
        <p:spPr>
          <a:xfrm>
            <a:off x="3979875" y="3353750"/>
            <a:ext cx="359400" cy="332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3" name="Google Shape;2783;p211"/>
          <p:cNvSpPr/>
          <p:nvPr/>
        </p:nvSpPr>
        <p:spPr>
          <a:xfrm>
            <a:off x="2408525" y="3632900"/>
            <a:ext cx="359400" cy="332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4" name="Google Shape;2784;p211"/>
          <p:cNvSpPr/>
          <p:nvPr/>
        </p:nvSpPr>
        <p:spPr>
          <a:xfrm>
            <a:off x="5720950" y="4100400"/>
            <a:ext cx="359400" cy="332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85" name="Google Shape;2785;p211"/>
          <p:cNvCxnSpPr>
            <a:stCxn id="2774" idx="7"/>
            <a:endCxn id="2779" idx="2"/>
          </p:cNvCxnSpPr>
          <p:nvPr/>
        </p:nvCxnSpPr>
        <p:spPr>
          <a:xfrm flipH="1" rot="10800000">
            <a:off x="3347692" y="2198973"/>
            <a:ext cx="632100" cy="3108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6" name="Google Shape;2786;p211"/>
          <p:cNvCxnSpPr>
            <a:stCxn id="2779" idx="0"/>
            <a:endCxn id="2777" idx="3"/>
          </p:cNvCxnSpPr>
          <p:nvPr/>
        </p:nvCxnSpPr>
        <p:spPr>
          <a:xfrm flipH="1" rot="10800000">
            <a:off x="4159575" y="1336425"/>
            <a:ext cx="232200" cy="6963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7" name="Google Shape;2787;p211"/>
          <p:cNvCxnSpPr>
            <a:stCxn id="2779" idx="6"/>
            <a:endCxn id="2778" idx="3"/>
          </p:cNvCxnSpPr>
          <p:nvPr/>
        </p:nvCxnSpPr>
        <p:spPr>
          <a:xfrm flipH="1" rot="10800000">
            <a:off x="4339275" y="1668975"/>
            <a:ext cx="1434300" cy="5301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8" name="Google Shape;2788;p211"/>
          <p:cNvCxnSpPr>
            <a:stCxn id="2778" idx="2"/>
            <a:endCxn id="2777" idx="6"/>
          </p:cNvCxnSpPr>
          <p:nvPr/>
        </p:nvCxnSpPr>
        <p:spPr>
          <a:xfrm rot="10800000">
            <a:off x="4698550" y="1218650"/>
            <a:ext cx="1022400" cy="3327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9" name="Google Shape;2789;p211"/>
          <p:cNvCxnSpPr>
            <a:stCxn id="2780" idx="0"/>
            <a:endCxn id="2778" idx="4"/>
          </p:cNvCxnSpPr>
          <p:nvPr/>
        </p:nvCxnSpPr>
        <p:spPr>
          <a:xfrm flipH="1" rot="10800000">
            <a:off x="5774750" y="1717650"/>
            <a:ext cx="126000" cy="7989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0" name="Google Shape;2790;p211"/>
          <p:cNvCxnSpPr>
            <a:stCxn id="2782" idx="0"/>
            <a:endCxn id="2779" idx="4"/>
          </p:cNvCxnSpPr>
          <p:nvPr/>
        </p:nvCxnSpPr>
        <p:spPr>
          <a:xfrm rot="10800000">
            <a:off x="4159575" y="2365550"/>
            <a:ext cx="0" cy="9882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1" name="Google Shape;2791;p211"/>
          <p:cNvCxnSpPr>
            <a:stCxn id="2783" idx="7"/>
            <a:endCxn id="2774" idx="4"/>
          </p:cNvCxnSpPr>
          <p:nvPr/>
        </p:nvCxnSpPr>
        <p:spPr>
          <a:xfrm flipH="1" rot="10800000">
            <a:off x="2715292" y="2793623"/>
            <a:ext cx="505200" cy="8880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2" name="Google Shape;2792;p211"/>
          <p:cNvCxnSpPr>
            <a:stCxn id="2783" idx="1"/>
            <a:endCxn id="2773" idx="4"/>
          </p:cNvCxnSpPr>
          <p:nvPr/>
        </p:nvCxnSpPr>
        <p:spPr>
          <a:xfrm flipH="1" rot="10800000">
            <a:off x="2461158" y="1931123"/>
            <a:ext cx="306600" cy="17505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3" name="Google Shape;2793;p211"/>
          <p:cNvCxnSpPr>
            <a:stCxn id="2777" idx="2"/>
            <a:endCxn id="2773" idx="5"/>
          </p:cNvCxnSpPr>
          <p:nvPr/>
        </p:nvCxnSpPr>
        <p:spPr>
          <a:xfrm flipH="1">
            <a:off x="2895075" y="1218650"/>
            <a:ext cx="1444200" cy="6639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4" name="Google Shape;2794;p211"/>
          <p:cNvCxnSpPr>
            <a:stCxn id="2782" idx="5"/>
            <a:endCxn id="2780" idx="3"/>
          </p:cNvCxnSpPr>
          <p:nvPr/>
        </p:nvCxnSpPr>
        <p:spPr>
          <a:xfrm flipH="1" rot="10800000">
            <a:off x="4286642" y="2800427"/>
            <a:ext cx="1361100" cy="8373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5" name="Google Shape;2795;p211"/>
          <p:cNvCxnSpPr>
            <a:stCxn id="2782" idx="4"/>
            <a:endCxn id="2783" idx="6"/>
          </p:cNvCxnSpPr>
          <p:nvPr/>
        </p:nvCxnSpPr>
        <p:spPr>
          <a:xfrm flipH="1">
            <a:off x="2767875" y="3686450"/>
            <a:ext cx="1391700" cy="1128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6" name="Google Shape;2796;p211"/>
          <p:cNvCxnSpPr>
            <a:stCxn id="2780" idx="6"/>
            <a:endCxn id="2781" idx="2"/>
          </p:cNvCxnSpPr>
          <p:nvPr/>
        </p:nvCxnSpPr>
        <p:spPr>
          <a:xfrm flipH="1" rot="10800000">
            <a:off x="5954450" y="2571900"/>
            <a:ext cx="399900" cy="1110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7" name="Google Shape;2797;p211"/>
          <p:cNvCxnSpPr>
            <a:stCxn id="2781" idx="0"/>
            <a:endCxn id="2778" idx="5"/>
          </p:cNvCxnSpPr>
          <p:nvPr/>
        </p:nvCxnSpPr>
        <p:spPr>
          <a:xfrm rot="10800000">
            <a:off x="6027700" y="1668900"/>
            <a:ext cx="506400" cy="7365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8" name="Google Shape;2798;p211"/>
          <p:cNvCxnSpPr>
            <a:stCxn id="2784" idx="0"/>
            <a:endCxn id="2780" idx="4"/>
          </p:cNvCxnSpPr>
          <p:nvPr/>
        </p:nvCxnSpPr>
        <p:spPr>
          <a:xfrm rot="10800000">
            <a:off x="5774650" y="2849400"/>
            <a:ext cx="126000" cy="12510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9" name="Google Shape;2799;p211"/>
          <p:cNvCxnSpPr>
            <a:stCxn id="2784" idx="1"/>
            <a:endCxn id="2782" idx="4"/>
          </p:cNvCxnSpPr>
          <p:nvPr/>
        </p:nvCxnSpPr>
        <p:spPr>
          <a:xfrm rot="10800000">
            <a:off x="4159583" y="3686523"/>
            <a:ext cx="1614000" cy="4626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0" name="Google Shape;2800;p211"/>
          <p:cNvCxnSpPr>
            <a:stCxn id="2784" idx="7"/>
            <a:endCxn id="2781" idx="3"/>
          </p:cNvCxnSpPr>
          <p:nvPr/>
        </p:nvCxnSpPr>
        <p:spPr>
          <a:xfrm flipH="1" rot="10800000">
            <a:off x="6027717" y="2689323"/>
            <a:ext cx="379200" cy="14598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1" name="Google Shape;2801;p211"/>
          <p:cNvSpPr/>
          <p:nvPr/>
        </p:nvSpPr>
        <p:spPr>
          <a:xfrm>
            <a:off x="1596150" y="1852500"/>
            <a:ext cx="579600" cy="530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A1</a:t>
            </a:r>
            <a:endParaRPr b="1" sz="1300">
              <a:solidFill>
                <a:srgbClr val="FFFFFF"/>
              </a:solidFill>
            </a:endParaRPr>
          </a:p>
        </p:txBody>
      </p:sp>
      <p:sp>
        <p:nvSpPr>
          <p:cNvPr id="2802" name="Google Shape;2802;p211"/>
          <p:cNvSpPr/>
          <p:nvPr/>
        </p:nvSpPr>
        <p:spPr>
          <a:xfrm>
            <a:off x="1575000" y="2611275"/>
            <a:ext cx="579600" cy="530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A2</a:t>
            </a:r>
            <a:endParaRPr b="1" sz="1300">
              <a:solidFill>
                <a:srgbClr val="FFFFFF"/>
              </a:solidFill>
            </a:endParaRPr>
          </a:p>
        </p:txBody>
      </p:sp>
      <p:sp>
        <p:nvSpPr>
          <p:cNvPr id="2803" name="Google Shape;2803;p211"/>
          <p:cNvSpPr/>
          <p:nvPr/>
        </p:nvSpPr>
        <p:spPr>
          <a:xfrm>
            <a:off x="1575000" y="3400850"/>
            <a:ext cx="579600" cy="530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A3</a:t>
            </a:r>
            <a:endParaRPr b="1" sz="1300">
              <a:solidFill>
                <a:srgbClr val="FFFFFF"/>
              </a:solidFill>
            </a:endParaRPr>
          </a:p>
        </p:txBody>
      </p:sp>
      <p:sp>
        <p:nvSpPr>
          <p:cNvPr id="2804" name="Google Shape;2804;p211"/>
          <p:cNvSpPr/>
          <p:nvPr/>
        </p:nvSpPr>
        <p:spPr>
          <a:xfrm>
            <a:off x="6989075" y="1829900"/>
            <a:ext cx="579600" cy="530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B1</a:t>
            </a:r>
            <a:endParaRPr b="1" sz="1300">
              <a:solidFill>
                <a:srgbClr val="FFFFFF"/>
              </a:solidFill>
            </a:endParaRPr>
          </a:p>
        </p:txBody>
      </p:sp>
      <p:sp>
        <p:nvSpPr>
          <p:cNvPr id="2805" name="Google Shape;2805;p211"/>
          <p:cNvSpPr/>
          <p:nvPr/>
        </p:nvSpPr>
        <p:spPr>
          <a:xfrm>
            <a:off x="6967925" y="2588675"/>
            <a:ext cx="579600" cy="530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B2</a:t>
            </a:r>
            <a:endParaRPr b="1" sz="1300">
              <a:solidFill>
                <a:srgbClr val="FFFFFF"/>
              </a:solidFill>
            </a:endParaRPr>
          </a:p>
        </p:txBody>
      </p:sp>
      <p:sp>
        <p:nvSpPr>
          <p:cNvPr id="2806" name="Google Shape;2806;p211"/>
          <p:cNvSpPr/>
          <p:nvPr/>
        </p:nvSpPr>
        <p:spPr>
          <a:xfrm>
            <a:off x="6967925" y="3378250"/>
            <a:ext cx="579600" cy="530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B3</a:t>
            </a:r>
            <a:endParaRPr b="1" sz="13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Asynchronous workload is everywhere</a:t>
            </a:r>
            <a:endParaRPr/>
          </a:p>
        </p:txBody>
      </p:sp>
      <p:sp>
        <p:nvSpPr>
          <p:cNvPr id="228" name="Google Shape;228;p32"/>
          <p:cNvSpPr txBox="1"/>
          <p:nvPr>
            <p:ph idx="1" type="body"/>
          </p:nvPr>
        </p:nvSpPr>
        <p:spPr>
          <a:xfrm>
            <a:off x="345625" y="1138900"/>
            <a:ext cx="6251400" cy="3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Asynchronous Programming </a:t>
            </a:r>
            <a:r>
              <a:rPr lang="en" sz="1900"/>
              <a:t>(promises/futures)</a:t>
            </a:r>
            <a:endParaRPr sz="19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Asynchronous backend processing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Asynchronous</a:t>
            </a:r>
            <a:r>
              <a:rPr lang="en" sz="2200"/>
              <a:t> commits in postgres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Asynchronous IO in Linux</a:t>
            </a:r>
            <a:r>
              <a:rPr lang="en" sz="2000"/>
              <a:t> (epoll, io_uring)</a:t>
            </a:r>
            <a:endParaRPr sz="20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Asynchronous replication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Asynchronous OS fsync (fs cache)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0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p212"/>
          <p:cNvSpPr txBox="1"/>
          <p:nvPr>
            <p:ph type="title"/>
          </p:nvPr>
        </p:nvSpPr>
        <p:spPr>
          <a:xfrm>
            <a:off x="311700" y="231700"/>
            <a:ext cx="392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WebRTC Overview</a:t>
            </a:r>
            <a:endParaRPr/>
          </a:p>
        </p:txBody>
      </p:sp>
      <p:grpSp>
        <p:nvGrpSpPr>
          <p:cNvPr id="2812" name="Google Shape;2812;p212"/>
          <p:cNvGrpSpPr/>
          <p:nvPr/>
        </p:nvGrpSpPr>
        <p:grpSpPr>
          <a:xfrm>
            <a:off x="0" y="1863623"/>
            <a:ext cx="1702224" cy="1992041"/>
            <a:chOff x="201122" y="1498100"/>
            <a:chExt cx="1412400" cy="1715059"/>
          </a:xfrm>
        </p:grpSpPr>
        <p:pic>
          <p:nvPicPr>
            <p:cNvPr id="2813" name="Google Shape;2813;p2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498100"/>
              <a:ext cx="1191250" cy="1191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4" name="Google Shape;2814;p212"/>
            <p:cNvSpPr txBox="1"/>
            <p:nvPr/>
          </p:nvSpPr>
          <p:spPr>
            <a:xfrm>
              <a:off x="201122" y="2513259"/>
              <a:ext cx="1412400" cy="6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A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grpSp>
        <p:nvGrpSpPr>
          <p:cNvPr id="2815" name="Google Shape;2815;p212"/>
          <p:cNvGrpSpPr/>
          <p:nvPr/>
        </p:nvGrpSpPr>
        <p:grpSpPr>
          <a:xfrm>
            <a:off x="7389925" y="1842797"/>
            <a:ext cx="1597142" cy="2052657"/>
            <a:chOff x="201136" y="1498100"/>
            <a:chExt cx="1412400" cy="1680852"/>
          </a:xfrm>
        </p:grpSpPr>
        <p:pic>
          <p:nvPicPr>
            <p:cNvPr id="2816" name="Google Shape;2816;p2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498100"/>
              <a:ext cx="1191250" cy="1191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7" name="Google Shape;2817;p212"/>
            <p:cNvSpPr txBox="1"/>
            <p:nvPr/>
          </p:nvSpPr>
          <p:spPr>
            <a:xfrm>
              <a:off x="201136" y="2513252"/>
              <a:ext cx="14124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B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cxnSp>
        <p:nvCxnSpPr>
          <p:cNvPr id="2818" name="Google Shape;2818;p212"/>
          <p:cNvCxnSpPr>
            <a:stCxn id="2819" idx="5"/>
            <a:endCxn id="2820" idx="2"/>
          </p:cNvCxnSpPr>
          <p:nvPr/>
        </p:nvCxnSpPr>
        <p:spPr>
          <a:xfrm>
            <a:off x="2894967" y="1882515"/>
            <a:ext cx="146100" cy="7449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1" name="Google Shape;2821;p212"/>
          <p:cNvSpPr txBox="1"/>
          <p:nvPr/>
        </p:nvSpPr>
        <p:spPr>
          <a:xfrm>
            <a:off x="198650" y="923788"/>
            <a:ext cx="25701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Looks like B2 is the available and optimal path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22" name="Google Shape;2822;p212"/>
          <p:cNvSpPr txBox="1"/>
          <p:nvPr/>
        </p:nvSpPr>
        <p:spPr>
          <a:xfrm>
            <a:off x="6534100" y="905750"/>
            <a:ext cx="25701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Looks like A1 is the available and optimal path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23" name="Google Shape;2823;p212"/>
          <p:cNvSpPr/>
          <p:nvPr/>
        </p:nvSpPr>
        <p:spPr>
          <a:xfrm>
            <a:off x="4339275" y="1052300"/>
            <a:ext cx="359400" cy="332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4" name="Google Shape;2824;p212"/>
          <p:cNvSpPr/>
          <p:nvPr/>
        </p:nvSpPr>
        <p:spPr>
          <a:xfrm>
            <a:off x="5720950" y="1385000"/>
            <a:ext cx="359400" cy="3327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5" name="Google Shape;2825;p212"/>
          <p:cNvSpPr/>
          <p:nvPr/>
        </p:nvSpPr>
        <p:spPr>
          <a:xfrm>
            <a:off x="3979875" y="2032725"/>
            <a:ext cx="359400" cy="3327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212"/>
          <p:cNvSpPr/>
          <p:nvPr/>
        </p:nvSpPr>
        <p:spPr>
          <a:xfrm>
            <a:off x="2588200" y="1598538"/>
            <a:ext cx="359400" cy="3327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0" name="Google Shape;2820;p212"/>
          <p:cNvSpPr/>
          <p:nvPr/>
        </p:nvSpPr>
        <p:spPr>
          <a:xfrm>
            <a:off x="3040925" y="2461050"/>
            <a:ext cx="359400" cy="3327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6" name="Google Shape;2826;p212"/>
          <p:cNvSpPr/>
          <p:nvPr/>
        </p:nvSpPr>
        <p:spPr>
          <a:xfrm>
            <a:off x="5595050" y="2516550"/>
            <a:ext cx="359400" cy="332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212"/>
          <p:cNvSpPr/>
          <p:nvPr/>
        </p:nvSpPr>
        <p:spPr>
          <a:xfrm>
            <a:off x="6354400" y="2405400"/>
            <a:ext cx="359400" cy="3327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8" name="Google Shape;2828;p212"/>
          <p:cNvSpPr/>
          <p:nvPr/>
        </p:nvSpPr>
        <p:spPr>
          <a:xfrm>
            <a:off x="3979875" y="3353750"/>
            <a:ext cx="359400" cy="332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9" name="Google Shape;2829;p212"/>
          <p:cNvSpPr/>
          <p:nvPr/>
        </p:nvSpPr>
        <p:spPr>
          <a:xfrm>
            <a:off x="2408525" y="3632900"/>
            <a:ext cx="359400" cy="332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0" name="Google Shape;2830;p212"/>
          <p:cNvSpPr/>
          <p:nvPr/>
        </p:nvSpPr>
        <p:spPr>
          <a:xfrm>
            <a:off x="5720950" y="4100400"/>
            <a:ext cx="359400" cy="332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31" name="Google Shape;2831;p212"/>
          <p:cNvCxnSpPr>
            <a:stCxn id="2820" idx="7"/>
            <a:endCxn id="2825" idx="2"/>
          </p:cNvCxnSpPr>
          <p:nvPr/>
        </p:nvCxnSpPr>
        <p:spPr>
          <a:xfrm flipH="1" rot="10800000">
            <a:off x="3347692" y="2198973"/>
            <a:ext cx="632100" cy="3108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2" name="Google Shape;2832;p212"/>
          <p:cNvCxnSpPr>
            <a:stCxn id="2825" idx="0"/>
            <a:endCxn id="2823" idx="3"/>
          </p:cNvCxnSpPr>
          <p:nvPr/>
        </p:nvCxnSpPr>
        <p:spPr>
          <a:xfrm flipH="1" rot="10800000">
            <a:off x="4159575" y="1336425"/>
            <a:ext cx="232200" cy="6963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3" name="Google Shape;2833;p212"/>
          <p:cNvCxnSpPr>
            <a:stCxn id="2825" idx="6"/>
            <a:endCxn id="2824" idx="3"/>
          </p:cNvCxnSpPr>
          <p:nvPr/>
        </p:nvCxnSpPr>
        <p:spPr>
          <a:xfrm flipH="1" rot="10800000">
            <a:off x="4339275" y="1668975"/>
            <a:ext cx="1434300" cy="5301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4" name="Google Shape;2834;p212"/>
          <p:cNvCxnSpPr>
            <a:stCxn id="2824" idx="2"/>
            <a:endCxn id="2823" idx="6"/>
          </p:cNvCxnSpPr>
          <p:nvPr/>
        </p:nvCxnSpPr>
        <p:spPr>
          <a:xfrm rot="10800000">
            <a:off x="4698550" y="1218650"/>
            <a:ext cx="1022400" cy="3327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5" name="Google Shape;2835;p212"/>
          <p:cNvCxnSpPr>
            <a:stCxn id="2826" idx="0"/>
            <a:endCxn id="2824" idx="4"/>
          </p:cNvCxnSpPr>
          <p:nvPr/>
        </p:nvCxnSpPr>
        <p:spPr>
          <a:xfrm flipH="1" rot="10800000">
            <a:off x="5774750" y="1717650"/>
            <a:ext cx="126000" cy="7989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6" name="Google Shape;2836;p212"/>
          <p:cNvCxnSpPr>
            <a:stCxn id="2828" idx="0"/>
            <a:endCxn id="2825" idx="4"/>
          </p:cNvCxnSpPr>
          <p:nvPr/>
        </p:nvCxnSpPr>
        <p:spPr>
          <a:xfrm rot="10800000">
            <a:off x="4159575" y="2365550"/>
            <a:ext cx="0" cy="9882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7" name="Google Shape;2837;p212"/>
          <p:cNvCxnSpPr>
            <a:stCxn id="2829" idx="7"/>
            <a:endCxn id="2820" idx="4"/>
          </p:cNvCxnSpPr>
          <p:nvPr/>
        </p:nvCxnSpPr>
        <p:spPr>
          <a:xfrm flipH="1" rot="10800000">
            <a:off x="2715292" y="2793623"/>
            <a:ext cx="505200" cy="8880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8" name="Google Shape;2838;p212"/>
          <p:cNvCxnSpPr>
            <a:stCxn id="2829" idx="1"/>
            <a:endCxn id="2819" idx="4"/>
          </p:cNvCxnSpPr>
          <p:nvPr/>
        </p:nvCxnSpPr>
        <p:spPr>
          <a:xfrm flipH="1" rot="10800000">
            <a:off x="2461158" y="1931123"/>
            <a:ext cx="306600" cy="17505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9" name="Google Shape;2839;p212"/>
          <p:cNvCxnSpPr>
            <a:stCxn id="2823" idx="2"/>
            <a:endCxn id="2819" idx="5"/>
          </p:cNvCxnSpPr>
          <p:nvPr/>
        </p:nvCxnSpPr>
        <p:spPr>
          <a:xfrm flipH="1">
            <a:off x="2895075" y="1218650"/>
            <a:ext cx="1444200" cy="6639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0" name="Google Shape;2840;p212"/>
          <p:cNvCxnSpPr>
            <a:stCxn id="2828" idx="5"/>
            <a:endCxn id="2826" idx="3"/>
          </p:cNvCxnSpPr>
          <p:nvPr/>
        </p:nvCxnSpPr>
        <p:spPr>
          <a:xfrm flipH="1" rot="10800000">
            <a:off x="4286642" y="2800427"/>
            <a:ext cx="1361100" cy="8373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1" name="Google Shape;2841;p212"/>
          <p:cNvCxnSpPr>
            <a:stCxn id="2828" idx="4"/>
            <a:endCxn id="2829" idx="6"/>
          </p:cNvCxnSpPr>
          <p:nvPr/>
        </p:nvCxnSpPr>
        <p:spPr>
          <a:xfrm flipH="1">
            <a:off x="2767875" y="3686450"/>
            <a:ext cx="1391700" cy="1128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2" name="Google Shape;2842;p212"/>
          <p:cNvCxnSpPr>
            <a:stCxn id="2826" idx="6"/>
            <a:endCxn id="2827" idx="2"/>
          </p:cNvCxnSpPr>
          <p:nvPr/>
        </p:nvCxnSpPr>
        <p:spPr>
          <a:xfrm flipH="1" rot="10800000">
            <a:off x="5954450" y="2571900"/>
            <a:ext cx="399900" cy="1110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3" name="Google Shape;2843;p212"/>
          <p:cNvCxnSpPr>
            <a:stCxn id="2827" idx="0"/>
            <a:endCxn id="2824" idx="5"/>
          </p:cNvCxnSpPr>
          <p:nvPr/>
        </p:nvCxnSpPr>
        <p:spPr>
          <a:xfrm rot="10800000">
            <a:off x="6027700" y="1668900"/>
            <a:ext cx="506400" cy="7365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4" name="Google Shape;2844;p212"/>
          <p:cNvCxnSpPr>
            <a:stCxn id="2830" idx="0"/>
            <a:endCxn id="2826" idx="4"/>
          </p:cNvCxnSpPr>
          <p:nvPr/>
        </p:nvCxnSpPr>
        <p:spPr>
          <a:xfrm rot="10800000">
            <a:off x="5774650" y="2849400"/>
            <a:ext cx="126000" cy="12510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5" name="Google Shape;2845;p212"/>
          <p:cNvCxnSpPr>
            <a:stCxn id="2830" idx="1"/>
            <a:endCxn id="2828" idx="4"/>
          </p:cNvCxnSpPr>
          <p:nvPr/>
        </p:nvCxnSpPr>
        <p:spPr>
          <a:xfrm rot="10800000">
            <a:off x="4159583" y="3686523"/>
            <a:ext cx="1614000" cy="4626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6" name="Google Shape;2846;p212"/>
          <p:cNvCxnSpPr>
            <a:stCxn id="2830" idx="7"/>
            <a:endCxn id="2827" idx="3"/>
          </p:cNvCxnSpPr>
          <p:nvPr/>
        </p:nvCxnSpPr>
        <p:spPr>
          <a:xfrm flipH="1" rot="10800000">
            <a:off x="6027717" y="2689323"/>
            <a:ext cx="379200" cy="14598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7" name="Google Shape;2847;p212"/>
          <p:cNvSpPr/>
          <p:nvPr/>
        </p:nvSpPr>
        <p:spPr>
          <a:xfrm>
            <a:off x="1596150" y="1852500"/>
            <a:ext cx="579600" cy="5301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A1</a:t>
            </a:r>
            <a:endParaRPr b="1" sz="1300"/>
          </a:p>
        </p:txBody>
      </p:sp>
      <p:sp>
        <p:nvSpPr>
          <p:cNvPr id="2848" name="Google Shape;2848;p212"/>
          <p:cNvSpPr/>
          <p:nvPr/>
        </p:nvSpPr>
        <p:spPr>
          <a:xfrm>
            <a:off x="1575000" y="2611275"/>
            <a:ext cx="579600" cy="530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A2</a:t>
            </a:r>
            <a:endParaRPr b="1" sz="1300">
              <a:solidFill>
                <a:srgbClr val="FFFFFF"/>
              </a:solidFill>
            </a:endParaRPr>
          </a:p>
        </p:txBody>
      </p:sp>
      <p:sp>
        <p:nvSpPr>
          <p:cNvPr id="2849" name="Google Shape;2849;p212"/>
          <p:cNvSpPr/>
          <p:nvPr/>
        </p:nvSpPr>
        <p:spPr>
          <a:xfrm>
            <a:off x="1575000" y="3400850"/>
            <a:ext cx="579600" cy="530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A3</a:t>
            </a:r>
            <a:endParaRPr b="1" sz="1300">
              <a:solidFill>
                <a:srgbClr val="FFFFFF"/>
              </a:solidFill>
            </a:endParaRPr>
          </a:p>
        </p:txBody>
      </p:sp>
      <p:sp>
        <p:nvSpPr>
          <p:cNvPr id="2850" name="Google Shape;2850;p212"/>
          <p:cNvSpPr/>
          <p:nvPr/>
        </p:nvSpPr>
        <p:spPr>
          <a:xfrm>
            <a:off x="6989075" y="1829900"/>
            <a:ext cx="579600" cy="530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B1</a:t>
            </a:r>
            <a:endParaRPr b="1" sz="1300">
              <a:solidFill>
                <a:srgbClr val="FFFFFF"/>
              </a:solidFill>
            </a:endParaRPr>
          </a:p>
        </p:txBody>
      </p:sp>
      <p:sp>
        <p:nvSpPr>
          <p:cNvPr id="2851" name="Google Shape;2851;p212"/>
          <p:cNvSpPr/>
          <p:nvPr/>
        </p:nvSpPr>
        <p:spPr>
          <a:xfrm>
            <a:off x="6967925" y="2588675"/>
            <a:ext cx="579600" cy="5301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B2</a:t>
            </a:r>
            <a:endParaRPr b="1" sz="1300"/>
          </a:p>
        </p:txBody>
      </p:sp>
      <p:sp>
        <p:nvSpPr>
          <p:cNvPr id="2852" name="Google Shape;2852;p212"/>
          <p:cNvSpPr/>
          <p:nvPr/>
        </p:nvSpPr>
        <p:spPr>
          <a:xfrm>
            <a:off x="6967925" y="3378250"/>
            <a:ext cx="579600" cy="530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B3</a:t>
            </a:r>
            <a:endParaRPr b="1" sz="1300">
              <a:solidFill>
                <a:srgbClr val="FFFFFF"/>
              </a:solidFill>
            </a:endParaRPr>
          </a:p>
        </p:txBody>
      </p:sp>
      <p:cxnSp>
        <p:nvCxnSpPr>
          <p:cNvPr id="2853" name="Google Shape;2853;p212"/>
          <p:cNvCxnSpPr>
            <a:stCxn id="2819" idx="2"/>
            <a:endCxn id="2847" idx="6"/>
          </p:cNvCxnSpPr>
          <p:nvPr/>
        </p:nvCxnSpPr>
        <p:spPr>
          <a:xfrm flipH="1">
            <a:off x="2175700" y="1764888"/>
            <a:ext cx="412500" cy="3528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854" name="Google Shape;2854;p212"/>
          <p:cNvCxnSpPr>
            <a:stCxn id="2827" idx="6"/>
            <a:endCxn id="2851" idx="2"/>
          </p:cNvCxnSpPr>
          <p:nvPr/>
        </p:nvCxnSpPr>
        <p:spPr>
          <a:xfrm>
            <a:off x="6713800" y="2571750"/>
            <a:ext cx="254100" cy="2820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213"/>
          <p:cNvSpPr txBox="1"/>
          <p:nvPr>
            <p:ph type="title"/>
          </p:nvPr>
        </p:nvSpPr>
        <p:spPr>
          <a:xfrm>
            <a:off x="311700" y="18881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WebRTC Demystified</a:t>
            </a:r>
            <a:endParaRPr/>
          </a:p>
        </p:txBody>
      </p:sp>
      <p:sp>
        <p:nvSpPr>
          <p:cNvPr id="2860" name="Google Shape;2860;p213"/>
          <p:cNvSpPr txBox="1"/>
          <p:nvPr>
            <p:ph idx="1" type="body"/>
          </p:nvPr>
        </p:nvSpPr>
        <p:spPr>
          <a:xfrm>
            <a:off x="311700" y="947055"/>
            <a:ext cx="8520600" cy="3990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NAT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STUN, TURN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ICE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SDP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Signaling the SDP </a:t>
            </a:r>
            <a:endParaRPr sz="2400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214"/>
          <p:cNvSpPr txBox="1"/>
          <p:nvPr>
            <p:ph type="title"/>
          </p:nvPr>
        </p:nvSpPr>
        <p:spPr>
          <a:xfrm>
            <a:off x="311700" y="231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Address Translation</a:t>
            </a:r>
            <a:endParaRPr/>
          </a:p>
        </p:txBody>
      </p:sp>
      <p:cxnSp>
        <p:nvCxnSpPr>
          <p:cNvPr id="2866" name="Google Shape;2866;p214"/>
          <p:cNvCxnSpPr/>
          <p:nvPr/>
        </p:nvCxnSpPr>
        <p:spPr>
          <a:xfrm>
            <a:off x="474200" y="4836150"/>
            <a:ext cx="80946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867" name="Google Shape;2867;p214"/>
          <p:cNvGrpSpPr/>
          <p:nvPr/>
        </p:nvGrpSpPr>
        <p:grpSpPr>
          <a:xfrm>
            <a:off x="607975" y="1189100"/>
            <a:ext cx="1412400" cy="1382650"/>
            <a:chOff x="201125" y="1498100"/>
            <a:chExt cx="1412400" cy="1382650"/>
          </a:xfrm>
        </p:grpSpPr>
        <p:pic>
          <p:nvPicPr>
            <p:cNvPr id="2868" name="Google Shape;2868;p2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498100"/>
              <a:ext cx="1191250" cy="1191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9" name="Google Shape;2869;p214"/>
            <p:cNvSpPr txBox="1"/>
            <p:nvPr/>
          </p:nvSpPr>
          <p:spPr>
            <a:xfrm>
              <a:off x="201125" y="2513250"/>
              <a:ext cx="1412400" cy="3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</a:rPr>
                <a:t>10.0.0.2</a:t>
              </a:r>
              <a:endParaRPr b="1">
                <a:solidFill>
                  <a:srgbClr val="FFFFFF"/>
                </a:solidFill>
              </a:endParaRPr>
            </a:p>
          </p:txBody>
        </p:sp>
      </p:grpSp>
      <p:grpSp>
        <p:nvGrpSpPr>
          <p:cNvPr id="2870" name="Google Shape;2870;p214"/>
          <p:cNvGrpSpPr/>
          <p:nvPr/>
        </p:nvGrpSpPr>
        <p:grpSpPr>
          <a:xfrm>
            <a:off x="3243538" y="733275"/>
            <a:ext cx="2507825" cy="1574925"/>
            <a:chOff x="2945725" y="1364325"/>
            <a:chExt cx="2507825" cy="1574925"/>
          </a:xfrm>
        </p:grpSpPr>
        <p:grpSp>
          <p:nvGrpSpPr>
            <p:cNvPr id="2871" name="Google Shape;2871;p214"/>
            <p:cNvGrpSpPr/>
            <p:nvPr/>
          </p:nvGrpSpPr>
          <p:grpSpPr>
            <a:xfrm>
              <a:off x="2945725" y="1364325"/>
              <a:ext cx="1799575" cy="1574925"/>
              <a:chOff x="3064250" y="1144250"/>
              <a:chExt cx="1799575" cy="1574925"/>
            </a:xfrm>
          </p:grpSpPr>
          <p:pic>
            <p:nvPicPr>
              <p:cNvPr id="2872" name="Google Shape;2872;p21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672575" y="1144250"/>
                <a:ext cx="1191250" cy="11912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73" name="Google Shape;2873;p214"/>
              <p:cNvSpPr txBox="1"/>
              <p:nvPr/>
            </p:nvSpPr>
            <p:spPr>
              <a:xfrm>
                <a:off x="3064250" y="2351675"/>
                <a:ext cx="1412400" cy="3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FFFFFF"/>
                    </a:solidFill>
                  </a:rPr>
                  <a:t>10.0.0.1</a:t>
                </a:r>
                <a:endParaRPr b="1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874" name="Google Shape;2874;p214"/>
            <p:cNvSpPr txBox="1"/>
            <p:nvPr/>
          </p:nvSpPr>
          <p:spPr>
            <a:xfrm>
              <a:off x="4041150" y="2571750"/>
              <a:ext cx="1412400" cy="3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FF00"/>
                  </a:solidFill>
                </a:rPr>
                <a:t>5.5.5.5</a:t>
              </a:r>
              <a:endParaRPr b="1">
                <a:solidFill>
                  <a:srgbClr val="00FF00"/>
                </a:solidFill>
              </a:endParaRPr>
            </a:p>
          </p:txBody>
        </p:sp>
      </p:grpSp>
      <p:grpSp>
        <p:nvGrpSpPr>
          <p:cNvPr id="2875" name="Google Shape;2875;p214"/>
          <p:cNvGrpSpPr/>
          <p:nvPr/>
        </p:nvGrpSpPr>
        <p:grpSpPr>
          <a:xfrm>
            <a:off x="7191775" y="1574750"/>
            <a:ext cx="1412400" cy="1382650"/>
            <a:chOff x="201125" y="1498100"/>
            <a:chExt cx="1412400" cy="1382650"/>
          </a:xfrm>
        </p:grpSpPr>
        <p:pic>
          <p:nvPicPr>
            <p:cNvPr id="2876" name="Google Shape;2876;p2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498100"/>
              <a:ext cx="1191250" cy="1191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7" name="Google Shape;2877;p214"/>
            <p:cNvSpPr txBox="1"/>
            <p:nvPr/>
          </p:nvSpPr>
          <p:spPr>
            <a:xfrm>
              <a:off x="201125" y="2513250"/>
              <a:ext cx="1412400" cy="3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FF00"/>
                  </a:solidFill>
                </a:rPr>
                <a:t>4.4.4.4:80</a:t>
              </a:r>
              <a:endParaRPr b="1">
                <a:solidFill>
                  <a:srgbClr val="00FF00"/>
                </a:solidFill>
              </a:endParaRPr>
            </a:p>
          </p:txBody>
        </p:sp>
      </p:grpSp>
      <p:grpSp>
        <p:nvGrpSpPr>
          <p:cNvPr id="2878" name="Google Shape;2878;p214"/>
          <p:cNvGrpSpPr/>
          <p:nvPr/>
        </p:nvGrpSpPr>
        <p:grpSpPr>
          <a:xfrm>
            <a:off x="157618" y="2795264"/>
            <a:ext cx="2426040" cy="358043"/>
            <a:chOff x="438150" y="3340375"/>
            <a:chExt cx="3581400" cy="531300"/>
          </a:xfrm>
        </p:grpSpPr>
        <p:sp>
          <p:nvSpPr>
            <p:cNvPr id="2879" name="Google Shape;2879;p214"/>
            <p:cNvSpPr/>
            <p:nvPr/>
          </p:nvSpPr>
          <p:spPr>
            <a:xfrm>
              <a:off x="1939951" y="3340375"/>
              <a:ext cx="636300" cy="531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GET/</a:t>
              </a:r>
              <a:endParaRPr b="1" sz="800"/>
            </a:p>
          </p:txBody>
        </p:sp>
        <p:sp>
          <p:nvSpPr>
            <p:cNvPr id="2880" name="Google Shape;2880;p214"/>
            <p:cNvSpPr/>
            <p:nvPr/>
          </p:nvSpPr>
          <p:spPr>
            <a:xfrm>
              <a:off x="2576250" y="3340375"/>
              <a:ext cx="8070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4.4.4.4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2881" name="Google Shape;2881;p214"/>
            <p:cNvSpPr/>
            <p:nvPr/>
          </p:nvSpPr>
          <p:spPr>
            <a:xfrm>
              <a:off x="1074450" y="3340375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</a:rPr>
                <a:t>10.0.0.2</a:t>
              </a:r>
              <a:endParaRPr b="1" sz="800">
                <a:solidFill>
                  <a:srgbClr val="FFFFFF"/>
                </a:solidFill>
              </a:endParaRPr>
            </a:p>
          </p:txBody>
        </p:sp>
        <p:sp>
          <p:nvSpPr>
            <p:cNvPr id="2882" name="Google Shape;2882;p214"/>
            <p:cNvSpPr/>
            <p:nvPr/>
          </p:nvSpPr>
          <p:spPr>
            <a:xfrm>
              <a:off x="4381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</a:rPr>
                <a:t>8992</a:t>
              </a:r>
              <a:endParaRPr b="1" sz="800">
                <a:solidFill>
                  <a:srgbClr val="FFFFFF"/>
                </a:solidFill>
              </a:endParaRPr>
            </a:p>
          </p:txBody>
        </p:sp>
        <p:sp>
          <p:nvSpPr>
            <p:cNvPr id="2883" name="Google Shape;2883;p214"/>
            <p:cNvSpPr/>
            <p:nvPr/>
          </p:nvSpPr>
          <p:spPr>
            <a:xfrm>
              <a:off x="33832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80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2884" name="Google Shape;2884;p214"/>
          <p:cNvGrpSpPr/>
          <p:nvPr/>
        </p:nvGrpSpPr>
        <p:grpSpPr>
          <a:xfrm>
            <a:off x="3183993" y="2392726"/>
            <a:ext cx="2426040" cy="358043"/>
            <a:chOff x="438150" y="3340375"/>
            <a:chExt cx="3581400" cy="531300"/>
          </a:xfrm>
        </p:grpSpPr>
        <p:sp>
          <p:nvSpPr>
            <p:cNvPr id="2885" name="Google Shape;2885;p214"/>
            <p:cNvSpPr/>
            <p:nvPr/>
          </p:nvSpPr>
          <p:spPr>
            <a:xfrm>
              <a:off x="1939951" y="3340375"/>
              <a:ext cx="636300" cy="531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GET/</a:t>
              </a:r>
              <a:endParaRPr b="1" sz="800"/>
            </a:p>
          </p:txBody>
        </p:sp>
        <p:sp>
          <p:nvSpPr>
            <p:cNvPr id="2886" name="Google Shape;2886;p214"/>
            <p:cNvSpPr/>
            <p:nvPr/>
          </p:nvSpPr>
          <p:spPr>
            <a:xfrm>
              <a:off x="2576250" y="3340375"/>
              <a:ext cx="8070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4.4.4.4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2887" name="Google Shape;2887;p214"/>
            <p:cNvSpPr/>
            <p:nvPr/>
          </p:nvSpPr>
          <p:spPr>
            <a:xfrm>
              <a:off x="1074450" y="3340375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</a:rPr>
                <a:t>10.0.0.2</a:t>
              </a:r>
              <a:endParaRPr b="1" sz="800">
                <a:solidFill>
                  <a:srgbClr val="FFFFFF"/>
                </a:solidFill>
              </a:endParaRPr>
            </a:p>
          </p:txBody>
        </p:sp>
        <p:sp>
          <p:nvSpPr>
            <p:cNvPr id="2888" name="Google Shape;2888;p214"/>
            <p:cNvSpPr/>
            <p:nvPr/>
          </p:nvSpPr>
          <p:spPr>
            <a:xfrm>
              <a:off x="4381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</a:rPr>
                <a:t>8992</a:t>
              </a:r>
              <a:endParaRPr b="1" sz="800">
                <a:solidFill>
                  <a:srgbClr val="FFFFFF"/>
                </a:solidFill>
              </a:endParaRPr>
            </a:p>
          </p:txBody>
        </p:sp>
        <p:sp>
          <p:nvSpPr>
            <p:cNvPr id="2889" name="Google Shape;2889;p214"/>
            <p:cNvSpPr/>
            <p:nvPr/>
          </p:nvSpPr>
          <p:spPr>
            <a:xfrm>
              <a:off x="33832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80</a:t>
              </a:r>
              <a:endParaRPr b="1" sz="800">
                <a:solidFill>
                  <a:srgbClr val="00FF00"/>
                </a:solidFill>
              </a:endParaRPr>
            </a:p>
          </p:txBody>
        </p:sp>
      </p:grpSp>
      <p:grpSp>
        <p:nvGrpSpPr>
          <p:cNvPr id="2890" name="Google Shape;2890;p214"/>
          <p:cNvGrpSpPr/>
          <p:nvPr/>
        </p:nvGrpSpPr>
        <p:grpSpPr>
          <a:xfrm>
            <a:off x="3183993" y="2888801"/>
            <a:ext cx="2426040" cy="358043"/>
            <a:chOff x="438150" y="3340375"/>
            <a:chExt cx="3581400" cy="531300"/>
          </a:xfrm>
        </p:grpSpPr>
        <p:sp>
          <p:nvSpPr>
            <p:cNvPr id="2891" name="Google Shape;2891;p214"/>
            <p:cNvSpPr/>
            <p:nvPr/>
          </p:nvSpPr>
          <p:spPr>
            <a:xfrm>
              <a:off x="1939951" y="3340375"/>
              <a:ext cx="636300" cy="531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GET/</a:t>
              </a:r>
              <a:endParaRPr b="1" sz="800"/>
            </a:p>
          </p:txBody>
        </p:sp>
        <p:sp>
          <p:nvSpPr>
            <p:cNvPr id="2892" name="Google Shape;2892;p214"/>
            <p:cNvSpPr/>
            <p:nvPr/>
          </p:nvSpPr>
          <p:spPr>
            <a:xfrm>
              <a:off x="2576250" y="3340375"/>
              <a:ext cx="8070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4.4.4.4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2893" name="Google Shape;2893;p214"/>
            <p:cNvSpPr/>
            <p:nvPr/>
          </p:nvSpPr>
          <p:spPr>
            <a:xfrm>
              <a:off x="1074450" y="3340375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5.5.5.5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2894" name="Google Shape;2894;p214"/>
            <p:cNvSpPr/>
            <p:nvPr/>
          </p:nvSpPr>
          <p:spPr>
            <a:xfrm>
              <a:off x="4381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3333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2895" name="Google Shape;2895;p214"/>
            <p:cNvSpPr/>
            <p:nvPr/>
          </p:nvSpPr>
          <p:spPr>
            <a:xfrm>
              <a:off x="33832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80</a:t>
              </a:r>
              <a:endParaRPr b="1" sz="800">
                <a:solidFill>
                  <a:srgbClr val="00FF00"/>
                </a:solidFill>
              </a:endParaRPr>
            </a:p>
          </p:txBody>
        </p:sp>
      </p:grpSp>
      <p:graphicFrame>
        <p:nvGraphicFramePr>
          <p:cNvPr id="2896" name="Google Shape;2896;p214"/>
          <p:cNvGraphicFramePr/>
          <p:nvPr/>
        </p:nvGraphicFramePr>
        <p:xfrm>
          <a:off x="877963" y="3602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{BC06B584-22E3-4A00-8195-611FF77E0FBB}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Internal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Internal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External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Ext.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Dest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Dest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10.0.0.2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8992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5.5.5.5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3333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4.4.4.4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2897" name="Google Shape;2897;p214"/>
          <p:cNvGrpSpPr/>
          <p:nvPr/>
        </p:nvGrpSpPr>
        <p:grpSpPr>
          <a:xfrm>
            <a:off x="6559968" y="3017501"/>
            <a:ext cx="2426040" cy="358043"/>
            <a:chOff x="438150" y="3340375"/>
            <a:chExt cx="3581400" cy="531300"/>
          </a:xfrm>
        </p:grpSpPr>
        <p:sp>
          <p:nvSpPr>
            <p:cNvPr id="2898" name="Google Shape;2898;p214"/>
            <p:cNvSpPr/>
            <p:nvPr/>
          </p:nvSpPr>
          <p:spPr>
            <a:xfrm>
              <a:off x="1939951" y="3340375"/>
              <a:ext cx="636300" cy="531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GET/</a:t>
              </a:r>
              <a:endParaRPr b="1" sz="800"/>
            </a:p>
          </p:txBody>
        </p:sp>
        <p:sp>
          <p:nvSpPr>
            <p:cNvPr id="2899" name="Google Shape;2899;p214"/>
            <p:cNvSpPr/>
            <p:nvPr/>
          </p:nvSpPr>
          <p:spPr>
            <a:xfrm>
              <a:off x="2576250" y="3340375"/>
              <a:ext cx="8070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4.4.4.4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2900" name="Google Shape;2900;p214"/>
            <p:cNvSpPr/>
            <p:nvPr/>
          </p:nvSpPr>
          <p:spPr>
            <a:xfrm>
              <a:off x="1074450" y="3340375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5.5.5.5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2901" name="Google Shape;2901;p214"/>
            <p:cNvSpPr/>
            <p:nvPr/>
          </p:nvSpPr>
          <p:spPr>
            <a:xfrm>
              <a:off x="4381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3333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2902" name="Google Shape;2902;p214"/>
            <p:cNvSpPr/>
            <p:nvPr/>
          </p:nvSpPr>
          <p:spPr>
            <a:xfrm>
              <a:off x="33832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80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215"/>
          <p:cNvSpPr txBox="1"/>
          <p:nvPr>
            <p:ph type="title"/>
          </p:nvPr>
        </p:nvSpPr>
        <p:spPr>
          <a:xfrm>
            <a:off x="311700" y="231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Address Translation</a:t>
            </a:r>
            <a:endParaRPr/>
          </a:p>
        </p:txBody>
      </p:sp>
      <p:cxnSp>
        <p:nvCxnSpPr>
          <p:cNvPr id="2908" name="Google Shape;2908;p215"/>
          <p:cNvCxnSpPr/>
          <p:nvPr/>
        </p:nvCxnSpPr>
        <p:spPr>
          <a:xfrm rot="10800000">
            <a:off x="546000" y="4752575"/>
            <a:ext cx="7952400" cy="8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909" name="Google Shape;2909;p215"/>
          <p:cNvGrpSpPr/>
          <p:nvPr/>
        </p:nvGrpSpPr>
        <p:grpSpPr>
          <a:xfrm>
            <a:off x="607975" y="1189100"/>
            <a:ext cx="1412400" cy="1382650"/>
            <a:chOff x="201125" y="1498100"/>
            <a:chExt cx="1412400" cy="1382650"/>
          </a:xfrm>
        </p:grpSpPr>
        <p:pic>
          <p:nvPicPr>
            <p:cNvPr id="2910" name="Google Shape;2910;p2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498100"/>
              <a:ext cx="1191250" cy="1191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1" name="Google Shape;2911;p215"/>
            <p:cNvSpPr txBox="1"/>
            <p:nvPr/>
          </p:nvSpPr>
          <p:spPr>
            <a:xfrm>
              <a:off x="201125" y="2513250"/>
              <a:ext cx="1412400" cy="3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10.0.0.2</a:t>
              </a:r>
              <a:endParaRPr b="1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FFFFF"/>
                </a:solidFill>
              </a:endParaRPr>
            </a:p>
          </p:txBody>
        </p:sp>
      </p:grpSp>
      <p:grpSp>
        <p:nvGrpSpPr>
          <p:cNvPr id="2912" name="Google Shape;2912;p215"/>
          <p:cNvGrpSpPr/>
          <p:nvPr/>
        </p:nvGrpSpPr>
        <p:grpSpPr>
          <a:xfrm>
            <a:off x="3243538" y="733275"/>
            <a:ext cx="2507825" cy="1574925"/>
            <a:chOff x="2945725" y="1364325"/>
            <a:chExt cx="2507825" cy="1574925"/>
          </a:xfrm>
        </p:grpSpPr>
        <p:grpSp>
          <p:nvGrpSpPr>
            <p:cNvPr id="2913" name="Google Shape;2913;p215"/>
            <p:cNvGrpSpPr/>
            <p:nvPr/>
          </p:nvGrpSpPr>
          <p:grpSpPr>
            <a:xfrm>
              <a:off x="2945725" y="1364325"/>
              <a:ext cx="1799575" cy="1574925"/>
              <a:chOff x="3064250" y="1144250"/>
              <a:chExt cx="1799575" cy="1574925"/>
            </a:xfrm>
          </p:grpSpPr>
          <p:pic>
            <p:nvPicPr>
              <p:cNvPr id="2914" name="Google Shape;2914;p2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672575" y="1144250"/>
                <a:ext cx="1191250" cy="11912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15" name="Google Shape;2915;p215"/>
              <p:cNvSpPr txBox="1"/>
              <p:nvPr/>
            </p:nvSpPr>
            <p:spPr>
              <a:xfrm>
                <a:off x="3064250" y="2351675"/>
                <a:ext cx="1412400" cy="3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1"/>
                    </a:solidFill>
                  </a:rPr>
                  <a:t>10.0.0.1</a:t>
                </a:r>
                <a:endParaRPr b="1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916" name="Google Shape;2916;p215"/>
            <p:cNvSpPr txBox="1"/>
            <p:nvPr/>
          </p:nvSpPr>
          <p:spPr>
            <a:xfrm>
              <a:off x="4041150" y="2571750"/>
              <a:ext cx="1412400" cy="3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FF00"/>
                  </a:solidFill>
                </a:rPr>
                <a:t>5.5.5.5</a:t>
              </a:r>
              <a:endParaRPr b="1">
                <a:solidFill>
                  <a:srgbClr val="00FF00"/>
                </a:solidFill>
              </a:endParaRPr>
            </a:p>
          </p:txBody>
        </p:sp>
      </p:grpSp>
      <p:grpSp>
        <p:nvGrpSpPr>
          <p:cNvPr id="2917" name="Google Shape;2917;p215"/>
          <p:cNvGrpSpPr/>
          <p:nvPr/>
        </p:nvGrpSpPr>
        <p:grpSpPr>
          <a:xfrm>
            <a:off x="7191775" y="1574750"/>
            <a:ext cx="1412400" cy="1382650"/>
            <a:chOff x="201125" y="1498100"/>
            <a:chExt cx="1412400" cy="1382650"/>
          </a:xfrm>
        </p:grpSpPr>
        <p:pic>
          <p:nvPicPr>
            <p:cNvPr id="2918" name="Google Shape;2918;p2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498100"/>
              <a:ext cx="1191250" cy="1191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9" name="Google Shape;2919;p215"/>
            <p:cNvSpPr txBox="1"/>
            <p:nvPr/>
          </p:nvSpPr>
          <p:spPr>
            <a:xfrm>
              <a:off x="201125" y="2513250"/>
              <a:ext cx="1412400" cy="3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FF00"/>
                  </a:solidFill>
                </a:rPr>
                <a:t>4.4.4.4:80</a:t>
              </a:r>
              <a:endParaRPr b="1">
                <a:solidFill>
                  <a:srgbClr val="00FF00"/>
                </a:solidFill>
              </a:endParaRPr>
            </a:p>
          </p:txBody>
        </p:sp>
      </p:grpSp>
      <p:graphicFrame>
        <p:nvGraphicFramePr>
          <p:cNvPr id="2920" name="Google Shape;2920;p215"/>
          <p:cNvGraphicFramePr/>
          <p:nvPr/>
        </p:nvGraphicFramePr>
        <p:xfrm>
          <a:off x="877963" y="3602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{BC06B584-22E3-4A00-8195-611FF77E0FBB}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Internal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Internal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Ext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Ext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Dest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Dest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10.0.0.2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8992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5.5.5.5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3333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4.4.4.4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2921" name="Google Shape;2921;p215"/>
          <p:cNvGrpSpPr/>
          <p:nvPr/>
        </p:nvGrpSpPr>
        <p:grpSpPr>
          <a:xfrm>
            <a:off x="6559968" y="3017501"/>
            <a:ext cx="2426040" cy="358043"/>
            <a:chOff x="438150" y="3340375"/>
            <a:chExt cx="3581400" cy="531300"/>
          </a:xfrm>
        </p:grpSpPr>
        <p:sp>
          <p:nvSpPr>
            <p:cNvPr id="2922" name="Google Shape;2922;p215"/>
            <p:cNvSpPr/>
            <p:nvPr/>
          </p:nvSpPr>
          <p:spPr>
            <a:xfrm>
              <a:off x="1939951" y="3340375"/>
              <a:ext cx="636300" cy="531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200 OK</a:t>
              </a:r>
              <a:endParaRPr b="1" sz="800"/>
            </a:p>
          </p:txBody>
        </p:sp>
        <p:sp>
          <p:nvSpPr>
            <p:cNvPr id="2923" name="Google Shape;2923;p215"/>
            <p:cNvSpPr/>
            <p:nvPr/>
          </p:nvSpPr>
          <p:spPr>
            <a:xfrm>
              <a:off x="2576250" y="3340375"/>
              <a:ext cx="8070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5.5.5.5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2924" name="Google Shape;2924;p215"/>
            <p:cNvSpPr/>
            <p:nvPr/>
          </p:nvSpPr>
          <p:spPr>
            <a:xfrm>
              <a:off x="1074450" y="3340375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4.4.4.4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2925" name="Google Shape;2925;p215"/>
            <p:cNvSpPr/>
            <p:nvPr/>
          </p:nvSpPr>
          <p:spPr>
            <a:xfrm>
              <a:off x="4381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80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2926" name="Google Shape;2926;p215"/>
            <p:cNvSpPr/>
            <p:nvPr/>
          </p:nvSpPr>
          <p:spPr>
            <a:xfrm>
              <a:off x="33832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3333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2927" name="Google Shape;2927;p215"/>
          <p:cNvGrpSpPr/>
          <p:nvPr/>
        </p:nvGrpSpPr>
        <p:grpSpPr>
          <a:xfrm>
            <a:off x="3309180" y="2392726"/>
            <a:ext cx="2426040" cy="358043"/>
            <a:chOff x="438150" y="3340375"/>
            <a:chExt cx="3581400" cy="531300"/>
          </a:xfrm>
        </p:grpSpPr>
        <p:sp>
          <p:nvSpPr>
            <p:cNvPr id="2928" name="Google Shape;2928;p215"/>
            <p:cNvSpPr/>
            <p:nvPr/>
          </p:nvSpPr>
          <p:spPr>
            <a:xfrm>
              <a:off x="1939951" y="3340375"/>
              <a:ext cx="636300" cy="531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200 OK</a:t>
              </a:r>
              <a:endParaRPr b="1" sz="800"/>
            </a:p>
          </p:txBody>
        </p:sp>
        <p:sp>
          <p:nvSpPr>
            <p:cNvPr id="2929" name="Google Shape;2929;p215"/>
            <p:cNvSpPr/>
            <p:nvPr/>
          </p:nvSpPr>
          <p:spPr>
            <a:xfrm>
              <a:off x="2576250" y="3340375"/>
              <a:ext cx="8070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5.5.5.5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2930" name="Google Shape;2930;p215"/>
            <p:cNvSpPr/>
            <p:nvPr/>
          </p:nvSpPr>
          <p:spPr>
            <a:xfrm>
              <a:off x="1074450" y="3340375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4.4.4.4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2931" name="Google Shape;2931;p215"/>
            <p:cNvSpPr/>
            <p:nvPr/>
          </p:nvSpPr>
          <p:spPr>
            <a:xfrm>
              <a:off x="4381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80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2932" name="Google Shape;2932;p215"/>
            <p:cNvSpPr/>
            <p:nvPr/>
          </p:nvSpPr>
          <p:spPr>
            <a:xfrm>
              <a:off x="33832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3333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sp>
        <p:nvSpPr>
          <p:cNvPr id="2933" name="Google Shape;2933;p215"/>
          <p:cNvSpPr/>
          <p:nvPr/>
        </p:nvSpPr>
        <p:spPr>
          <a:xfrm>
            <a:off x="3243550" y="4020075"/>
            <a:ext cx="4886400" cy="358200"/>
          </a:xfrm>
          <a:prstGeom prst="rect">
            <a:avLst/>
          </a:prstGeom>
          <a:solidFill>
            <a:srgbClr val="F8EC28">
              <a:alpha val="41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4" name="Google Shape;2934;p215"/>
          <p:cNvGrpSpPr/>
          <p:nvPr/>
        </p:nvGrpSpPr>
        <p:grpSpPr>
          <a:xfrm>
            <a:off x="3309180" y="2835300"/>
            <a:ext cx="2426040" cy="358044"/>
            <a:chOff x="438150" y="3340373"/>
            <a:chExt cx="3581400" cy="531302"/>
          </a:xfrm>
        </p:grpSpPr>
        <p:sp>
          <p:nvSpPr>
            <p:cNvPr id="2935" name="Google Shape;2935;p215"/>
            <p:cNvSpPr/>
            <p:nvPr/>
          </p:nvSpPr>
          <p:spPr>
            <a:xfrm>
              <a:off x="1939951" y="3340375"/>
              <a:ext cx="636300" cy="531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200 OK</a:t>
              </a:r>
              <a:endParaRPr b="1" sz="800"/>
            </a:p>
          </p:txBody>
        </p:sp>
        <p:sp>
          <p:nvSpPr>
            <p:cNvPr id="2936" name="Google Shape;2936;p215"/>
            <p:cNvSpPr/>
            <p:nvPr/>
          </p:nvSpPr>
          <p:spPr>
            <a:xfrm>
              <a:off x="2576244" y="3340373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</a:rPr>
                <a:t>10.0.0.2</a:t>
              </a:r>
              <a:endParaRPr b="1" sz="800">
                <a:solidFill>
                  <a:srgbClr val="FFFFFF"/>
                </a:solidFill>
              </a:endParaRPr>
            </a:p>
          </p:txBody>
        </p:sp>
        <p:sp>
          <p:nvSpPr>
            <p:cNvPr id="2937" name="Google Shape;2937;p215"/>
            <p:cNvSpPr/>
            <p:nvPr/>
          </p:nvSpPr>
          <p:spPr>
            <a:xfrm>
              <a:off x="1074450" y="3340375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4.4.4.4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2938" name="Google Shape;2938;p215"/>
            <p:cNvSpPr/>
            <p:nvPr/>
          </p:nvSpPr>
          <p:spPr>
            <a:xfrm>
              <a:off x="4381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80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2939" name="Google Shape;2939;p215"/>
            <p:cNvSpPr/>
            <p:nvPr/>
          </p:nvSpPr>
          <p:spPr>
            <a:xfrm>
              <a:off x="33832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</a:rPr>
                <a:t>8992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2940" name="Google Shape;2940;p215"/>
          <p:cNvGrpSpPr/>
          <p:nvPr/>
        </p:nvGrpSpPr>
        <p:grpSpPr>
          <a:xfrm>
            <a:off x="227255" y="2659450"/>
            <a:ext cx="2426040" cy="358044"/>
            <a:chOff x="438150" y="3340373"/>
            <a:chExt cx="3581400" cy="531302"/>
          </a:xfrm>
        </p:grpSpPr>
        <p:sp>
          <p:nvSpPr>
            <p:cNvPr id="2941" name="Google Shape;2941;p215"/>
            <p:cNvSpPr/>
            <p:nvPr/>
          </p:nvSpPr>
          <p:spPr>
            <a:xfrm>
              <a:off x="1939951" y="3340375"/>
              <a:ext cx="636300" cy="531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200 OK</a:t>
              </a:r>
              <a:endParaRPr b="1" sz="800"/>
            </a:p>
          </p:txBody>
        </p:sp>
        <p:sp>
          <p:nvSpPr>
            <p:cNvPr id="2942" name="Google Shape;2942;p215"/>
            <p:cNvSpPr/>
            <p:nvPr/>
          </p:nvSpPr>
          <p:spPr>
            <a:xfrm>
              <a:off x="2576244" y="3340373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</a:rPr>
                <a:t>10.0.0.2</a:t>
              </a:r>
              <a:endParaRPr b="1" sz="800">
                <a:solidFill>
                  <a:srgbClr val="FFFFFF"/>
                </a:solidFill>
              </a:endParaRPr>
            </a:p>
          </p:txBody>
        </p:sp>
        <p:sp>
          <p:nvSpPr>
            <p:cNvPr id="2943" name="Google Shape;2943;p215"/>
            <p:cNvSpPr/>
            <p:nvPr/>
          </p:nvSpPr>
          <p:spPr>
            <a:xfrm>
              <a:off x="1074450" y="3340375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4.4.4.4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2944" name="Google Shape;2944;p215"/>
            <p:cNvSpPr/>
            <p:nvPr/>
          </p:nvSpPr>
          <p:spPr>
            <a:xfrm>
              <a:off x="4381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80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2945" name="Google Shape;2945;p215"/>
            <p:cNvSpPr/>
            <p:nvPr/>
          </p:nvSpPr>
          <p:spPr>
            <a:xfrm>
              <a:off x="33832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</a:rPr>
                <a:t>8992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216"/>
          <p:cNvSpPr txBox="1"/>
          <p:nvPr>
            <p:ph type="title"/>
          </p:nvPr>
        </p:nvSpPr>
        <p:spPr>
          <a:xfrm>
            <a:off x="311700" y="18881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 Translations Method</a:t>
            </a:r>
            <a:endParaRPr/>
          </a:p>
        </p:txBody>
      </p:sp>
      <p:sp>
        <p:nvSpPr>
          <p:cNvPr id="2951" name="Google Shape;2951;p216"/>
          <p:cNvSpPr txBox="1"/>
          <p:nvPr>
            <p:ph idx="1" type="body"/>
          </p:nvPr>
        </p:nvSpPr>
        <p:spPr>
          <a:xfrm>
            <a:off x="311700" y="947055"/>
            <a:ext cx="8520600" cy="3990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One to One NAT (Full-cone NAT)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Address restricted NAT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Port restricted NAT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Symmetric NAT</a:t>
            </a:r>
            <a:endParaRPr sz="2400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5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Google Shape;2956;p217"/>
          <p:cNvSpPr txBox="1"/>
          <p:nvPr>
            <p:ph type="title"/>
          </p:nvPr>
        </p:nvSpPr>
        <p:spPr>
          <a:xfrm>
            <a:off x="311700" y="18881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to One NAT (Full cone NAT)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217"/>
          <p:cNvSpPr txBox="1"/>
          <p:nvPr>
            <p:ph idx="1" type="body"/>
          </p:nvPr>
        </p:nvSpPr>
        <p:spPr>
          <a:xfrm>
            <a:off x="311700" y="947055"/>
            <a:ext cx="8520600" cy="3990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Packets to external IP:port on the router always maps to internal IP:port without exceptions</a:t>
            </a:r>
            <a:endParaRPr sz="2400"/>
          </a:p>
        </p:txBody>
      </p:sp>
      <p:graphicFrame>
        <p:nvGraphicFramePr>
          <p:cNvPr id="2958" name="Google Shape;2958;p217"/>
          <p:cNvGraphicFramePr/>
          <p:nvPr/>
        </p:nvGraphicFramePr>
        <p:xfrm>
          <a:off x="877963" y="3602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{BC06B584-22E3-4A00-8195-611FF77E0FBB}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Internal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Internal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Ext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Ext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Dest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Dest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10.0.0.2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8992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5.5.5.5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3333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4.4.4.4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59" name="Google Shape;2959;p217"/>
          <p:cNvSpPr/>
          <p:nvPr/>
        </p:nvSpPr>
        <p:spPr>
          <a:xfrm>
            <a:off x="3243550" y="4020075"/>
            <a:ext cx="2460300" cy="358200"/>
          </a:xfrm>
          <a:prstGeom prst="rect">
            <a:avLst/>
          </a:prstGeom>
          <a:solidFill>
            <a:srgbClr val="F8EC28">
              <a:alpha val="41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218"/>
          <p:cNvSpPr txBox="1"/>
          <p:nvPr>
            <p:ph type="title"/>
          </p:nvPr>
        </p:nvSpPr>
        <p:spPr>
          <a:xfrm>
            <a:off x="311700" y="231700"/>
            <a:ext cx="32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to One NAT</a:t>
            </a:r>
            <a:endParaRPr/>
          </a:p>
        </p:txBody>
      </p:sp>
      <p:cxnSp>
        <p:nvCxnSpPr>
          <p:cNvPr id="2965" name="Google Shape;2965;p218"/>
          <p:cNvCxnSpPr/>
          <p:nvPr/>
        </p:nvCxnSpPr>
        <p:spPr>
          <a:xfrm rot="10800000">
            <a:off x="5231275" y="404438"/>
            <a:ext cx="36468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966" name="Google Shape;2966;p218"/>
          <p:cNvGrpSpPr/>
          <p:nvPr/>
        </p:nvGrpSpPr>
        <p:grpSpPr>
          <a:xfrm>
            <a:off x="607975" y="1189100"/>
            <a:ext cx="1412400" cy="1382650"/>
            <a:chOff x="201125" y="1498100"/>
            <a:chExt cx="1412400" cy="1382650"/>
          </a:xfrm>
        </p:grpSpPr>
        <p:pic>
          <p:nvPicPr>
            <p:cNvPr id="2967" name="Google Shape;2967;p2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498100"/>
              <a:ext cx="1191250" cy="1191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8" name="Google Shape;2968;p218"/>
            <p:cNvSpPr txBox="1"/>
            <p:nvPr/>
          </p:nvSpPr>
          <p:spPr>
            <a:xfrm>
              <a:off x="201125" y="2513250"/>
              <a:ext cx="1412400" cy="3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10.0.0.2</a:t>
              </a:r>
              <a:endParaRPr b="1">
                <a:solidFill>
                  <a:srgbClr val="FFFFFF"/>
                </a:solidFill>
              </a:endParaRPr>
            </a:p>
          </p:txBody>
        </p:sp>
      </p:grpSp>
      <p:grpSp>
        <p:nvGrpSpPr>
          <p:cNvPr id="2969" name="Google Shape;2969;p218"/>
          <p:cNvGrpSpPr/>
          <p:nvPr/>
        </p:nvGrpSpPr>
        <p:grpSpPr>
          <a:xfrm>
            <a:off x="3243538" y="733275"/>
            <a:ext cx="2507825" cy="1574925"/>
            <a:chOff x="2945725" y="1364325"/>
            <a:chExt cx="2507825" cy="1574925"/>
          </a:xfrm>
        </p:grpSpPr>
        <p:grpSp>
          <p:nvGrpSpPr>
            <p:cNvPr id="2970" name="Google Shape;2970;p218"/>
            <p:cNvGrpSpPr/>
            <p:nvPr/>
          </p:nvGrpSpPr>
          <p:grpSpPr>
            <a:xfrm>
              <a:off x="2945725" y="1364325"/>
              <a:ext cx="1799575" cy="1574925"/>
              <a:chOff x="3064250" y="1144250"/>
              <a:chExt cx="1799575" cy="1574925"/>
            </a:xfrm>
          </p:grpSpPr>
          <p:pic>
            <p:nvPicPr>
              <p:cNvPr id="2971" name="Google Shape;2971;p21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672575" y="1144250"/>
                <a:ext cx="1191250" cy="11912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72" name="Google Shape;2972;p218"/>
              <p:cNvSpPr txBox="1"/>
              <p:nvPr/>
            </p:nvSpPr>
            <p:spPr>
              <a:xfrm>
                <a:off x="3064250" y="2351675"/>
                <a:ext cx="1412400" cy="3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1"/>
                    </a:solidFill>
                  </a:rPr>
                  <a:t>10.0.0.1</a:t>
                </a:r>
                <a:endParaRPr b="1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973" name="Google Shape;2973;p218"/>
            <p:cNvSpPr txBox="1"/>
            <p:nvPr/>
          </p:nvSpPr>
          <p:spPr>
            <a:xfrm>
              <a:off x="4041150" y="2571750"/>
              <a:ext cx="1412400" cy="3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FF00"/>
                  </a:solidFill>
                </a:rPr>
                <a:t>5.5.5.5</a:t>
              </a:r>
              <a:endParaRPr b="1">
                <a:solidFill>
                  <a:srgbClr val="00FF00"/>
                </a:solidFill>
              </a:endParaRPr>
            </a:p>
          </p:txBody>
        </p:sp>
      </p:grpSp>
      <p:graphicFrame>
        <p:nvGraphicFramePr>
          <p:cNvPr id="2974" name="Google Shape;2974;p218"/>
          <p:cNvGraphicFramePr/>
          <p:nvPr/>
        </p:nvGraphicFramePr>
        <p:xfrm>
          <a:off x="902688" y="313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{BC06B584-22E3-4A00-8195-611FF77E0FBB}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Internal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Internal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Ext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Ext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Dest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Dest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10.0.0.2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8992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5.5.5.5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3333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4.4.4.4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10.0.0.2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9999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5.5.5.5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4444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3.3.3.3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2975" name="Google Shape;2975;p218"/>
          <p:cNvGrpSpPr/>
          <p:nvPr/>
        </p:nvGrpSpPr>
        <p:grpSpPr>
          <a:xfrm>
            <a:off x="6107468" y="908051"/>
            <a:ext cx="2426040" cy="358043"/>
            <a:chOff x="438150" y="3340375"/>
            <a:chExt cx="3581400" cy="531300"/>
          </a:xfrm>
        </p:grpSpPr>
        <p:sp>
          <p:nvSpPr>
            <p:cNvPr id="2976" name="Google Shape;2976;p218"/>
            <p:cNvSpPr/>
            <p:nvPr/>
          </p:nvSpPr>
          <p:spPr>
            <a:xfrm>
              <a:off x="1939951" y="3340375"/>
              <a:ext cx="636300" cy="531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200 OK</a:t>
              </a:r>
              <a:endParaRPr b="1" sz="800"/>
            </a:p>
          </p:txBody>
        </p:sp>
        <p:sp>
          <p:nvSpPr>
            <p:cNvPr id="2977" name="Google Shape;2977;p218"/>
            <p:cNvSpPr/>
            <p:nvPr/>
          </p:nvSpPr>
          <p:spPr>
            <a:xfrm>
              <a:off x="2576250" y="3340375"/>
              <a:ext cx="8070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5.5.5.5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2978" name="Google Shape;2978;p218"/>
            <p:cNvSpPr/>
            <p:nvPr/>
          </p:nvSpPr>
          <p:spPr>
            <a:xfrm>
              <a:off x="1074450" y="3340375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4.4.4.4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2979" name="Google Shape;2979;p218"/>
            <p:cNvSpPr/>
            <p:nvPr/>
          </p:nvSpPr>
          <p:spPr>
            <a:xfrm>
              <a:off x="4381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80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2980" name="Google Shape;2980;p218"/>
            <p:cNvSpPr/>
            <p:nvPr/>
          </p:nvSpPr>
          <p:spPr>
            <a:xfrm>
              <a:off x="33832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3333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2981" name="Google Shape;2981;p218"/>
          <p:cNvGrpSpPr/>
          <p:nvPr/>
        </p:nvGrpSpPr>
        <p:grpSpPr>
          <a:xfrm>
            <a:off x="6107468" y="1403376"/>
            <a:ext cx="2426040" cy="358043"/>
            <a:chOff x="438150" y="3340375"/>
            <a:chExt cx="3581400" cy="531300"/>
          </a:xfrm>
        </p:grpSpPr>
        <p:sp>
          <p:nvSpPr>
            <p:cNvPr id="2982" name="Google Shape;2982;p218"/>
            <p:cNvSpPr/>
            <p:nvPr/>
          </p:nvSpPr>
          <p:spPr>
            <a:xfrm>
              <a:off x="1939951" y="3340375"/>
              <a:ext cx="636300" cy="531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200 OK</a:t>
              </a:r>
              <a:endParaRPr b="1" sz="800"/>
            </a:p>
          </p:txBody>
        </p:sp>
        <p:sp>
          <p:nvSpPr>
            <p:cNvPr id="2983" name="Google Shape;2983;p218"/>
            <p:cNvSpPr/>
            <p:nvPr/>
          </p:nvSpPr>
          <p:spPr>
            <a:xfrm>
              <a:off x="2576250" y="3340375"/>
              <a:ext cx="8070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5.5.5.5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2984" name="Google Shape;2984;p218"/>
            <p:cNvSpPr/>
            <p:nvPr/>
          </p:nvSpPr>
          <p:spPr>
            <a:xfrm>
              <a:off x="1074450" y="3340375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3.3.3.3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2985" name="Google Shape;2985;p218"/>
            <p:cNvSpPr/>
            <p:nvPr/>
          </p:nvSpPr>
          <p:spPr>
            <a:xfrm>
              <a:off x="4381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22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2986" name="Google Shape;2986;p218"/>
            <p:cNvSpPr/>
            <p:nvPr/>
          </p:nvSpPr>
          <p:spPr>
            <a:xfrm>
              <a:off x="33832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3333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2987" name="Google Shape;2987;p218"/>
          <p:cNvGrpSpPr/>
          <p:nvPr/>
        </p:nvGrpSpPr>
        <p:grpSpPr>
          <a:xfrm>
            <a:off x="6107468" y="1898701"/>
            <a:ext cx="2426040" cy="358043"/>
            <a:chOff x="438150" y="3340375"/>
            <a:chExt cx="3581400" cy="531300"/>
          </a:xfrm>
        </p:grpSpPr>
        <p:sp>
          <p:nvSpPr>
            <p:cNvPr id="2988" name="Google Shape;2988;p218"/>
            <p:cNvSpPr/>
            <p:nvPr/>
          </p:nvSpPr>
          <p:spPr>
            <a:xfrm>
              <a:off x="1939951" y="3340375"/>
              <a:ext cx="636300" cy="531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200 OK</a:t>
              </a:r>
              <a:endParaRPr b="1" sz="800"/>
            </a:p>
          </p:txBody>
        </p:sp>
        <p:sp>
          <p:nvSpPr>
            <p:cNvPr id="2989" name="Google Shape;2989;p218"/>
            <p:cNvSpPr/>
            <p:nvPr/>
          </p:nvSpPr>
          <p:spPr>
            <a:xfrm>
              <a:off x="2576250" y="3340375"/>
              <a:ext cx="8070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5.5.5.5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2990" name="Google Shape;2990;p218"/>
            <p:cNvSpPr/>
            <p:nvPr/>
          </p:nvSpPr>
          <p:spPr>
            <a:xfrm>
              <a:off x="1074450" y="3340375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3.3.3.3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2991" name="Google Shape;2991;p218"/>
            <p:cNvSpPr/>
            <p:nvPr/>
          </p:nvSpPr>
          <p:spPr>
            <a:xfrm>
              <a:off x="4381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8080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2992" name="Google Shape;2992;p218"/>
            <p:cNvSpPr/>
            <p:nvPr/>
          </p:nvSpPr>
          <p:spPr>
            <a:xfrm>
              <a:off x="33832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3333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2993" name="Google Shape;2993;p218"/>
          <p:cNvGrpSpPr/>
          <p:nvPr/>
        </p:nvGrpSpPr>
        <p:grpSpPr>
          <a:xfrm>
            <a:off x="6107468" y="2394026"/>
            <a:ext cx="2426040" cy="358043"/>
            <a:chOff x="438150" y="3340375"/>
            <a:chExt cx="3581400" cy="531300"/>
          </a:xfrm>
        </p:grpSpPr>
        <p:sp>
          <p:nvSpPr>
            <p:cNvPr id="2994" name="Google Shape;2994;p218"/>
            <p:cNvSpPr/>
            <p:nvPr/>
          </p:nvSpPr>
          <p:spPr>
            <a:xfrm>
              <a:off x="1939951" y="3340375"/>
              <a:ext cx="636300" cy="531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200 OK</a:t>
              </a:r>
              <a:endParaRPr b="1" sz="800"/>
            </a:p>
          </p:txBody>
        </p:sp>
        <p:sp>
          <p:nvSpPr>
            <p:cNvPr id="2995" name="Google Shape;2995;p218"/>
            <p:cNvSpPr/>
            <p:nvPr/>
          </p:nvSpPr>
          <p:spPr>
            <a:xfrm>
              <a:off x="2576250" y="3340375"/>
              <a:ext cx="8070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5.5.5.5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2996" name="Google Shape;2996;p218"/>
            <p:cNvSpPr/>
            <p:nvPr/>
          </p:nvSpPr>
          <p:spPr>
            <a:xfrm>
              <a:off x="1074450" y="3340375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9.8.1.2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2997" name="Google Shape;2997;p218"/>
            <p:cNvSpPr/>
            <p:nvPr/>
          </p:nvSpPr>
          <p:spPr>
            <a:xfrm>
              <a:off x="4381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23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2998" name="Google Shape;2998;p218"/>
            <p:cNvSpPr/>
            <p:nvPr/>
          </p:nvSpPr>
          <p:spPr>
            <a:xfrm>
              <a:off x="33832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3333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pic>
        <p:nvPicPr>
          <p:cNvPr id="2999" name="Google Shape;2999;p2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4898" y="478850"/>
            <a:ext cx="710225" cy="7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0" name="Google Shape;3000;p2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4898" y="1044113"/>
            <a:ext cx="710225" cy="7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1" name="Google Shape;3001;p2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4898" y="1597950"/>
            <a:ext cx="710225" cy="7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2" name="Google Shape;3002;p2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4898" y="2094575"/>
            <a:ext cx="710225" cy="7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6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219"/>
          <p:cNvSpPr txBox="1"/>
          <p:nvPr>
            <p:ph type="title"/>
          </p:nvPr>
        </p:nvSpPr>
        <p:spPr>
          <a:xfrm>
            <a:off x="311700" y="18881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Restricted NAT</a:t>
            </a:r>
            <a:endParaRPr/>
          </a:p>
        </p:txBody>
      </p:sp>
      <p:sp>
        <p:nvSpPr>
          <p:cNvPr id="3008" name="Google Shape;3008;p219"/>
          <p:cNvSpPr txBox="1"/>
          <p:nvPr>
            <p:ph idx="1" type="body"/>
          </p:nvPr>
        </p:nvSpPr>
        <p:spPr>
          <a:xfrm>
            <a:off x="311700" y="947055"/>
            <a:ext cx="8520600" cy="3990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Packets to external IP:port on the router always maps to internal IP:port as long as source address from packet matches the table (regardless of port)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Allow if we communicated with this host before</a:t>
            </a:r>
            <a:endParaRPr sz="2400"/>
          </a:p>
        </p:txBody>
      </p:sp>
      <p:graphicFrame>
        <p:nvGraphicFramePr>
          <p:cNvPr id="3009" name="Google Shape;3009;p219"/>
          <p:cNvGraphicFramePr/>
          <p:nvPr/>
        </p:nvGraphicFramePr>
        <p:xfrm>
          <a:off x="877963" y="3602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{BC06B584-22E3-4A00-8195-611FF77E0FBB}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Internal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Internal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Ext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Ext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Dest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Dest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10.0.0.2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8992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5.5.5.5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3333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4.4.4.4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010" name="Google Shape;3010;p219"/>
          <p:cNvSpPr/>
          <p:nvPr/>
        </p:nvSpPr>
        <p:spPr>
          <a:xfrm>
            <a:off x="3243550" y="4020075"/>
            <a:ext cx="3666900" cy="358200"/>
          </a:xfrm>
          <a:prstGeom prst="rect">
            <a:avLst/>
          </a:prstGeom>
          <a:solidFill>
            <a:srgbClr val="F8EC28">
              <a:alpha val="41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220"/>
          <p:cNvSpPr txBox="1"/>
          <p:nvPr>
            <p:ph type="title"/>
          </p:nvPr>
        </p:nvSpPr>
        <p:spPr>
          <a:xfrm>
            <a:off x="311700" y="231700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Restricted NAT</a:t>
            </a:r>
            <a:endParaRPr/>
          </a:p>
        </p:txBody>
      </p:sp>
      <p:cxnSp>
        <p:nvCxnSpPr>
          <p:cNvPr id="3016" name="Google Shape;3016;p220"/>
          <p:cNvCxnSpPr/>
          <p:nvPr/>
        </p:nvCxnSpPr>
        <p:spPr>
          <a:xfrm rot="10800000">
            <a:off x="5231275" y="404438"/>
            <a:ext cx="36468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017" name="Google Shape;3017;p220"/>
          <p:cNvGrpSpPr/>
          <p:nvPr/>
        </p:nvGrpSpPr>
        <p:grpSpPr>
          <a:xfrm>
            <a:off x="607975" y="1189100"/>
            <a:ext cx="1412400" cy="1382650"/>
            <a:chOff x="201125" y="1498100"/>
            <a:chExt cx="1412400" cy="1382650"/>
          </a:xfrm>
        </p:grpSpPr>
        <p:pic>
          <p:nvPicPr>
            <p:cNvPr id="3018" name="Google Shape;3018;p2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498100"/>
              <a:ext cx="1191250" cy="1191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9" name="Google Shape;3019;p220"/>
            <p:cNvSpPr txBox="1"/>
            <p:nvPr/>
          </p:nvSpPr>
          <p:spPr>
            <a:xfrm>
              <a:off x="201125" y="2513250"/>
              <a:ext cx="1412400" cy="3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10.0.0.2</a:t>
              </a:r>
              <a:endParaRPr b="1">
                <a:solidFill>
                  <a:srgbClr val="FFFFFF"/>
                </a:solidFill>
              </a:endParaRPr>
            </a:p>
          </p:txBody>
        </p:sp>
      </p:grpSp>
      <p:grpSp>
        <p:nvGrpSpPr>
          <p:cNvPr id="3020" name="Google Shape;3020;p220"/>
          <p:cNvGrpSpPr/>
          <p:nvPr/>
        </p:nvGrpSpPr>
        <p:grpSpPr>
          <a:xfrm>
            <a:off x="3243538" y="733275"/>
            <a:ext cx="2507825" cy="1574925"/>
            <a:chOff x="2945725" y="1364325"/>
            <a:chExt cx="2507825" cy="1574925"/>
          </a:xfrm>
        </p:grpSpPr>
        <p:grpSp>
          <p:nvGrpSpPr>
            <p:cNvPr id="3021" name="Google Shape;3021;p220"/>
            <p:cNvGrpSpPr/>
            <p:nvPr/>
          </p:nvGrpSpPr>
          <p:grpSpPr>
            <a:xfrm>
              <a:off x="2945725" y="1364325"/>
              <a:ext cx="1799575" cy="1574925"/>
              <a:chOff x="3064250" y="1144250"/>
              <a:chExt cx="1799575" cy="1574925"/>
            </a:xfrm>
          </p:grpSpPr>
          <p:pic>
            <p:nvPicPr>
              <p:cNvPr id="3022" name="Google Shape;3022;p2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672575" y="1144250"/>
                <a:ext cx="1191250" cy="11912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23" name="Google Shape;3023;p220"/>
              <p:cNvSpPr txBox="1"/>
              <p:nvPr/>
            </p:nvSpPr>
            <p:spPr>
              <a:xfrm>
                <a:off x="3064250" y="2351675"/>
                <a:ext cx="1412400" cy="3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1"/>
                    </a:solidFill>
                  </a:rPr>
                  <a:t>10.0.0.1</a:t>
                </a:r>
                <a:endParaRPr b="1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024" name="Google Shape;3024;p220"/>
            <p:cNvSpPr txBox="1"/>
            <p:nvPr/>
          </p:nvSpPr>
          <p:spPr>
            <a:xfrm>
              <a:off x="4041150" y="2571750"/>
              <a:ext cx="1412400" cy="3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FF00"/>
                  </a:solidFill>
                </a:rPr>
                <a:t>5.5.5.5</a:t>
              </a:r>
              <a:endParaRPr b="1">
                <a:solidFill>
                  <a:srgbClr val="00FF00"/>
                </a:solidFill>
              </a:endParaRPr>
            </a:p>
          </p:txBody>
        </p:sp>
      </p:grpSp>
      <p:graphicFrame>
        <p:nvGraphicFramePr>
          <p:cNvPr id="3025" name="Google Shape;3025;p220"/>
          <p:cNvGraphicFramePr/>
          <p:nvPr/>
        </p:nvGraphicFramePr>
        <p:xfrm>
          <a:off x="902688" y="313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{BC06B584-22E3-4A00-8195-611FF77E0FBB}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Internal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Internal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Ext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Ext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Dest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Dest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10.0.0.2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8992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5.5.5.5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3333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4.4.4.4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10.0.0.2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9999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5.5.5.5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4444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3.3.3.3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3026" name="Google Shape;3026;p220"/>
          <p:cNvGrpSpPr/>
          <p:nvPr/>
        </p:nvGrpSpPr>
        <p:grpSpPr>
          <a:xfrm>
            <a:off x="6107468" y="908051"/>
            <a:ext cx="2426040" cy="358043"/>
            <a:chOff x="438150" y="3340375"/>
            <a:chExt cx="3581400" cy="531300"/>
          </a:xfrm>
        </p:grpSpPr>
        <p:sp>
          <p:nvSpPr>
            <p:cNvPr id="3027" name="Google Shape;3027;p220"/>
            <p:cNvSpPr/>
            <p:nvPr/>
          </p:nvSpPr>
          <p:spPr>
            <a:xfrm>
              <a:off x="1939951" y="3340375"/>
              <a:ext cx="636300" cy="531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200 OK</a:t>
              </a:r>
              <a:endParaRPr b="1" sz="800"/>
            </a:p>
          </p:txBody>
        </p:sp>
        <p:sp>
          <p:nvSpPr>
            <p:cNvPr id="3028" name="Google Shape;3028;p220"/>
            <p:cNvSpPr/>
            <p:nvPr/>
          </p:nvSpPr>
          <p:spPr>
            <a:xfrm>
              <a:off x="2576250" y="3340375"/>
              <a:ext cx="8070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5.5.5.5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029" name="Google Shape;3029;p220"/>
            <p:cNvSpPr/>
            <p:nvPr/>
          </p:nvSpPr>
          <p:spPr>
            <a:xfrm>
              <a:off x="1074450" y="3340375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4.4.4.4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030" name="Google Shape;3030;p220"/>
            <p:cNvSpPr/>
            <p:nvPr/>
          </p:nvSpPr>
          <p:spPr>
            <a:xfrm>
              <a:off x="4381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80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031" name="Google Shape;3031;p220"/>
            <p:cNvSpPr/>
            <p:nvPr/>
          </p:nvSpPr>
          <p:spPr>
            <a:xfrm>
              <a:off x="33832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3333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3032" name="Google Shape;3032;p220"/>
          <p:cNvGrpSpPr/>
          <p:nvPr/>
        </p:nvGrpSpPr>
        <p:grpSpPr>
          <a:xfrm>
            <a:off x="6107468" y="1403376"/>
            <a:ext cx="2426040" cy="358043"/>
            <a:chOff x="438150" y="3340375"/>
            <a:chExt cx="3581400" cy="531300"/>
          </a:xfrm>
        </p:grpSpPr>
        <p:sp>
          <p:nvSpPr>
            <p:cNvPr id="3033" name="Google Shape;3033;p220"/>
            <p:cNvSpPr/>
            <p:nvPr/>
          </p:nvSpPr>
          <p:spPr>
            <a:xfrm>
              <a:off x="1939951" y="3340375"/>
              <a:ext cx="636300" cy="531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200 OK</a:t>
              </a:r>
              <a:endParaRPr b="1" sz="800"/>
            </a:p>
          </p:txBody>
        </p:sp>
        <p:sp>
          <p:nvSpPr>
            <p:cNvPr id="3034" name="Google Shape;3034;p220"/>
            <p:cNvSpPr/>
            <p:nvPr/>
          </p:nvSpPr>
          <p:spPr>
            <a:xfrm>
              <a:off x="2576250" y="3340375"/>
              <a:ext cx="8070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5.5.5.5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035" name="Google Shape;3035;p220"/>
            <p:cNvSpPr/>
            <p:nvPr/>
          </p:nvSpPr>
          <p:spPr>
            <a:xfrm>
              <a:off x="1074450" y="3340375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3.3.3.3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036" name="Google Shape;3036;p220"/>
            <p:cNvSpPr/>
            <p:nvPr/>
          </p:nvSpPr>
          <p:spPr>
            <a:xfrm>
              <a:off x="4381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22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037" name="Google Shape;3037;p220"/>
            <p:cNvSpPr/>
            <p:nvPr/>
          </p:nvSpPr>
          <p:spPr>
            <a:xfrm>
              <a:off x="33832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3333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3038" name="Google Shape;3038;p220"/>
          <p:cNvGrpSpPr/>
          <p:nvPr/>
        </p:nvGrpSpPr>
        <p:grpSpPr>
          <a:xfrm>
            <a:off x="6107468" y="1898701"/>
            <a:ext cx="2426040" cy="358043"/>
            <a:chOff x="438150" y="3340375"/>
            <a:chExt cx="3581400" cy="531300"/>
          </a:xfrm>
        </p:grpSpPr>
        <p:sp>
          <p:nvSpPr>
            <p:cNvPr id="3039" name="Google Shape;3039;p220"/>
            <p:cNvSpPr/>
            <p:nvPr/>
          </p:nvSpPr>
          <p:spPr>
            <a:xfrm>
              <a:off x="1939951" y="3340375"/>
              <a:ext cx="636300" cy="531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200 OK</a:t>
              </a:r>
              <a:endParaRPr b="1" sz="800"/>
            </a:p>
          </p:txBody>
        </p:sp>
        <p:sp>
          <p:nvSpPr>
            <p:cNvPr id="3040" name="Google Shape;3040;p220"/>
            <p:cNvSpPr/>
            <p:nvPr/>
          </p:nvSpPr>
          <p:spPr>
            <a:xfrm>
              <a:off x="2576250" y="3340375"/>
              <a:ext cx="8070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5.5.5.5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041" name="Google Shape;3041;p220"/>
            <p:cNvSpPr/>
            <p:nvPr/>
          </p:nvSpPr>
          <p:spPr>
            <a:xfrm>
              <a:off x="1074450" y="3340375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3.3.3.3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042" name="Google Shape;3042;p220"/>
            <p:cNvSpPr/>
            <p:nvPr/>
          </p:nvSpPr>
          <p:spPr>
            <a:xfrm>
              <a:off x="4381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8080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043" name="Google Shape;3043;p220"/>
            <p:cNvSpPr/>
            <p:nvPr/>
          </p:nvSpPr>
          <p:spPr>
            <a:xfrm>
              <a:off x="33832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3333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3044" name="Google Shape;3044;p220"/>
          <p:cNvGrpSpPr/>
          <p:nvPr/>
        </p:nvGrpSpPr>
        <p:grpSpPr>
          <a:xfrm>
            <a:off x="6107468" y="2394026"/>
            <a:ext cx="2426040" cy="358043"/>
            <a:chOff x="438150" y="3340375"/>
            <a:chExt cx="3581400" cy="531300"/>
          </a:xfrm>
        </p:grpSpPr>
        <p:sp>
          <p:nvSpPr>
            <p:cNvPr id="3045" name="Google Shape;3045;p220"/>
            <p:cNvSpPr/>
            <p:nvPr/>
          </p:nvSpPr>
          <p:spPr>
            <a:xfrm>
              <a:off x="1939951" y="3340375"/>
              <a:ext cx="636300" cy="531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200 OK</a:t>
              </a:r>
              <a:endParaRPr b="1" sz="800"/>
            </a:p>
          </p:txBody>
        </p:sp>
        <p:sp>
          <p:nvSpPr>
            <p:cNvPr id="3046" name="Google Shape;3046;p220"/>
            <p:cNvSpPr/>
            <p:nvPr/>
          </p:nvSpPr>
          <p:spPr>
            <a:xfrm>
              <a:off x="2576250" y="3340375"/>
              <a:ext cx="8070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5.5.5.5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047" name="Google Shape;3047;p220"/>
            <p:cNvSpPr/>
            <p:nvPr/>
          </p:nvSpPr>
          <p:spPr>
            <a:xfrm>
              <a:off x="1074450" y="3340375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9.8.1.2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048" name="Google Shape;3048;p220"/>
            <p:cNvSpPr/>
            <p:nvPr/>
          </p:nvSpPr>
          <p:spPr>
            <a:xfrm>
              <a:off x="4381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23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049" name="Google Shape;3049;p220"/>
            <p:cNvSpPr/>
            <p:nvPr/>
          </p:nvSpPr>
          <p:spPr>
            <a:xfrm>
              <a:off x="33832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3333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pic>
        <p:nvPicPr>
          <p:cNvPr id="3050" name="Google Shape;3050;p2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4898" y="478850"/>
            <a:ext cx="710225" cy="7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1" name="Google Shape;3051;p2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4898" y="1044113"/>
            <a:ext cx="710225" cy="7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2" name="Google Shape;3052;p2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4898" y="1597950"/>
            <a:ext cx="710225" cy="7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3" name="Google Shape;3053;p2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1650" y="2174500"/>
            <a:ext cx="963475" cy="9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221"/>
          <p:cNvSpPr txBox="1"/>
          <p:nvPr>
            <p:ph type="title"/>
          </p:nvPr>
        </p:nvSpPr>
        <p:spPr>
          <a:xfrm>
            <a:off x="311700" y="18881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Restricted NAT</a:t>
            </a:r>
            <a:endParaRPr/>
          </a:p>
        </p:txBody>
      </p:sp>
      <p:sp>
        <p:nvSpPr>
          <p:cNvPr id="3059" name="Google Shape;3059;p221"/>
          <p:cNvSpPr txBox="1"/>
          <p:nvPr>
            <p:ph idx="1" type="body"/>
          </p:nvPr>
        </p:nvSpPr>
        <p:spPr>
          <a:xfrm>
            <a:off x="311700" y="947055"/>
            <a:ext cx="8520600" cy="3990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Packets to external IP:port on the router always maps to internal IP:port as long as source address and port from packet matches the table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Allow if we communicated with this host:port before</a:t>
            </a:r>
            <a:endParaRPr sz="2400"/>
          </a:p>
        </p:txBody>
      </p:sp>
      <p:graphicFrame>
        <p:nvGraphicFramePr>
          <p:cNvPr id="3060" name="Google Shape;3060;p221"/>
          <p:cNvGraphicFramePr/>
          <p:nvPr/>
        </p:nvGraphicFramePr>
        <p:xfrm>
          <a:off x="877963" y="3602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{BC06B584-22E3-4A00-8195-611FF77E0FBB}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Internal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Internal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Ext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Ext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Dest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Dest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10.0.0.2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8992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5.5.5.5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3333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4.4.4.4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061" name="Google Shape;3061;p221"/>
          <p:cNvSpPr/>
          <p:nvPr/>
        </p:nvSpPr>
        <p:spPr>
          <a:xfrm>
            <a:off x="3243550" y="4020075"/>
            <a:ext cx="4873500" cy="358200"/>
          </a:xfrm>
          <a:prstGeom prst="rect">
            <a:avLst/>
          </a:prstGeom>
          <a:solidFill>
            <a:srgbClr val="F8EC28">
              <a:alpha val="41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ctrTitle"/>
          </p:nvPr>
        </p:nvSpPr>
        <p:spPr>
          <a:xfrm>
            <a:off x="311708" y="3988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</a:t>
            </a:r>
            <a:endParaRPr/>
          </a:p>
        </p:txBody>
      </p:sp>
      <p:sp>
        <p:nvSpPr>
          <p:cNvPr id="234" name="Google Shape;234;p33"/>
          <p:cNvSpPr txBox="1"/>
          <p:nvPr>
            <p:ph idx="1" type="subTitle"/>
          </p:nvPr>
        </p:nvSpPr>
        <p:spPr>
          <a:xfrm>
            <a:off x="311700" y="2488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 it as soon as possible</a:t>
            </a:r>
            <a:endParaRPr/>
          </a:p>
        </p:txBody>
      </p:sp>
      <p:sp>
        <p:nvSpPr>
          <p:cNvPr id="235" name="Google Shape;235;p33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5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Google Shape;3066;p222"/>
          <p:cNvSpPr txBox="1"/>
          <p:nvPr>
            <p:ph type="title"/>
          </p:nvPr>
        </p:nvSpPr>
        <p:spPr>
          <a:xfrm>
            <a:off x="311700" y="231700"/>
            <a:ext cx="392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Restricted NAT</a:t>
            </a:r>
            <a:endParaRPr/>
          </a:p>
        </p:txBody>
      </p:sp>
      <p:cxnSp>
        <p:nvCxnSpPr>
          <p:cNvPr id="3067" name="Google Shape;3067;p222"/>
          <p:cNvCxnSpPr/>
          <p:nvPr/>
        </p:nvCxnSpPr>
        <p:spPr>
          <a:xfrm rot="10800000">
            <a:off x="5231275" y="404438"/>
            <a:ext cx="36468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068" name="Google Shape;3068;p222"/>
          <p:cNvGrpSpPr/>
          <p:nvPr/>
        </p:nvGrpSpPr>
        <p:grpSpPr>
          <a:xfrm>
            <a:off x="607975" y="1189100"/>
            <a:ext cx="1412400" cy="1382650"/>
            <a:chOff x="201125" y="1498100"/>
            <a:chExt cx="1412400" cy="1382650"/>
          </a:xfrm>
        </p:grpSpPr>
        <p:pic>
          <p:nvPicPr>
            <p:cNvPr id="3069" name="Google Shape;3069;p2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498100"/>
              <a:ext cx="1191250" cy="1191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0" name="Google Shape;3070;p222"/>
            <p:cNvSpPr txBox="1"/>
            <p:nvPr/>
          </p:nvSpPr>
          <p:spPr>
            <a:xfrm>
              <a:off x="201125" y="2513250"/>
              <a:ext cx="1412400" cy="3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10.0.0.2</a:t>
              </a:r>
              <a:endParaRPr b="1">
                <a:solidFill>
                  <a:srgbClr val="FFFFFF"/>
                </a:solidFill>
              </a:endParaRPr>
            </a:p>
          </p:txBody>
        </p:sp>
      </p:grpSp>
      <p:grpSp>
        <p:nvGrpSpPr>
          <p:cNvPr id="3071" name="Google Shape;3071;p222"/>
          <p:cNvGrpSpPr/>
          <p:nvPr/>
        </p:nvGrpSpPr>
        <p:grpSpPr>
          <a:xfrm>
            <a:off x="3243538" y="733275"/>
            <a:ext cx="2507825" cy="1574925"/>
            <a:chOff x="2945725" y="1364325"/>
            <a:chExt cx="2507825" cy="1574925"/>
          </a:xfrm>
        </p:grpSpPr>
        <p:grpSp>
          <p:nvGrpSpPr>
            <p:cNvPr id="3072" name="Google Shape;3072;p222"/>
            <p:cNvGrpSpPr/>
            <p:nvPr/>
          </p:nvGrpSpPr>
          <p:grpSpPr>
            <a:xfrm>
              <a:off x="2945725" y="1364325"/>
              <a:ext cx="1799575" cy="1574925"/>
              <a:chOff x="3064250" y="1144250"/>
              <a:chExt cx="1799575" cy="1574925"/>
            </a:xfrm>
          </p:grpSpPr>
          <p:pic>
            <p:nvPicPr>
              <p:cNvPr id="3073" name="Google Shape;3073;p2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672575" y="1144250"/>
                <a:ext cx="1191250" cy="11912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74" name="Google Shape;3074;p222"/>
              <p:cNvSpPr txBox="1"/>
              <p:nvPr/>
            </p:nvSpPr>
            <p:spPr>
              <a:xfrm>
                <a:off x="3064250" y="2351675"/>
                <a:ext cx="1412400" cy="3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1"/>
                    </a:solidFill>
                  </a:rPr>
                  <a:t>10.0.0.1</a:t>
                </a:r>
                <a:endParaRPr b="1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075" name="Google Shape;3075;p222"/>
            <p:cNvSpPr txBox="1"/>
            <p:nvPr/>
          </p:nvSpPr>
          <p:spPr>
            <a:xfrm>
              <a:off x="4041150" y="2571750"/>
              <a:ext cx="1412400" cy="3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FF00"/>
                  </a:solidFill>
                </a:rPr>
                <a:t>5.5.5.5</a:t>
              </a:r>
              <a:endParaRPr b="1">
                <a:solidFill>
                  <a:srgbClr val="00FF00"/>
                </a:solidFill>
              </a:endParaRPr>
            </a:p>
          </p:txBody>
        </p:sp>
      </p:grpSp>
      <p:graphicFrame>
        <p:nvGraphicFramePr>
          <p:cNvPr id="3076" name="Google Shape;3076;p222"/>
          <p:cNvGraphicFramePr/>
          <p:nvPr/>
        </p:nvGraphicFramePr>
        <p:xfrm>
          <a:off x="902688" y="313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{BC06B584-22E3-4A00-8195-611FF77E0FBB}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Internal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Internal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Ext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Ext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Dest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Dest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10.0.0.2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8992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5.5.5.5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3333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4.4.4.4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10.0.0.2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9999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5.5.5.5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4444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3.3.3.3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10.0.0.2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8888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5.5.5.5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2222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3.3.3.3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8080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3077" name="Google Shape;3077;p222"/>
          <p:cNvGrpSpPr/>
          <p:nvPr/>
        </p:nvGrpSpPr>
        <p:grpSpPr>
          <a:xfrm>
            <a:off x="6107468" y="908051"/>
            <a:ext cx="2426040" cy="358043"/>
            <a:chOff x="438150" y="3340375"/>
            <a:chExt cx="3581400" cy="531300"/>
          </a:xfrm>
        </p:grpSpPr>
        <p:sp>
          <p:nvSpPr>
            <p:cNvPr id="3078" name="Google Shape;3078;p222"/>
            <p:cNvSpPr/>
            <p:nvPr/>
          </p:nvSpPr>
          <p:spPr>
            <a:xfrm>
              <a:off x="1939951" y="3340375"/>
              <a:ext cx="636300" cy="531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200 OK</a:t>
              </a:r>
              <a:endParaRPr b="1" sz="800"/>
            </a:p>
          </p:txBody>
        </p:sp>
        <p:sp>
          <p:nvSpPr>
            <p:cNvPr id="3079" name="Google Shape;3079;p222"/>
            <p:cNvSpPr/>
            <p:nvPr/>
          </p:nvSpPr>
          <p:spPr>
            <a:xfrm>
              <a:off x="2576250" y="3340375"/>
              <a:ext cx="8070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5.5.5.5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080" name="Google Shape;3080;p222"/>
            <p:cNvSpPr/>
            <p:nvPr/>
          </p:nvSpPr>
          <p:spPr>
            <a:xfrm>
              <a:off x="1074450" y="3340375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4.4.4.4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081" name="Google Shape;3081;p222"/>
            <p:cNvSpPr/>
            <p:nvPr/>
          </p:nvSpPr>
          <p:spPr>
            <a:xfrm>
              <a:off x="4381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80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082" name="Google Shape;3082;p222"/>
            <p:cNvSpPr/>
            <p:nvPr/>
          </p:nvSpPr>
          <p:spPr>
            <a:xfrm>
              <a:off x="33832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3333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3083" name="Google Shape;3083;p222"/>
          <p:cNvGrpSpPr/>
          <p:nvPr/>
        </p:nvGrpSpPr>
        <p:grpSpPr>
          <a:xfrm>
            <a:off x="6107468" y="1403376"/>
            <a:ext cx="2426040" cy="358043"/>
            <a:chOff x="438150" y="3340375"/>
            <a:chExt cx="3581400" cy="531300"/>
          </a:xfrm>
        </p:grpSpPr>
        <p:sp>
          <p:nvSpPr>
            <p:cNvPr id="3084" name="Google Shape;3084;p222"/>
            <p:cNvSpPr/>
            <p:nvPr/>
          </p:nvSpPr>
          <p:spPr>
            <a:xfrm>
              <a:off x="1939951" y="3340375"/>
              <a:ext cx="636300" cy="531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200 OK</a:t>
              </a:r>
              <a:endParaRPr b="1" sz="800"/>
            </a:p>
          </p:txBody>
        </p:sp>
        <p:sp>
          <p:nvSpPr>
            <p:cNvPr id="3085" name="Google Shape;3085;p222"/>
            <p:cNvSpPr/>
            <p:nvPr/>
          </p:nvSpPr>
          <p:spPr>
            <a:xfrm>
              <a:off x="2576250" y="3340375"/>
              <a:ext cx="8070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5.5.5.5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086" name="Google Shape;3086;p222"/>
            <p:cNvSpPr/>
            <p:nvPr/>
          </p:nvSpPr>
          <p:spPr>
            <a:xfrm>
              <a:off x="1074450" y="3340375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3.3.3.3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087" name="Google Shape;3087;p222"/>
            <p:cNvSpPr/>
            <p:nvPr/>
          </p:nvSpPr>
          <p:spPr>
            <a:xfrm>
              <a:off x="4381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22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088" name="Google Shape;3088;p222"/>
            <p:cNvSpPr/>
            <p:nvPr/>
          </p:nvSpPr>
          <p:spPr>
            <a:xfrm>
              <a:off x="33832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3333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3089" name="Google Shape;3089;p222"/>
          <p:cNvGrpSpPr/>
          <p:nvPr/>
        </p:nvGrpSpPr>
        <p:grpSpPr>
          <a:xfrm>
            <a:off x="6107468" y="1898701"/>
            <a:ext cx="2426040" cy="358043"/>
            <a:chOff x="438150" y="3340375"/>
            <a:chExt cx="3581400" cy="531300"/>
          </a:xfrm>
        </p:grpSpPr>
        <p:sp>
          <p:nvSpPr>
            <p:cNvPr id="3090" name="Google Shape;3090;p222"/>
            <p:cNvSpPr/>
            <p:nvPr/>
          </p:nvSpPr>
          <p:spPr>
            <a:xfrm>
              <a:off x="1939951" y="3340375"/>
              <a:ext cx="636300" cy="531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200 OK</a:t>
              </a:r>
              <a:endParaRPr b="1" sz="800"/>
            </a:p>
          </p:txBody>
        </p:sp>
        <p:sp>
          <p:nvSpPr>
            <p:cNvPr id="3091" name="Google Shape;3091;p222"/>
            <p:cNvSpPr/>
            <p:nvPr/>
          </p:nvSpPr>
          <p:spPr>
            <a:xfrm>
              <a:off x="2576250" y="3340375"/>
              <a:ext cx="8070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5.5.5.5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092" name="Google Shape;3092;p222"/>
            <p:cNvSpPr/>
            <p:nvPr/>
          </p:nvSpPr>
          <p:spPr>
            <a:xfrm>
              <a:off x="1074450" y="3340375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3.3.3.3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093" name="Google Shape;3093;p222"/>
            <p:cNvSpPr/>
            <p:nvPr/>
          </p:nvSpPr>
          <p:spPr>
            <a:xfrm>
              <a:off x="4381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8080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094" name="Google Shape;3094;p222"/>
            <p:cNvSpPr/>
            <p:nvPr/>
          </p:nvSpPr>
          <p:spPr>
            <a:xfrm>
              <a:off x="33832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3333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3095" name="Google Shape;3095;p222"/>
          <p:cNvGrpSpPr/>
          <p:nvPr/>
        </p:nvGrpSpPr>
        <p:grpSpPr>
          <a:xfrm>
            <a:off x="6107468" y="2394026"/>
            <a:ext cx="2426040" cy="358043"/>
            <a:chOff x="438150" y="3340375"/>
            <a:chExt cx="3581400" cy="531300"/>
          </a:xfrm>
        </p:grpSpPr>
        <p:sp>
          <p:nvSpPr>
            <p:cNvPr id="3096" name="Google Shape;3096;p222"/>
            <p:cNvSpPr/>
            <p:nvPr/>
          </p:nvSpPr>
          <p:spPr>
            <a:xfrm>
              <a:off x="1939951" y="3340375"/>
              <a:ext cx="636300" cy="531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200 OK</a:t>
              </a:r>
              <a:endParaRPr b="1" sz="800"/>
            </a:p>
          </p:txBody>
        </p:sp>
        <p:sp>
          <p:nvSpPr>
            <p:cNvPr id="3097" name="Google Shape;3097;p222"/>
            <p:cNvSpPr/>
            <p:nvPr/>
          </p:nvSpPr>
          <p:spPr>
            <a:xfrm>
              <a:off x="2576250" y="3340375"/>
              <a:ext cx="8070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5.5.5.5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098" name="Google Shape;3098;p222"/>
            <p:cNvSpPr/>
            <p:nvPr/>
          </p:nvSpPr>
          <p:spPr>
            <a:xfrm>
              <a:off x="1074450" y="3340375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9.8.1.2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099" name="Google Shape;3099;p222"/>
            <p:cNvSpPr/>
            <p:nvPr/>
          </p:nvSpPr>
          <p:spPr>
            <a:xfrm>
              <a:off x="4381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23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100" name="Google Shape;3100;p222"/>
            <p:cNvSpPr/>
            <p:nvPr/>
          </p:nvSpPr>
          <p:spPr>
            <a:xfrm>
              <a:off x="33832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3333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pic>
        <p:nvPicPr>
          <p:cNvPr id="3101" name="Google Shape;3101;p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8423" y="478850"/>
            <a:ext cx="710225" cy="7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2" name="Google Shape;3102;p2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1650" y="1189100"/>
            <a:ext cx="710225" cy="7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3" name="Google Shape;3103;p2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1650" y="2217938"/>
            <a:ext cx="710225" cy="7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4" name="Google Shape;3104;p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7248" y="1597950"/>
            <a:ext cx="710225" cy="7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8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Google Shape;3109;p223"/>
          <p:cNvSpPr txBox="1"/>
          <p:nvPr>
            <p:ph type="title"/>
          </p:nvPr>
        </p:nvSpPr>
        <p:spPr>
          <a:xfrm>
            <a:off x="311700" y="18881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Symmetric NAT</a:t>
            </a:r>
            <a:endParaRPr/>
          </a:p>
        </p:txBody>
      </p:sp>
      <p:sp>
        <p:nvSpPr>
          <p:cNvPr id="3110" name="Google Shape;3110;p223"/>
          <p:cNvSpPr txBox="1"/>
          <p:nvPr>
            <p:ph idx="1" type="body"/>
          </p:nvPr>
        </p:nvSpPr>
        <p:spPr>
          <a:xfrm>
            <a:off x="311700" y="947055"/>
            <a:ext cx="8520600" cy="3990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Packets to external IP:port on the router always maps to internal IP:port as long as source address and port from packet matches the table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Only Allow if the full pair match</a:t>
            </a:r>
            <a:endParaRPr sz="2400"/>
          </a:p>
        </p:txBody>
      </p:sp>
      <p:graphicFrame>
        <p:nvGraphicFramePr>
          <p:cNvPr id="3111" name="Google Shape;3111;p223"/>
          <p:cNvGraphicFramePr/>
          <p:nvPr/>
        </p:nvGraphicFramePr>
        <p:xfrm>
          <a:off x="877963" y="3602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{BC06B584-22E3-4A00-8195-611FF77E0FBB}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Internal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Internal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Ext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Ext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Dest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Dest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10.0.0.2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8992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5.5.5.5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3333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4.4.4.4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12" name="Google Shape;3112;p223"/>
          <p:cNvSpPr/>
          <p:nvPr/>
        </p:nvSpPr>
        <p:spPr>
          <a:xfrm>
            <a:off x="3243550" y="4020075"/>
            <a:ext cx="4873500" cy="358200"/>
          </a:xfrm>
          <a:prstGeom prst="rect">
            <a:avLst/>
          </a:prstGeom>
          <a:solidFill>
            <a:srgbClr val="F8EC28">
              <a:alpha val="41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224"/>
          <p:cNvSpPr txBox="1"/>
          <p:nvPr>
            <p:ph type="title"/>
          </p:nvPr>
        </p:nvSpPr>
        <p:spPr>
          <a:xfrm>
            <a:off x="311700" y="231700"/>
            <a:ext cx="392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Symmetric NAT</a:t>
            </a:r>
            <a:endParaRPr/>
          </a:p>
        </p:txBody>
      </p:sp>
      <p:cxnSp>
        <p:nvCxnSpPr>
          <p:cNvPr id="3118" name="Google Shape;3118;p224"/>
          <p:cNvCxnSpPr/>
          <p:nvPr/>
        </p:nvCxnSpPr>
        <p:spPr>
          <a:xfrm rot="10800000">
            <a:off x="5231275" y="404438"/>
            <a:ext cx="36468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119" name="Google Shape;3119;p224"/>
          <p:cNvGrpSpPr/>
          <p:nvPr/>
        </p:nvGrpSpPr>
        <p:grpSpPr>
          <a:xfrm>
            <a:off x="607975" y="1189100"/>
            <a:ext cx="1412400" cy="1382650"/>
            <a:chOff x="201125" y="1498100"/>
            <a:chExt cx="1412400" cy="1382650"/>
          </a:xfrm>
        </p:grpSpPr>
        <p:pic>
          <p:nvPicPr>
            <p:cNvPr id="3120" name="Google Shape;3120;p2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498100"/>
              <a:ext cx="1191250" cy="1191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1" name="Google Shape;3121;p224"/>
            <p:cNvSpPr txBox="1"/>
            <p:nvPr/>
          </p:nvSpPr>
          <p:spPr>
            <a:xfrm>
              <a:off x="201125" y="2513250"/>
              <a:ext cx="1412400" cy="3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10.0.0.2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grpSp>
        <p:nvGrpSpPr>
          <p:cNvPr id="3122" name="Google Shape;3122;p224"/>
          <p:cNvGrpSpPr/>
          <p:nvPr/>
        </p:nvGrpSpPr>
        <p:grpSpPr>
          <a:xfrm>
            <a:off x="3243538" y="733275"/>
            <a:ext cx="2507825" cy="1574925"/>
            <a:chOff x="2945725" y="1364325"/>
            <a:chExt cx="2507825" cy="1574925"/>
          </a:xfrm>
        </p:grpSpPr>
        <p:grpSp>
          <p:nvGrpSpPr>
            <p:cNvPr id="3123" name="Google Shape;3123;p224"/>
            <p:cNvGrpSpPr/>
            <p:nvPr/>
          </p:nvGrpSpPr>
          <p:grpSpPr>
            <a:xfrm>
              <a:off x="2945725" y="1364325"/>
              <a:ext cx="1799575" cy="1574925"/>
              <a:chOff x="3064250" y="1144250"/>
              <a:chExt cx="1799575" cy="1574925"/>
            </a:xfrm>
          </p:grpSpPr>
          <p:pic>
            <p:nvPicPr>
              <p:cNvPr id="3124" name="Google Shape;3124;p22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672575" y="1144250"/>
                <a:ext cx="1191250" cy="11912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25" name="Google Shape;3125;p224"/>
              <p:cNvSpPr txBox="1"/>
              <p:nvPr/>
            </p:nvSpPr>
            <p:spPr>
              <a:xfrm>
                <a:off x="3064250" y="2351675"/>
                <a:ext cx="1412400" cy="3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1"/>
                    </a:solidFill>
                  </a:rPr>
                  <a:t>10.0.0.1</a:t>
                </a:r>
                <a:endParaRPr b="1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126" name="Google Shape;3126;p224"/>
            <p:cNvSpPr txBox="1"/>
            <p:nvPr/>
          </p:nvSpPr>
          <p:spPr>
            <a:xfrm>
              <a:off x="4041150" y="2571750"/>
              <a:ext cx="1412400" cy="3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FF00"/>
                  </a:solidFill>
                </a:rPr>
                <a:t>5.5.5.5</a:t>
              </a:r>
              <a:endParaRPr b="1">
                <a:solidFill>
                  <a:srgbClr val="00FF00"/>
                </a:solidFill>
              </a:endParaRPr>
            </a:p>
          </p:txBody>
        </p:sp>
      </p:grpSp>
      <p:graphicFrame>
        <p:nvGraphicFramePr>
          <p:cNvPr id="3127" name="Google Shape;3127;p224"/>
          <p:cNvGraphicFramePr/>
          <p:nvPr/>
        </p:nvGraphicFramePr>
        <p:xfrm>
          <a:off x="902688" y="313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{BC06B584-22E3-4A00-8195-611FF77E0FBB}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Internal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Internal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Ext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Ext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Dest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Dest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10.0.0.2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8992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5.5.5.5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3333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4.4.4.4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10.0.0.2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9999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5.5.5.5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4444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3.3.3.3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10.0.0.2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8888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5.5.5.5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2222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3.3.3.3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8080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3128" name="Google Shape;3128;p224"/>
          <p:cNvGrpSpPr/>
          <p:nvPr/>
        </p:nvGrpSpPr>
        <p:grpSpPr>
          <a:xfrm>
            <a:off x="6107468" y="908051"/>
            <a:ext cx="2426040" cy="358043"/>
            <a:chOff x="438150" y="3340375"/>
            <a:chExt cx="3581400" cy="531300"/>
          </a:xfrm>
        </p:grpSpPr>
        <p:sp>
          <p:nvSpPr>
            <p:cNvPr id="3129" name="Google Shape;3129;p224"/>
            <p:cNvSpPr/>
            <p:nvPr/>
          </p:nvSpPr>
          <p:spPr>
            <a:xfrm>
              <a:off x="1939951" y="3340375"/>
              <a:ext cx="636300" cy="531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200 OK</a:t>
              </a:r>
              <a:endParaRPr b="1" sz="800"/>
            </a:p>
          </p:txBody>
        </p:sp>
        <p:sp>
          <p:nvSpPr>
            <p:cNvPr id="3130" name="Google Shape;3130;p224"/>
            <p:cNvSpPr/>
            <p:nvPr/>
          </p:nvSpPr>
          <p:spPr>
            <a:xfrm>
              <a:off x="2576250" y="3340375"/>
              <a:ext cx="8070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5.5.5.5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131" name="Google Shape;3131;p224"/>
            <p:cNvSpPr/>
            <p:nvPr/>
          </p:nvSpPr>
          <p:spPr>
            <a:xfrm>
              <a:off x="1074450" y="3340375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4.4.4.4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132" name="Google Shape;3132;p224"/>
            <p:cNvSpPr/>
            <p:nvPr/>
          </p:nvSpPr>
          <p:spPr>
            <a:xfrm>
              <a:off x="4381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80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133" name="Google Shape;3133;p224"/>
            <p:cNvSpPr/>
            <p:nvPr/>
          </p:nvSpPr>
          <p:spPr>
            <a:xfrm>
              <a:off x="33832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3333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3134" name="Google Shape;3134;p224"/>
          <p:cNvGrpSpPr/>
          <p:nvPr/>
        </p:nvGrpSpPr>
        <p:grpSpPr>
          <a:xfrm>
            <a:off x="6107468" y="1403376"/>
            <a:ext cx="2426040" cy="358043"/>
            <a:chOff x="438150" y="3340375"/>
            <a:chExt cx="3581400" cy="531300"/>
          </a:xfrm>
        </p:grpSpPr>
        <p:sp>
          <p:nvSpPr>
            <p:cNvPr id="3135" name="Google Shape;3135;p224"/>
            <p:cNvSpPr/>
            <p:nvPr/>
          </p:nvSpPr>
          <p:spPr>
            <a:xfrm>
              <a:off x="1939951" y="3340375"/>
              <a:ext cx="636300" cy="531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200 OK</a:t>
              </a:r>
              <a:endParaRPr b="1" sz="800"/>
            </a:p>
          </p:txBody>
        </p:sp>
        <p:sp>
          <p:nvSpPr>
            <p:cNvPr id="3136" name="Google Shape;3136;p224"/>
            <p:cNvSpPr/>
            <p:nvPr/>
          </p:nvSpPr>
          <p:spPr>
            <a:xfrm>
              <a:off x="2576250" y="3340375"/>
              <a:ext cx="8070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5.5.5.5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137" name="Google Shape;3137;p224"/>
            <p:cNvSpPr/>
            <p:nvPr/>
          </p:nvSpPr>
          <p:spPr>
            <a:xfrm>
              <a:off x="1074450" y="3340375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3.3.3.3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138" name="Google Shape;3138;p224"/>
            <p:cNvSpPr/>
            <p:nvPr/>
          </p:nvSpPr>
          <p:spPr>
            <a:xfrm>
              <a:off x="4381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22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139" name="Google Shape;3139;p224"/>
            <p:cNvSpPr/>
            <p:nvPr/>
          </p:nvSpPr>
          <p:spPr>
            <a:xfrm>
              <a:off x="33832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3333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3140" name="Google Shape;3140;p224"/>
          <p:cNvGrpSpPr/>
          <p:nvPr/>
        </p:nvGrpSpPr>
        <p:grpSpPr>
          <a:xfrm>
            <a:off x="6107468" y="1898701"/>
            <a:ext cx="2426040" cy="358043"/>
            <a:chOff x="438150" y="3340375"/>
            <a:chExt cx="3581400" cy="531300"/>
          </a:xfrm>
        </p:grpSpPr>
        <p:sp>
          <p:nvSpPr>
            <p:cNvPr id="3141" name="Google Shape;3141;p224"/>
            <p:cNvSpPr/>
            <p:nvPr/>
          </p:nvSpPr>
          <p:spPr>
            <a:xfrm>
              <a:off x="1939951" y="3340375"/>
              <a:ext cx="636300" cy="531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200 OK</a:t>
              </a:r>
              <a:endParaRPr b="1" sz="800"/>
            </a:p>
          </p:txBody>
        </p:sp>
        <p:sp>
          <p:nvSpPr>
            <p:cNvPr id="3142" name="Google Shape;3142;p224"/>
            <p:cNvSpPr/>
            <p:nvPr/>
          </p:nvSpPr>
          <p:spPr>
            <a:xfrm>
              <a:off x="2576250" y="3340375"/>
              <a:ext cx="8070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5.5.5.5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143" name="Google Shape;3143;p224"/>
            <p:cNvSpPr/>
            <p:nvPr/>
          </p:nvSpPr>
          <p:spPr>
            <a:xfrm>
              <a:off x="1074450" y="3340375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3.3.3.3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144" name="Google Shape;3144;p224"/>
            <p:cNvSpPr/>
            <p:nvPr/>
          </p:nvSpPr>
          <p:spPr>
            <a:xfrm>
              <a:off x="4381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8080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145" name="Google Shape;3145;p224"/>
            <p:cNvSpPr/>
            <p:nvPr/>
          </p:nvSpPr>
          <p:spPr>
            <a:xfrm>
              <a:off x="33832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3333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3146" name="Google Shape;3146;p224"/>
          <p:cNvGrpSpPr/>
          <p:nvPr/>
        </p:nvGrpSpPr>
        <p:grpSpPr>
          <a:xfrm>
            <a:off x="6107468" y="2394026"/>
            <a:ext cx="2426040" cy="358043"/>
            <a:chOff x="438150" y="3340375"/>
            <a:chExt cx="3581400" cy="531300"/>
          </a:xfrm>
        </p:grpSpPr>
        <p:sp>
          <p:nvSpPr>
            <p:cNvPr id="3147" name="Google Shape;3147;p224"/>
            <p:cNvSpPr/>
            <p:nvPr/>
          </p:nvSpPr>
          <p:spPr>
            <a:xfrm>
              <a:off x="1939951" y="3340375"/>
              <a:ext cx="636300" cy="531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200 OK</a:t>
              </a:r>
              <a:endParaRPr b="1" sz="800"/>
            </a:p>
          </p:txBody>
        </p:sp>
        <p:sp>
          <p:nvSpPr>
            <p:cNvPr id="3148" name="Google Shape;3148;p224"/>
            <p:cNvSpPr/>
            <p:nvPr/>
          </p:nvSpPr>
          <p:spPr>
            <a:xfrm>
              <a:off x="2576250" y="3340375"/>
              <a:ext cx="8070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5.5.5.5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149" name="Google Shape;3149;p224"/>
            <p:cNvSpPr/>
            <p:nvPr/>
          </p:nvSpPr>
          <p:spPr>
            <a:xfrm>
              <a:off x="1074450" y="3340375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9.8.1.2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150" name="Google Shape;3150;p224"/>
            <p:cNvSpPr/>
            <p:nvPr/>
          </p:nvSpPr>
          <p:spPr>
            <a:xfrm>
              <a:off x="4381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23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151" name="Google Shape;3151;p224"/>
            <p:cNvSpPr/>
            <p:nvPr/>
          </p:nvSpPr>
          <p:spPr>
            <a:xfrm>
              <a:off x="33832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3333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pic>
        <p:nvPicPr>
          <p:cNvPr id="3152" name="Google Shape;3152;p2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8423" y="478850"/>
            <a:ext cx="710225" cy="7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3" name="Google Shape;3153;p2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1650" y="1189100"/>
            <a:ext cx="710225" cy="7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4" name="Google Shape;3154;p2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1650" y="2217938"/>
            <a:ext cx="710225" cy="7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5" name="Google Shape;3155;p2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1650" y="1722613"/>
            <a:ext cx="710225" cy="71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6" name="Google Shape;3156;p224"/>
          <p:cNvSpPr/>
          <p:nvPr/>
        </p:nvSpPr>
        <p:spPr>
          <a:xfrm>
            <a:off x="3315700" y="3530375"/>
            <a:ext cx="4873500" cy="392400"/>
          </a:xfrm>
          <a:prstGeom prst="rect">
            <a:avLst/>
          </a:prstGeom>
          <a:solidFill>
            <a:srgbClr val="F8EC28">
              <a:alpha val="41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0" name="Shape 3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1" name="Google Shape;3161;p2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STUN</a:t>
            </a:r>
            <a:endParaRPr/>
          </a:p>
        </p:txBody>
      </p:sp>
      <p:sp>
        <p:nvSpPr>
          <p:cNvPr id="3162" name="Google Shape;3162;p225"/>
          <p:cNvSpPr txBox="1"/>
          <p:nvPr>
            <p:ph idx="1" type="body"/>
          </p:nvPr>
        </p:nvSpPr>
        <p:spPr>
          <a:xfrm>
            <a:off x="311700" y="1152475"/>
            <a:ext cx="8520600" cy="354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Session Traversal Utilities for NAT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Tell me my public ip address/port through NAT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Works for Full-cone, Port/Address restricted NAT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Doesn’t work for symmetric NAT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STUN server port 3478, 5349 for TLS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Cheap to maintain</a:t>
            </a:r>
            <a:endParaRPr sz="2400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6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p226"/>
          <p:cNvSpPr txBox="1"/>
          <p:nvPr>
            <p:ph type="title"/>
          </p:nvPr>
        </p:nvSpPr>
        <p:spPr>
          <a:xfrm>
            <a:off x="311700" y="231700"/>
            <a:ext cx="392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STUN Request</a:t>
            </a:r>
            <a:endParaRPr/>
          </a:p>
        </p:txBody>
      </p:sp>
      <p:grpSp>
        <p:nvGrpSpPr>
          <p:cNvPr id="3168" name="Google Shape;3168;p226"/>
          <p:cNvGrpSpPr/>
          <p:nvPr/>
        </p:nvGrpSpPr>
        <p:grpSpPr>
          <a:xfrm>
            <a:off x="596125" y="1627600"/>
            <a:ext cx="1412400" cy="1382650"/>
            <a:chOff x="201125" y="1498100"/>
            <a:chExt cx="1412400" cy="1382650"/>
          </a:xfrm>
        </p:grpSpPr>
        <p:pic>
          <p:nvPicPr>
            <p:cNvPr id="3169" name="Google Shape;3169;p2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498100"/>
              <a:ext cx="1191250" cy="1191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0" name="Google Shape;3170;p226"/>
            <p:cNvSpPr txBox="1"/>
            <p:nvPr/>
          </p:nvSpPr>
          <p:spPr>
            <a:xfrm>
              <a:off x="201125" y="2513250"/>
              <a:ext cx="1412400" cy="3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10.0.0.2</a:t>
              </a:r>
              <a:endParaRPr b="1">
                <a:solidFill>
                  <a:srgbClr val="FFFFFF"/>
                </a:solidFill>
              </a:endParaRPr>
            </a:p>
          </p:txBody>
        </p:sp>
      </p:grpSp>
      <p:grpSp>
        <p:nvGrpSpPr>
          <p:cNvPr id="3171" name="Google Shape;3171;p226"/>
          <p:cNvGrpSpPr/>
          <p:nvPr/>
        </p:nvGrpSpPr>
        <p:grpSpPr>
          <a:xfrm>
            <a:off x="3243538" y="733275"/>
            <a:ext cx="2507825" cy="1574925"/>
            <a:chOff x="2945725" y="1364325"/>
            <a:chExt cx="2507825" cy="1574925"/>
          </a:xfrm>
        </p:grpSpPr>
        <p:grpSp>
          <p:nvGrpSpPr>
            <p:cNvPr id="3172" name="Google Shape;3172;p226"/>
            <p:cNvGrpSpPr/>
            <p:nvPr/>
          </p:nvGrpSpPr>
          <p:grpSpPr>
            <a:xfrm>
              <a:off x="2945725" y="1364325"/>
              <a:ext cx="1799575" cy="1574925"/>
              <a:chOff x="3064250" y="1144250"/>
              <a:chExt cx="1799575" cy="1574925"/>
            </a:xfrm>
          </p:grpSpPr>
          <p:pic>
            <p:nvPicPr>
              <p:cNvPr id="3173" name="Google Shape;3173;p22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672575" y="1144250"/>
                <a:ext cx="1191250" cy="11912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74" name="Google Shape;3174;p226"/>
              <p:cNvSpPr txBox="1"/>
              <p:nvPr/>
            </p:nvSpPr>
            <p:spPr>
              <a:xfrm>
                <a:off x="3064250" y="2351675"/>
                <a:ext cx="1412400" cy="3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1"/>
                    </a:solidFill>
                  </a:rPr>
                  <a:t>10.0.0.1</a:t>
                </a:r>
                <a:endParaRPr b="1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175" name="Google Shape;3175;p226"/>
            <p:cNvSpPr txBox="1"/>
            <p:nvPr/>
          </p:nvSpPr>
          <p:spPr>
            <a:xfrm>
              <a:off x="4041150" y="2571750"/>
              <a:ext cx="1412400" cy="3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FF00"/>
                  </a:solidFill>
                </a:rPr>
                <a:t>5.5.5.5</a:t>
              </a:r>
              <a:endParaRPr b="1">
                <a:solidFill>
                  <a:srgbClr val="00FF00"/>
                </a:solidFill>
              </a:endParaRPr>
            </a:p>
          </p:txBody>
        </p:sp>
      </p:grpSp>
      <p:pic>
        <p:nvPicPr>
          <p:cNvPr id="3176" name="Google Shape;3176;p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4900" y="599400"/>
            <a:ext cx="1708774" cy="1708796"/>
          </a:xfrm>
          <a:prstGeom prst="rect">
            <a:avLst/>
          </a:prstGeom>
          <a:noFill/>
          <a:ln>
            <a:noFill/>
          </a:ln>
        </p:spPr>
      </p:pic>
      <p:sp>
        <p:nvSpPr>
          <p:cNvPr id="3177" name="Google Shape;3177;p226"/>
          <p:cNvSpPr txBox="1"/>
          <p:nvPr/>
        </p:nvSpPr>
        <p:spPr>
          <a:xfrm>
            <a:off x="7253075" y="2388000"/>
            <a:ext cx="14124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9.9.9.9:3478</a:t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(STUN Sever)</a:t>
            </a:r>
            <a:endParaRPr b="1">
              <a:solidFill>
                <a:srgbClr val="00FF00"/>
              </a:solidFill>
            </a:endParaRPr>
          </a:p>
        </p:txBody>
      </p:sp>
      <p:graphicFrame>
        <p:nvGraphicFramePr>
          <p:cNvPr id="3178" name="Google Shape;3178;p226"/>
          <p:cNvGraphicFramePr/>
          <p:nvPr/>
        </p:nvGraphicFramePr>
        <p:xfrm>
          <a:off x="877950" y="383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{BC06B584-22E3-4A00-8195-611FF77E0FBB}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Internal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Internal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Ext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Ext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Dest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Dest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10.0.0.2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8992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5.5.5.5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3333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9.9.9.9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3478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3179" name="Google Shape;3179;p226"/>
          <p:cNvGrpSpPr/>
          <p:nvPr/>
        </p:nvGrpSpPr>
        <p:grpSpPr>
          <a:xfrm>
            <a:off x="169468" y="3171726"/>
            <a:ext cx="2426040" cy="358043"/>
            <a:chOff x="438150" y="3340375"/>
            <a:chExt cx="3581400" cy="531300"/>
          </a:xfrm>
        </p:grpSpPr>
        <p:sp>
          <p:nvSpPr>
            <p:cNvPr id="3180" name="Google Shape;3180;p226"/>
            <p:cNvSpPr/>
            <p:nvPr/>
          </p:nvSpPr>
          <p:spPr>
            <a:xfrm>
              <a:off x="1939951" y="3340375"/>
              <a:ext cx="636300" cy="531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STN</a:t>
              </a:r>
              <a:endParaRPr b="1" sz="800"/>
            </a:p>
          </p:txBody>
        </p:sp>
        <p:sp>
          <p:nvSpPr>
            <p:cNvPr id="3181" name="Google Shape;3181;p226"/>
            <p:cNvSpPr/>
            <p:nvPr/>
          </p:nvSpPr>
          <p:spPr>
            <a:xfrm>
              <a:off x="2576250" y="3340375"/>
              <a:ext cx="8070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9.9.9.9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182" name="Google Shape;3182;p226"/>
            <p:cNvSpPr/>
            <p:nvPr/>
          </p:nvSpPr>
          <p:spPr>
            <a:xfrm>
              <a:off x="1074450" y="3340375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</a:rPr>
                <a:t>10.0.0.2</a:t>
              </a:r>
              <a:endParaRPr b="1" sz="800">
                <a:solidFill>
                  <a:srgbClr val="FFFFFF"/>
                </a:solidFill>
              </a:endParaRPr>
            </a:p>
          </p:txBody>
        </p:sp>
        <p:sp>
          <p:nvSpPr>
            <p:cNvPr id="3183" name="Google Shape;3183;p226"/>
            <p:cNvSpPr/>
            <p:nvPr/>
          </p:nvSpPr>
          <p:spPr>
            <a:xfrm>
              <a:off x="4381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</a:rPr>
                <a:t>8992</a:t>
              </a:r>
              <a:endParaRPr b="1" sz="800">
                <a:solidFill>
                  <a:srgbClr val="FFFFFF"/>
                </a:solidFill>
              </a:endParaRPr>
            </a:p>
          </p:txBody>
        </p:sp>
        <p:sp>
          <p:nvSpPr>
            <p:cNvPr id="3184" name="Google Shape;3184;p226"/>
            <p:cNvSpPr/>
            <p:nvPr/>
          </p:nvSpPr>
          <p:spPr>
            <a:xfrm>
              <a:off x="33832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3478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3185" name="Google Shape;3185;p226"/>
          <p:cNvGrpSpPr/>
          <p:nvPr/>
        </p:nvGrpSpPr>
        <p:grpSpPr>
          <a:xfrm>
            <a:off x="3183993" y="2392726"/>
            <a:ext cx="2426040" cy="358043"/>
            <a:chOff x="438150" y="3340375"/>
            <a:chExt cx="3581400" cy="531300"/>
          </a:xfrm>
        </p:grpSpPr>
        <p:sp>
          <p:nvSpPr>
            <p:cNvPr id="3186" name="Google Shape;3186;p226"/>
            <p:cNvSpPr/>
            <p:nvPr/>
          </p:nvSpPr>
          <p:spPr>
            <a:xfrm>
              <a:off x="1939951" y="3340375"/>
              <a:ext cx="636300" cy="531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STN</a:t>
              </a:r>
              <a:endParaRPr b="1" sz="800"/>
            </a:p>
          </p:txBody>
        </p:sp>
        <p:sp>
          <p:nvSpPr>
            <p:cNvPr id="3187" name="Google Shape;3187;p226"/>
            <p:cNvSpPr/>
            <p:nvPr/>
          </p:nvSpPr>
          <p:spPr>
            <a:xfrm>
              <a:off x="2576250" y="3340375"/>
              <a:ext cx="8070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9.9.9.9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188" name="Google Shape;3188;p226"/>
            <p:cNvSpPr/>
            <p:nvPr/>
          </p:nvSpPr>
          <p:spPr>
            <a:xfrm>
              <a:off x="1074450" y="3340375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</a:rPr>
                <a:t>10.0.0.2</a:t>
              </a:r>
              <a:endParaRPr b="1" sz="800">
                <a:solidFill>
                  <a:srgbClr val="FFFFFF"/>
                </a:solidFill>
              </a:endParaRPr>
            </a:p>
          </p:txBody>
        </p:sp>
        <p:sp>
          <p:nvSpPr>
            <p:cNvPr id="3189" name="Google Shape;3189;p226"/>
            <p:cNvSpPr/>
            <p:nvPr/>
          </p:nvSpPr>
          <p:spPr>
            <a:xfrm>
              <a:off x="4381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</a:rPr>
                <a:t>8992</a:t>
              </a:r>
              <a:endParaRPr b="1" sz="800">
                <a:solidFill>
                  <a:srgbClr val="FFFFFF"/>
                </a:solidFill>
              </a:endParaRPr>
            </a:p>
          </p:txBody>
        </p:sp>
        <p:sp>
          <p:nvSpPr>
            <p:cNvPr id="3190" name="Google Shape;3190;p226"/>
            <p:cNvSpPr/>
            <p:nvPr/>
          </p:nvSpPr>
          <p:spPr>
            <a:xfrm>
              <a:off x="33832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3478</a:t>
              </a:r>
              <a:endParaRPr b="1" sz="800">
                <a:solidFill>
                  <a:srgbClr val="00FF00"/>
                </a:solidFill>
              </a:endParaRPr>
            </a:p>
          </p:txBody>
        </p:sp>
      </p:grpSp>
      <p:grpSp>
        <p:nvGrpSpPr>
          <p:cNvPr id="3191" name="Google Shape;3191;p226"/>
          <p:cNvGrpSpPr/>
          <p:nvPr/>
        </p:nvGrpSpPr>
        <p:grpSpPr>
          <a:xfrm>
            <a:off x="3183993" y="2888801"/>
            <a:ext cx="2426040" cy="358043"/>
            <a:chOff x="438150" y="3340375"/>
            <a:chExt cx="3581400" cy="531300"/>
          </a:xfrm>
        </p:grpSpPr>
        <p:sp>
          <p:nvSpPr>
            <p:cNvPr id="3192" name="Google Shape;3192;p226"/>
            <p:cNvSpPr/>
            <p:nvPr/>
          </p:nvSpPr>
          <p:spPr>
            <a:xfrm>
              <a:off x="1939951" y="3340375"/>
              <a:ext cx="636300" cy="531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STN</a:t>
              </a:r>
              <a:endParaRPr b="1" sz="800"/>
            </a:p>
          </p:txBody>
        </p:sp>
        <p:sp>
          <p:nvSpPr>
            <p:cNvPr id="3193" name="Google Shape;3193;p226"/>
            <p:cNvSpPr/>
            <p:nvPr/>
          </p:nvSpPr>
          <p:spPr>
            <a:xfrm>
              <a:off x="2576250" y="3340375"/>
              <a:ext cx="8070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9.9.9.9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194" name="Google Shape;3194;p226"/>
            <p:cNvSpPr/>
            <p:nvPr/>
          </p:nvSpPr>
          <p:spPr>
            <a:xfrm>
              <a:off x="1074450" y="3340375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5.5.5.5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195" name="Google Shape;3195;p226"/>
            <p:cNvSpPr/>
            <p:nvPr/>
          </p:nvSpPr>
          <p:spPr>
            <a:xfrm>
              <a:off x="4381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3333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196" name="Google Shape;3196;p226"/>
            <p:cNvSpPr/>
            <p:nvPr/>
          </p:nvSpPr>
          <p:spPr>
            <a:xfrm>
              <a:off x="33832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3478</a:t>
              </a:r>
              <a:endParaRPr b="1" sz="800">
                <a:solidFill>
                  <a:srgbClr val="00FF00"/>
                </a:solidFill>
              </a:endParaRPr>
            </a:p>
          </p:txBody>
        </p:sp>
      </p:grpSp>
      <p:grpSp>
        <p:nvGrpSpPr>
          <p:cNvPr id="3197" name="Google Shape;3197;p226"/>
          <p:cNvGrpSpPr/>
          <p:nvPr/>
        </p:nvGrpSpPr>
        <p:grpSpPr>
          <a:xfrm>
            <a:off x="6559968" y="3017501"/>
            <a:ext cx="2426040" cy="358043"/>
            <a:chOff x="438150" y="3340375"/>
            <a:chExt cx="3581400" cy="531300"/>
          </a:xfrm>
        </p:grpSpPr>
        <p:sp>
          <p:nvSpPr>
            <p:cNvPr id="3198" name="Google Shape;3198;p226"/>
            <p:cNvSpPr/>
            <p:nvPr/>
          </p:nvSpPr>
          <p:spPr>
            <a:xfrm>
              <a:off x="1939951" y="3340375"/>
              <a:ext cx="636300" cy="531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STN</a:t>
              </a:r>
              <a:endParaRPr b="1" sz="800"/>
            </a:p>
          </p:txBody>
        </p:sp>
        <p:sp>
          <p:nvSpPr>
            <p:cNvPr id="3199" name="Google Shape;3199;p226"/>
            <p:cNvSpPr/>
            <p:nvPr/>
          </p:nvSpPr>
          <p:spPr>
            <a:xfrm>
              <a:off x="2576250" y="3340375"/>
              <a:ext cx="8070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9.9.9.9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200" name="Google Shape;3200;p226"/>
            <p:cNvSpPr/>
            <p:nvPr/>
          </p:nvSpPr>
          <p:spPr>
            <a:xfrm>
              <a:off x="1074450" y="3340375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5.5.5.5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201" name="Google Shape;3201;p226"/>
            <p:cNvSpPr/>
            <p:nvPr/>
          </p:nvSpPr>
          <p:spPr>
            <a:xfrm>
              <a:off x="4381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3333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202" name="Google Shape;3202;p226"/>
            <p:cNvSpPr/>
            <p:nvPr/>
          </p:nvSpPr>
          <p:spPr>
            <a:xfrm>
              <a:off x="33832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3478</a:t>
              </a:r>
              <a:endParaRPr b="1" sz="800">
                <a:solidFill>
                  <a:srgbClr val="00FF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227"/>
          <p:cNvSpPr txBox="1"/>
          <p:nvPr>
            <p:ph type="title"/>
          </p:nvPr>
        </p:nvSpPr>
        <p:spPr>
          <a:xfrm>
            <a:off x="311700" y="231700"/>
            <a:ext cx="392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STUN Response</a:t>
            </a:r>
            <a:endParaRPr/>
          </a:p>
        </p:txBody>
      </p:sp>
      <p:grpSp>
        <p:nvGrpSpPr>
          <p:cNvPr id="3208" name="Google Shape;3208;p227"/>
          <p:cNvGrpSpPr/>
          <p:nvPr/>
        </p:nvGrpSpPr>
        <p:grpSpPr>
          <a:xfrm>
            <a:off x="596125" y="1627600"/>
            <a:ext cx="1412400" cy="1382650"/>
            <a:chOff x="201125" y="1498100"/>
            <a:chExt cx="1412400" cy="1382650"/>
          </a:xfrm>
        </p:grpSpPr>
        <p:pic>
          <p:nvPicPr>
            <p:cNvPr id="3209" name="Google Shape;3209;p2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498100"/>
              <a:ext cx="1191250" cy="1191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0" name="Google Shape;3210;p227"/>
            <p:cNvSpPr txBox="1"/>
            <p:nvPr/>
          </p:nvSpPr>
          <p:spPr>
            <a:xfrm>
              <a:off x="201125" y="2513250"/>
              <a:ext cx="1412400" cy="3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10.0.0.2</a:t>
              </a:r>
              <a:endParaRPr b="1">
                <a:solidFill>
                  <a:srgbClr val="FFFFFF"/>
                </a:solidFill>
              </a:endParaRPr>
            </a:p>
          </p:txBody>
        </p:sp>
      </p:grpSp>
      <p:grpSp>
        <p:nvGrpSpPr>
          <p:cNvPr id="3211" name="Google Shape;3211;p227"/>
          <p:cNvGrpSpPr/>
          <p:nvPr/>
        </p:nvGrpSpPr>
        <p:grpSpPr>
          <a:xfrm>
            <a:off x="3243538" y="733275"/>
            <a:ext cx="2507825" cy="1574925"/>
            <a:chOff x="2945725" y="1364325"/>
            <a:chExt cx="2507825" cy="1574925"/>
          </a:xfrm>
        </p:grpSpPr>
        <p:grpSp>
          <p:nvGrpSpPr>
            <p:cNvPr id="3212" name="Google Shape;3212;p227"/>
            <p:cNvGrpSpPr/>
            <p:nvPr/>
          </p:nvGrpSpPr>
          <p:grpSpPr>
            <a:xfrm>
              <a:off x="2945725" y="1364325"/>
              <a:ext cx="1799575" cy="1574925"/>
              <a:chOff x="3064250" y="1144250"/>
              <a:chExt cx="1799575" cy="1574925"/>
            </a:xfrm>
          </p:grpSpPr>
          <p:pic>
            <p:nvPicPr>
              <p:cNvPr id="3213" name="Google Shape;3213;p22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672575" y="1144250"/>
                <a:ext cx="1191250" cy="11912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14" name="Google Shape;3214;p227"/>
              <p:cNvSpPr txBox="1"/>
              <p:nvPr/>
            </p:nvSpPr>
            <p:spPr>
              <a:xfrm>
                <a:off x="3064250" y="2351675"/>
                <a:ext cx="1412400" cy="3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1"/>
                    </a:solidFill>
                  </a:rPr>
                  <a:t>10.0.0.1</a:t>
                </a:r>
                <a:endParaRPr b="1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215" name="Google Shape;3215;p227"/>
            <p:cNvSpPr txBox="1"/>
            <p:nvPr/>
          </p:nvSpPr>
          <p:spPr>
            <a:xfrm>
              <a:off x="4041150" y="2571750"/>
              <a:ext cx="1412400" cy="3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FF00"/>
                  </a:solidFill>
                </a:rPr>
                <a:t>5.5.5.5</a:t>
              </a:r>
              <a:endParaRPr b="1">
                <a:solidFill>
                  <a:srgbClr val="00FF00"/>
                </a:solidFill>
              </a:endParaRPr>
            </a:p>
          </p:txBody>
        </p:sp>
      </p:grpSp>
      <p:pic>
        <p:nvPicPr>
          <p:cNvPr id="3216" name="Google Shape;3216;p2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8437" y="319900"/>
            <a:ext cx="1708774" cy="1708796"/>
          </a:xfrm>
          <a:prstGeom prst="rect">
            <a:avLst/>
          </a:prstGeom>
          <a:noFill/>
          <a:ln>
            <a:noFill/>
          </a:ln>
        </p:spPr>
      </p:pic>
      <p:sp>
        <p:nvSpPr>
          <p:cNvPr id="3217" name="Google Shape;3217;p227"/>
          <p:cNvSpPr txBox="1"/>
          <p:nvPr/>
        </p:nvSpPr>
        <p:spPr>
          <a:xfrm>
            <a:off x="7246600" y="2135175"/>
            <a:ext cx="14124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9.9.9.9:3478</a:t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(STUN Sever)</a:t>
            </a:r>
            <a:endParaRPr b="1">
              <a:solidFill>
                <a:srgbClr val="00FF00"/>
              </a:solidFill>
            </a:endParaRPr>
          </a:p>
        </p:txBody>
      </p:sp>
      <p:graphicFrame>
        <p:nvGraphicFramePr>
          <p:cNvPr id="3218" name="Google Shape;3218;p227"/>
          <p:cNvGraphicFramePr/>
          <p:nvPr/>
        </p:nvGraphicFramePr>
        <p:xfrm>
          <a:off x="877963" y="4006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{BC06B584-22E3-4A00-8195-611FF77E0FBB}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Internal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Internal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Ext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Ext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Dest IP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Dest Port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10.0.0.2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8992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5.5.5.5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3333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9.9.9.9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3478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3219" name="Google Shape;3219;p227"/>
          <p:cNvGrpSpPr/>
          <p:nvPr/>
        </p:nvGrpSpPr>
        <p:grpSpPr>
          <a:xfrm>
            <a:off x="6559968" y="3443426"/>
            <a:ext cx="2426040" cy="358043"/>
            <a:chOff x="438150" y="3340375"/>
            <a:chExt cx="3581400" cy="531300"/>
          </a:xfrm>
        </p:grpSpPr>
        <p:sp>
          <p:nvSpPr>
            <p:cNvPr id="3220" name="Google Shape;3220;p227"/>
            <p:cNvSpPr/>
            <p:nvPr/>
          </p:nvSpPr>
          <p:spPr>
            <a:xfrm>
              <a:off x="1939951" y="3340375"/>
              <a:ext cx="636300" cy="531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RSP</a:t>
              </a:r>
              <a:endParaRPr b="1" sz="800"/>
            </a:p>
          </p:txBody>
        </p:sp>
        <p:sp>
          <p:nvSpPr>
            <p:cNvPr id="3221" name="Google Shape;3221;p227"/>
            <p:cNvSpPr/>
            <p:nvPr/>
          </p:nvSpPr>
          <p:spPr>
            <a:xfrm>
              <a:off x="2576250" y="3340375"/>
              <a:ext cx="8070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5.5.5.5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222" name="Google Shape;3222;p227"/>
            <p:cNvSpPr/>
            <p:nvPr/>
          </p:nvSpPr>
          <p:spPr>
            <a:xfrm>
              <a:off x="1074450" y="3340375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9.9.9.9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223" name="Google Shape;3223;p227"/>
            <p:cNvSpPr/>
            <p:nvPr/>
          </p:nvSpPr>
          <p:spPr>
            <a:xfrm>
              <a:off x="4381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3478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224" name="Google Shape;3224;p227"/>
            <p:cNvSpPr/>
            <p:nvPr/>
          </p:nvSpPr>
          <p:spPr>
            <a:xfrm>
              <a:off x="33832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3333</a:t>
              </a:r>
              <a:endParaRPr b="1" sz="800">
                <a:solidFill>
                  <a:srgbClr val="00FF00"/>
                </a:solidFill>
              </a:endParaRPr>
            </a:p>
          </p:txBody>
        </p:sp>
      </p:grpSp>
      <p:sp>
        <p:nvSpPr>
          <p:cNvPr id="3225" name="Google Shape;3225;p227"/>
          <p:cNvSpPr/>
          <p:nvPr/>
        </p:nvSpPr>
        <p:spPr>
          <a:xfrm>
            <a:off x="7134101" y="2731225"/>
            <a:ext cx="1637400" cy="572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You are 5.5.5.5:3333</a:t>
            </a:r>
            <a:endParaRPr b="1" sz="1300"/>
          </a:p>
        </p:txBody>
      </p:sp>
      <p:cxnSp>
        <p:nvCxnSpPr>
          <p:cNvPr id="3226" name="Google Shape;3226;p227"/>
          <p:cNvCxnSpPr>
            <a:endCxn id="3221" idx="1"/>
          </p:cNvCxnSpPr>
          <p:nvPr/>
        </p:nvCxnSpPr>
        <p:spPr>
          <a:xfrm flipH="1">
            <a:off x="8008317" y="3075548"/>
            <a:ext cx="497100" cy="546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227" name="Google Shape;3227;p227"/>
          <p:cNvGrpSpPr/>
          <p:nvPr/>
        </p:nvGrpSpPr>
        <p:grpSpPr>
          <a:xfrm>
            <a:off x="3358293" y="2392726"/>
            <a:ext cx="2426040" cy="358043"/>
            <a:chOff x="438150" y="3340375"/>
            <a:chExt cx="3581400" cy="531300"/>
          </a:xfrm>
        </p:grpSpPr>
        <p:sp>
          <p:nvSpPr>
            <p:cNvPr id="3228" name="Google Shape;3228;p227"/>
            <p:cNvSpPr/>
            <p:nvPr/>
          </p:nvSpPr>
          <p:spPr>
            <a:xfrm>
              <a:off x="1939951" y="3340375"/>
              <a:ext cx="636300" cy="531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RSP</a:t>
              </a:r>
              <a:endParaRPr b="1" sz="800"/>
            </a:p>
          </p:txBody>
        </p:sp>
        <p:sp>
          <p:nvSpPr>
            <p:cNvPr id="3229" name="Google Shape;3229;p227"/>
            <p:cNvSpPr/>
            <p:nvPr/>
          </p:nvSpPr>
          <p:spPr>
            <a:xfrm>
              <a:off x="2576250" y="3340375"/>
              <a:ext cx="8070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5.5.5.5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230" name="Google Shape;3230;p227"/>
            <p:cNvSpPr/>
            <p:nvPr/>
          </p:nvSpPr>
          <p:spPr>
            <a:xfrm>
              <a:off x="1074450" y="3340375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9.9.9.9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231" name="Google Shape;3231;p227"/>
            <p:cNvSpPr/>
            <p:nvPr/>
          </p:nvSpPr>
          <p:spPr>
            <a:xfrm>
              <a:off x="4381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3478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232" name="Google Shape;3232;p227"/>
            <p:cNvSpPr/>
            <p:nvPr/>
          </p:nvSpPr>
          <p:spPr>
            <a:xfrm>
              <a:off x="33832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3333</a:t>
              </a:r>
              <a:endParaRPr b="1" sz="800">
                <a:solidFill>
                  <a:srgbClr val="00FF00"/>
                </a:solidFill>
              </a:endParaRPr>
            </a:p>
          </p:txBody>
        </p:sp>
      </p:grpSp>
      <p:grpSp>
        <p:nvGrpSpPr>
          <p:cNvPr id="3233" name="Google Shape;3233;p227"/>
          <p:cNvGrpSpPr/>
          <p:nvPr/>
        </p:nvGrpSpPr>
        <p:grpSpPr>
          <a:xfrm>
            <a:off x="3358293" y="2835301"/>
            <a:ext cx="2426040" cy="358043"/>
            <a:chOff x="438150" y="3340375"/>
            <a:chExt cx="3581400" cy="531300"/>
          </a:xfrm>
        </p:grpSpPr>
        <p:sp>
          <p:nvSpPr>
            <p:cNvPr id="3234" name="Google Shape;3234;p227"/>
            <p:cNvSpPr/>
            <p:nvPr/>
          </p:nvSpPr>
          <p:spPr>
            <a:xfrm>
              <a:off x="1939951" y="3340375"/>
              <a:ext cx="636300" cy="531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RSP</a:t>
              </a:r>
              <a:endParaRPr b="1" sz="800"/>
            </a:p>
          </p:txBody>
        </p:sp>
        <p:sp>
          <p:nvSpPr>
            <p:cNvPr id="3235" name="Google Shape;3235;p227"/>
            <p:cNvSpPr/>
            <p:nvPr/>
          </p:nvSpPr>
          <p:spPr>
            <a:xfrm>
              <a:off x="2576250" y="3340375"/>
              <a:ext cx="8070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</a:rPr>
                <a:t>10.0.0.2</a:t>
              </a:r>
              <a:endParaRPr b="1" sz="700">
                <a:solidFill>
                  <a:srgbClr val="FFFFFF"/>
                </a:solidFill>
              </a:endParaRPr>
            </a:p>
          </p:txBody>
        </p:sp>
        <p:sp>
          <p:nvSpPr>
            <p:cNvPr id="3236" name="Google Shape;3236;p227"/>
            <p:cNvSpPr/>
            <p:nvPr/>
          </p:nvSpPr>
          <p:spPr>
            <a:xfrm>
              <a:off x="1074450" y="3340375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9.9.9.9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237" name="Google Shape;3237;p227"/>
            <p:cNvSpPr/>
            <p:nvPr/>
          </p:nvSpPr>
          <p:spPr>
            <a:xfrm>
              <a:off x="4381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3478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238" name="Google Shape;3238;p227"/>
            <p:cNvSpPr/>
            <p:nvPr/>
          </p:nvSpPr>
          <p:spPr>
            <a:xfrm>
              <a:off x="33832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</a:rPr>
                <a:t>8992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3239" name="Google Shape;3239;p227"/>
          <p:cNvGrpSpPr/>
          <p:nvPr/>
        </p:nvGrpSpPr>
        <p:grpSpPr>
          <a:xfrm>
            <a:off x="196493" y="3048851"/>
            <a:ext cx="2426040" cy="358043"/>
            <a:chOff x="438150" y="3340375"/>
            <a:chExt cx="3581400" cy="531300"/>
          </a:xfrm>
        </p:grpSpPr>
        <p:sp>
          <p:nvSpPr>
            <p:cNvPr id="3240" name="Google Shape;3240;p227"/>
            <p:cNvSpPr/>
            <p:nvPr/>
          </p:nvSpPr>
          <p:spPr>
            <a:xfrm>
              <a:off x="1939951" y="3340375"/>
              <a:ext cx="636300" cy="531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RSP</a:t>
              </a:r>
              <a:endParaRPr b="1" sz="800"/>
            </a:p>
          </p:txBody>
        </p:sp>
        <p:sp>
          <p:nvSpPr>
            <p:cNvPr id="3241" name="Google Shape;3241;p227"/>
            <p:cNvSpPr/>
            <p:nvPr/>
          </p:nvSpPr>
          <p:spPr>
            <a:xfrm>
              <a:off x="2576250" y="3340375"/>
              <a:ext cx="8070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</a:rPr>
                <a:t>10.0.0.2</a:t>
              </a:r>
              <a:endParaRPr b="1" sz="700">
                <a:solidFill>
                  <a:srgbClr val="FFFFFF"/>
                </a:solidFill>
              </a:endParaRPr>
            </a:p>
          </p:txBody>
        </p:sp>
        <p:sp>
          <p:nvSpPr>
            <p:cNvPr id="3242" name="Google Shape;3242;p227"/>
            <p:cNvSpPr/>
            <p:nvPr/>
          </p:nvSpPr>
          <p:spPr>
            <a:xfrm>
              <a:off x="1074450" y="3340375"/>
              <a:ext cx="865500" cy="5313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9.9.9.9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243" name="Google Shape;3243;p227"/>
            <p:cNvSpPr/>
            <p:nvPr/>
          </p:nvSpPr>
          <p:spPr>
            <a:xfrm>
              <a:off x="4381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FF00"/>
                  </a:solidFill>
                </a:rPr>
                <a:t>3478</a:t>
              </a:r>
              <a:endParaRPr b="1" sz="800">
                <a:solidFill>
                  <a:srgbClr val="00FF00"/>
                </a:solidFill>
              </a:endParaRPr>
            </a:p>
          </p:txBody>
        </p:sp>
        <p:sp>
          <p:nvSpPr>
            <p:cNvPr id="3244" name="Google Shape;3244;p227"/>
            <p:cNvSpPr/>
            <p:nvPr/>
          </p:nvSpPr>
          <p:spPr>
            <a:xfrm>
              <a:off x="3383250" y="3340375"/>
              <a:ext cx="636300" cy="5313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</a:rPr>
                <a:t>8992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sp>
        <p:nvSpPr>
          <p:cNvPr id="3245" name="Google Shape;3245;p227"/>
          <p:cNvSpPr/>
          <p:nvPr/>
        </p:nvSpPr>
        <p:spPr>
          <a:xfrm>
            <a:off x="590813" y="3445500"/>
            <a:ext cx="1637400" cy="572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You are 5.5.5.5:3333</a:t>
            </a:r>
            <a:endParaRPr b="1"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9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Google Shape;3250;p228"/>
          <p:cNvSpPr txBox="1"/>
          <p:nvPr>
            <p:ph type="title"/>
          </p:nvPr>
        </p:nvSpPr>
        <p:spPr>
          <a:xfrm>
            <a:off x="311700" y="231700"/>
            <a:ext cx="392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STUN when it works!</a:t>
            </a:r>
            <a:endParaRPr/>
          </a:p>
        </p:txBody>
      </p:sp>
      <p:grpSp>
        <p:nvGrpSpPr>
          <p:cNvPr id="3251" name="Google Shape;3251;p228"/>
          <p:cNvGrpSpPr/>
          <p:nvPr/>
        </p:nvGrpSpPr>
        <p:grpSpPr>
          <a:xfrm>
            <a:off x="306325" y="2032723"/>
            <a:ext cx="1702224" cy="1992041"/>
            <a:chOff x="201122" y="1498100"/>
            <a:chExt cx="1412400" cy="1715059"/>
          </a:xfrm>
        </p:grpSpPr>
        <p:pic>
          <p:nvPicPr>
            <p:cNvPr id="3252" name="Google Shape;3252;p2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498100"/>
              <a:ext cx="1191250" cy="1191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3" name="Google Shape;3253;p228"/>
            <p:cNvSpPr txBox="1"/>
            <p:nvPr/>
          </p:nvSpPr>
          <p:spPr>
            <a:xfrm>
              <a:off x="201122" y="2513259"/>
              <a:ext cx="1412400" cy="6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10.0.0.2</a:t>
              </a:r>
              <a:endParaRPr b="1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Behind full cone NAT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pic>
        <p:nvPicPr>
          <p:cNvPr id="3254" name="Google Shape;3254;p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0816" y="572775"/>
            <a:ext cx="1242382" cy="124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5" name="Google Shape;3255;p228"/>
          <p:cNvGrpSpPr/>
          <p:nvPr/>
        </p:nvGrpSpPr>
        <p:grpSpPr>
          <a:xfrm>
            <a:off x="7218650" y="1877022"/>
            <a:ext cx="1597142" cy="2052657"/>
            <a:chOff x="201136" y="1498100"/>
            <a:chExt cx="1412400" cy="1680852"/>
          </a:xfrm>
        </p:grpSpPr>
        <p:pic>
          <p:nvPicPr>
            <p:cNvPr id="3256" name="Google Shape;3256;p2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498100"/>
              <a:ext cx="1191250" cy="1191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7" name="Google Shape;3257;p228"/>
            <p:cNvSpPr txBox="1"/>
            <p:nvPr/>
          </p:nvSpPr>
          <p:spPr>
            <a:xfrm>
              <a:off x="201136" y="2513252"/>
              <a:ext cx="14124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192.168.1.2</a:t>
              </a:r>
              <a:endParaRPr b="1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Behind full cone NAT</a:t>
              </a:r>
              <a:endParaRPr b="1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</a:endParaRPr>
            </a:p>
          </p:txBody>
        </p:sp>
      </p:grpSp>
      <p:cxnSp>
        <p:nvCxnSpPr>
          <p:cNvPr id="3258" name="Google Shape;3258;p228"/>
          <p:cNvCxnSpPr>
            <a:endCxn id="3254" idx="1"/>
          </p:cNvCxnSpPr>
          <p:nvPr/>
        </p:nvCxnSpPr>
        <p:spPr>
          <a:xfrm flipH="1" rot="10800000">
            <a:off x="1810316" y="1193975"/>
            <a:ext cx="2140500" cy="830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9" name="Google Shape;3259;p228"/>
          <p:cNvCxnSpPr/>
          <p:nvPr/>
        </p:nvCxnSpPr>
        <p:spPr>
          <a:xfrm flipH="1">
            <a:off x="1933450" y="1544750"/>
            <a:ext cx="2139600" cy="868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60" name="Google Shape;3260;p228"/>
          <p:cNvSpPr txBox="1"/>
          <p:nvPr/>
        </p:nvSpPr>
        <p:spPr>
          <a:xfrm rot="-1056662">
            <a:off x="2135512" y="1222562"/>
            <a:ext cx="1180948" cy="3023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Who am i?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61" name="Google Shape;3261;p228"/>
          <p:cNvSpPr txBox="1"/>
          <p:nvPr/>
        </p:nvSpPr>
        <p:spPr>
          <a:xfrm rot="-1056546">
            <a:off x="2220405" y="2044533"/>
            <a:ext cx="1869290" cy="3023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You are 5.5.5.5:3333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262" name="Google Shape;3262;p228"/>
          <p:cNvCxnSpPr>
            <a:endCxn id="3254" idx="3"/>
          </p:cNvCxnSpPr>
          <p:nvPr/>
        </p:nvCxnSpPr>
        <p:spPr>
          <a:xfrm rot="10800000">
            <a:off x="5193198" y="1193975"/>
            <a:ext cx="2194200" cy="843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3" name="Google Shape;3263;p228"/>
          <p:cNvCxnSpPr/>
          <p:nvPr/>
        </p:nvCxnSpPr>
        <p:spPr>
          <a:xfrm>
            <a:off x="5238970" y="1572662"/>
            <a:ext cx="1985700" cy="813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64" name="Google Shape;3264;p228"/>
          <p:cNvSpPr txBox="1"/>
          <p:nvPr/>
        </p:nvSpPr>
        <p:spPr>
          <a:xfrm rot="1264947">
            <a:off x="5986199" y="1189415"/>
            <a:ext cx="1180948" cy="3022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Who am i?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65" name="Google Shape;3265;p228"/>
          <p:cNvSpPr txBox="1"/>
          <p:nvPr/>
        </p:nvSpPr>
        <p:spPr>
          <a:xfrm rot="1264231">
            <a:off x="5185058" y="2044589"/>
            <a:ext cx="1869176" cy="3022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You are 7.7.7.7:4444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266" name="Google Shape;3266;p228"/>
          <p:cNvCxnSpPr/>
          <p:nvPr/>
        </p:nvCxnSpPr>
        <p:spPr>
          <a:xfrm flipH="1" rot="10800000">
            <a:off x="2420241" y="3153900"/>
            <a:ext cx="4559400" cy="327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67" name="Google Shape;3267;p228"/>
          <p:cNvSpPr txBox="1"/>
          <p:nvPr/>
        </p:nvSpPr>
        <p:spPr>
          <a:xfrm>
            <a:off x="2888475" y="2697475"/>
            <a:ext cx="42936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Hey 7.7.7.7:4444 I’m 5.5.5.5:3333 lets connect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268" name="Google Shape;3268;p228"/>
          <p:cNvCxnSpPr/>
          <p:nvPr/>
        </p:nvCxnSpPr>
        <p:spPr>
          <a:xfrm rot="10800000">
            <a:off x="2483850" y="3530100"/>
            <a:ext cx="4432200" cy="135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69" name="Google Shape;3269;p228"/>
          <p:cNvSpPr txBox="1"/>
          <p:nvPr/>
        </p:nvSpPr>
        <p:spPr>
          <a:xfrm>
            <a:off x="4018500" y="3211325"/>
            <a:ext cx="22506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Sure! 5.5.5.5:3333! 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270" name="Google Shape;3270;p228"/>
          <p:cNvCxnSpPr/>
          <p:nvPr/>
        </p:nvCxnSpPr>
        <p:spPr>
          <a:xfrm rot="10800000">
            <a:off x="4964950" y="3725175"/>
            <a:ext cx="811800" cy="492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1" name="Google Shape;3271;p228"/>
          <p:cNvSpPr txBox="1"/>
          <p:nvPr/>
        </p:nvSpPr>
        <p:spPr>
          <a:xfrm>
            <a:off x="4994350" y="4181625"/>
            <a:ext cx="19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Shortest path! With lowest latency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229"/>
          <p:cNvSpPr txBox="1"/>
          <p:nvPr>
            <p:ph type="title"/>
          </p:nvPr>
        </p:nvSpPr>
        <p:spPr>
          <a:xfrm>
            <a:off x="311700" y="231700"/>
            <a:ext cx="392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STUN when it doesn’t!</a:t>
            </a:r>
            <a:endParaRPr/>
          </a:p>
        </p:txBody>
      </p:sp>
      <p:grpSp>
        <p:nvGrpSpPr>
          <p:cNvPr id="3277" name="Google Shape;3277;p229"/>
          <p:cNvGrpSpPr/>
          <p:nvPr/>
        </p:nvGrpSpPr>
        <p:grpSpPr>
          <a:xfrm>
            <a:off x="306325" y="2032723"/>
            <a:ext cx="1702224" cy="1992041"/>
            <a:chOff x="201122" y="1498100"/>
            <a:chExt cx="1412400" cy="1715059"/>
          </a:xfrm>
        </p:grpSpPr>
        <p:pic>
          <p:nvPicPr>
            <p:cNvPr id="3278" name="Google Shape;3278;p2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498100"/>
              <a:ext cx="1191250" cy="1191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9" name="Google Shape;3279;p229"/>
            <p:cNvSpPr txBox="1"/>
            <p:nvPr/>
          </p:nvSpPr>
          <p:spPr>
            <a:xfrm>
              <a:off x="201122" y="2513259"/>
              <a:ext cx="1412400" cy="6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10.0.0.2</a:t>
              </a:r>
              <a:endParaRPr b="1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Behind full cone NAT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pic>
        <p:nvPicPr>
          <p:cNvPr id="3280" name="Google Shape;3280;p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0816" y="572775"/>
            <a:ext cx="1242382" cy="124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1" name="Google Shape;3281;p229"/>
          <p:cNvGrpSpPr/>
          <p:nvPr/>
        </p:nvGrpSpPr>
        <p:grpSpPr>
          <a:xfrm>
            <a:off x="7218650" y="1877022"/>
            <a:ext cx="1597142" cy="2052657"/>
            <a:chOff x="201136" y="1498100"/>
            <a:chExt cx="1412400" cy="1680852"/>
          </a:xfrm>
        </p:grpSpPr>
        <p:pic>
          <p:nvPicPr>
            <p:cNvPr id="3282" name="Google Shape;3282;p2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498100"/>
              <a:ext cx="1191250" cy="1191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3" name="Google Shape;3283;p229"/>
            <p:cNvSpPr txBox="1"/>
            <p:nvPr/>
          </p:nvSpPr>
          <p:spPr>
            <a:xfrm>
              <a:off x="201136" y="2513252"/>
              <a:ext cx="14124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192.168.1.2</a:t>
              </a:r>
              <a:endParaRPr b="1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Behind symmetric NAT</a:t>
              </a:r>
              <a:endParaRPr b="1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</a:endParaRPr>
            </a:p>
          </p:txBody>
        </p:sp>
      </p:grpSp>
      <p:cxnSp>
        <p:nvCxnSpPr>
          <p:cNvPr id="3284" name="Google Shape;3284;p229"/>
          <p:cNvCxnSpPr>
            <a:endCxn id="3280" idx="1"/>
          </p:cNvCxnSpPr>
          <p:nvPr/>
        </p:nvCxnSpPr>
        <p:spPr>
          <a:xfrm flipH="1" rot="10800000">
            <a:off x="1810316" y="1193975"/>
            <a:ext cx="2140500" cy="830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85" name="Google Shape;3285;p229"/>
          <p:cNvCxnSpPr/>
          <p:nvPr/>
        </p:nvCxnSpPr>
        <p:spPr>
          <a:xfrm flipH="1">
            <a:off x="1933450" y="1544750"/>
            <a:ext cx="2139600" cy="868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86" name="Google Shape;3286;p229"/>
          <p:cNvSpPr txBox="1"/>
          <p:nvPr/>
        </p:nvSpPr>
        <p:spPr>
          <a:xfrm rot="-1056662">
            <a:off x="2135512" y="1222562"/>
            <a:ext cx="1180948" cy="3023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Who am i?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87" name="Google Shape;3287;p229"/>
          <p:cNvSpPr txBox="1"/>
          <p:nvPr/>
        </p:nvSpPr>
        <p:spPr>
          <a:xfrm rot="-1056546">
            <a:off x="2220405" y="2044533"/>
            <a:ext cx="1869290" cy="3023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You are 5.5.5.5:3333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288" name="Google Shape;3288;p229"/>
          <p:cNvCxnSpPr>
            <a:endCxn id="3280" idx="3"/>
          </p:cNvCxnSpPr>
          <p:nvPr/>
        </p:nvCxnSpPr>
        <p:spPr>
          <a:xfrm rot="10800000">
            <a:off x="5193198" y="1193975"/>
            <a:ext cx="2194200" cy="843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89" name="Google Shape;3289;p229"/>
          <p:cNvCxnSpPr/>
          <p:nvPr/>
        </p:nvCxnSpPr>
        <p:spPr>
          <a:xfrm>
            <a:off x="5238970" y="1572662"/>
            <a:ext cx="1985700" cy="813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90" name="Google Shape;3290;p229"/>
          <p:cNvSpPr txBox="1"/>
          <p:nvPr/>
        </p:nvSpPr>
        <p:spPr>
          <a:xfrm rot="1264947">
            <a:off x="5986199" y="1189415"/>
            <a:ext cx="1180948" cy="3022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Who am i?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91" name="Google Shape;3291;p229"/>
          <p:cNvSpPr txBox="1"/>
          <p:nvPr/>
        </p:nvSpPr>
        <p:spPr>
          <a:xfrm rot="1264231">
            <a:off x="5185058" y="2044589"/>
            <a:ext cx="1869176" cy="3022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You are 7.7.7.7:4444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292" name="Google Shape;3292;p229"/>
          <p:cNvCxnSpPr/>
          <p:nvPr/>
        </p:nvCxnSpPr>
        <p:spPr>
          <a:xfrm flipH="1" rot="10800000">
            <a:off x="2420241" y="3153900"/>
            <a:ext cx="4559400" cy="327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93" name="Google Shape;3293;p229"/>
          <p:cNvSpPr txBox="1"/>
          <p:nvPr/>
        </p:nvSpPr>
        <p:spPr>
          <a:xfrm>
            <a:off x="2888475" y="2697475"/>
            <a:ext cx="42936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Hey 7.7.7.7:4444 I’m 5.5.5.5:3333 lets connect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94" name="Google Shape;3294;p229"/>
          <p:cNvSpPr txBox="1"/>
          <p:nvPr/>
        </p:nvSpPr>
        <p:spPr>
          <a:xfrm>
            <a:off x="5803900" y="3211325"/>
            <a:ext cx="12423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NOPE!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295" name="Google Shape;3295;p2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1850" y="3211313"/>
            <a:ext cx="710225" cy="7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9" name="Shape 3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0" name="Google Shape;3300;p2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</a:t>
            </a:r>
            <a:endParaRPr/>
          </a:p>
        </p:txBody>
      </p:sp>
      <p:sp>
        <p:nvSpPr>
          <p:cNvPr id="3301" name="Google Shape;3301;p230"/>
          <p:cNvSpPr txBox="1"/>
          <p:nvPr>
            <p:ph idx="1" type="body"/>
          </p:nvPr>
        </p:nvSpPr>
        <p:spPr>
          <a:xfrm>
            <a:off x="311700" y="1152475"/>
            <a:ext cx="8520600" cy="354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Traversal Using Relays around NAT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 case of Symmetric NAT we use TURN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It's just a server that relays packets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TURN default server port 3478, 5349 for TLS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Expensive to maintain and run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231"/>
          <p:cNvSpPr txBox="1"/>
          <p:nvPr>
            <p:ph type="title"/>
          </p:nvPr>
        </p:nvSpPr>
        <p:spPr>
          <a:xfrm>
            <a:off x="311700" y="231700"/>
            <a:ext cx="392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</a:t>
            </a:r>
            <a:endParaRPr/>
          </a:p>
        </p:txBody>
      </p:sp>
      <p:grpSp>
        <p:nvGrpSpPr>
          <p:cNvPr id="3307" name="Google Shape;3307;p231"/>
          <p:cNvGrpSpPr/>
          <p:nvPr/>
        </p:nvGrpSpPr>
        <p:grpSpPr>
          <a:xfrm>
            <a:off x="306325" y="2032723"/>
            <a:ext cx="1702224" cy="1992041"/>
            <a:chOff x="201122" y="1498100"/>
            <a:chExt cx="1412400" cy="1715059"/>
          </a:xfrm>
        </p:grpSpPr>
        <p:pic>
          <p:nvPicPr>
            <p:cNvPr id="3308" name="Google Shape;3308;p2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498100"/>
              <a:ext cx="1191250" cy="1191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9" name="Google Shape;3309;p231"/>
            <p:cNvSpPr txBox="1"/>
            <p:nvPr/>
          </p:nvSpPr>
          <p:spPr>
            <a:xfrm>
              <a:off x="201122" y="2513259"/>
              <a:ext cx="1412400" cy="6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10.0.0.2</a:t>
              </a:r>
              <a:endParaRPr b="1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FF00"/>
                  </a:solidFill>
                </a:rPr>
                <a:t>(5.5.5.5:3333)</a:t>
              </a:r>
              <a:endParaRPr b="1">
                <a:solidFill>
                  <a:srgbClr val="00FF00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Behind symmetric NAT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pic>
        <p:nvPicPr>
          <p:cNvPr id="3310" name="Google Shape;3310;p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0816" y="572775"/>
            <a:ext cx="1242382" cy="124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p231"/>
          <p:cNvGrpSpPr/>
          <p:nvPr/>
        </p:nvGrpSpPr>
        <p:grpSpPr>
          <a:xfrm>
            <a:off x="7218650" y="1877022"/>
            <a:ext cx="1597142" cy="2052657"/>
            <a:chOff x="201136" y="1498100"/>
            <a:chExt cx="1412400" cy="1680852"/>
          </a:xfrm>
        </p:grpSpPr>
        <p:pic>
          <p:nvPicPr>
            <p:cNvPr id="3312" name="Google Shape;3312;p2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498100"/>
              <a:ext cx="1191250" cy="1191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3" name="Google Shape;3313;p231"/>
            <p:cNvSpPr txBox="1"/>
            <p:nvPr/>
          </p:nvSpPr>
          <p:spPr>
            <a:xfrm>
              <a:off x="201136" y="2513252"/>
              <a:ext cx="14124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192.168.1.2</a:t>
              </a:r>
              <a:endParaRPr b="1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FF00"/>
                  </a:solidFill>
                </a:rPr>
                <a:t>(7.7.7.7:4444)</a:t>
              </a:r>
              <a:endParaRPr b="1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Behind symmetric NAT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cxnSp>
        <p:nvCxnSpPr>
          <p:cNvPr id="3314" name="Google Shape;3314;p231"/>
          <p:cNvCxnSpPr>
            <a:endCxn id="3310" idx="1"/>
          </p:cNvCxnSpPr>
          <p:nvPr/>
        </p:nvCxnSpPr>
        <p:spPr>
          <a:xfrm flipH="1" rot="10800000">
            <a:off x="1810316" y="1193975"/>
            <a:ext cx="2140500" cy="830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5" name="Google Shape;3315;p231"/>
          <p:cNvCxnSpPr/>
          <p:nvPr/>
        </p:nvCxnSpPr>
        <p:spPr>
          <a:xfrm flipH="1">
            <a:off x="1933450" y="1544750"/>
            <a:ext cx="2139600" cy="868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6" name="Google Shape;3316;p231"/>
          <p:cNvSpPr txBox="1"/>
          <p:nvPr/>
        </p:nvSpPr>
        <p:spPr>
          <a:xfrm rot="-1157813">
            <a:off x="1549762" y="1219745"/>
            <a:ext cx="2371218" cy="3021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Send hello 7.7.7.7:4444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17" name="Google Shape;3317;p231"/>
          <p:cNvSpPr txBox="1"/>
          <p:nvPr/>
        </p:nvSpPr>
        <p:spPr>
          <a:xfrm rot="-1217606">
            <a:off x="2220458" y="2044499"/>
            <a:ext cx="1869225" cy="3024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7.7.7.7:4444 says HI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318" name="Google Shape;3318;p231"/>
          <p:cNvCxnSpPr/>
          <p:nvPr/>
        </p:nvCxnSpPr>
        <p:spPr>
          <a:xfrm rot="10800000">
            <a:off x="5193198" y="1446850"/>
            <a:ext cx="2194200" cy="843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9" name="Google Shape;3319;p231"/>
          <p:cNvCxnSpPr/>
          <p:nvPr/>
        </p:nvCxnSpPr>
        <p:spPr>
          <a:xfrm>
            <a:off x="5558683" y="1002187"/>
            <a:ext cx="1985700" cy="813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0" name="Google Shape;3320;p231"/>
          <p:cNvSpPr txBox="1"/>
          <p:nvPr/>
        </p:nvSpPr>
        <p:spPr>
          <a:xfrm rot="1265216">
            <a:off x="5185432" y="2052033"/>
            <a:ext cx="1947836" cy="8361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Sure, tell 5.5.5.5:3333 I said Hi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21" name="Google Shape;3321;p231"/>
          <p:cNvSpPr txBox="1"/>
          <p:nvPr/>
        </p:nvSpPr>
        <p:spPr>
          <a:xfrm rot="1264231">
            <a:off x="5834844" y="815869"/>
            <a:ext cx="1869176" cy="478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5.5.5.5:3333 sent “hello” to you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Request/response isn’t always ideal</a:t>
            </a:r>
            <a:endParaRPr/>
          </a:p>
        </p:txBody>
      </p:sp>
      <p:sp>
        <p:nvSpPr>
          <p:cNvPr id="241" name="Google Shape;241;p34"/>
          <p:cNvSpPr txBox="1"/>
          <p:nvPr>
            <p:ph idx="1" type="body"/>
          </p:nvPr>
        </p:nvSpPr>
        <p:spPr>
          <a:xfrm>
            <a:off x="345625" y="1138900"/>
            <a:ext cx="7260300" cy="3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Client wants real time notification from backend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A user just logged in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A message is just received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Push model is good for certain cases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5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6" name="Google Shape;3326;p2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ICE</a:t>
            </a:r>
            <a:endParaRPr/>
          </a:p>
        </p:txBody>
      </p:sp>
      <p:sp>
        <p:nvSpPr>
          <p:cNvPr id="3327" name="Google Shape;3327;p232"/>
          <p:cNvSpPr txBox="1"/>
          <p:nvPr>
            <p:ph idx="1" type="body"/>
          </p:nvPr>
        </p:nvSpPr>
        <p:spPr>
          <a:xfrm>
            <a:off x="311700" y="1072625"/>
            <a:ext cx="8520600" cy="3990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Interactive Connectivity Establishment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ICE collects all available candidates (local IP addresses, reflexive addresses – STUN ones and relayed addresses – TURN ones)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Called ice candidates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 the collected addresses are then sent to the remote peer via SDP</a:t>
            </a:r>
            <a:endParaRPr sz="2400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1" name="Shape 3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2" name="Google Shape;3332;p2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SDP</a:t>
            </a:r>
            <a:endParaRPr/>
          </a:p>
        </p:txBody>
      </p:sp>
      <p:sp>
        <p:nvSpPr>
          <p:cNvPr id="3333" name="Google Shape;3333;p233"/>
          <p:cNvSpPr txBox="1"/>
          <p:nvPr>
            <p:ph idx="1" type="body"/>
          </p:nvPr>
        </p:nvSpPr>
        <p:spPr>
          <a:xfrm>
            <a:off x="311700" y="1072625"/>
            <a:ext cx="8520600" cy="3990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Session Description Protocol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format that describes ice candidates, networking options, media options, security options and other stuff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Not really a protocol its a format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Most important concept in WebRTC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goal is to take the SDP generated by a user and send it “somehow” to the other party</a:t>
            </a:r>
            <a:endParaRPr sz="2400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2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SDP Example</a:t>
            </a:r>
            <a:endParaRPr/>
          </a:p>
        </p:txBody>
      </p:sp>
      <p:sp>
        <p:nvSpPr>
          <p:cNvPr id="3339" name="Google Shape;3339;p234"/>
          <p:cNvSpPr txBox="1"/>
          <p:nvPr/>
        </p:nvSpPr>
        <p:spPr>
          <a:xfrm>
            <a:off x="311700" y="1104750"/>
            <a:ext cx="84333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v=0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o=- 9148204791819634656 3 IN IP4 127.0.0.1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s=-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t=0 0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a=group:BUNDLE audio video data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a=msid-semantic: WMS kyaiqbOs7S2h3EoSHabQ3JlBqZ67cFqZmWFN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m=audio 50853 RTP/SAVPF 111 103 104 0 8 107 106 105 13 126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c=IN IP4 192.168.1.64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a=rtcp:50853 IN IP4 192.168.1.64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a=candidate:3460887983 1 udp 2113937151 192.168.1.64 50853 typ host generation 0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a=candidate:3460887983 2 udp 2113937151 192.168.1.64 50853 typ host generation 0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...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3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4" name="Google Shape;3344;p2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Signaling </a:t>
            </a:r>
            <a:endParaRPr/>
          </a:p>
        </p:txBody>
      </p:sp>
      <p:sp>
        <p:nvSpPr>
          <p:cNvPr id="3345" name="Google Shape;3345;p235"/>
          <p:cNvSpPr txBox="1"/>
          <p:nvPr>
            <p:ph idx="1" type="body"/>
          </p:nvPr>
        </p:nvSpPr>
        <p:spPr>
          <a:xfrm>
            <a:off x="311700" y="1072625"/>
            <a:ext cx="8520600" cy="3990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SDP Signaling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Send the SDP that we just generated somehow to the other party we wish to communicate with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Signaling can be done via a tweet, QR code, Whatsapp, WebSockets, HTTP request DOESN’T MATTER! Just get that large string to the other party</a:t>
            </a:r>
            <a:endParaRPr sz="2400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9" name="Shape 3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0" name="Google Shape;3350;p2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WebRTC Demystified </a:t>
            </a:r>
            <a:endParaRPr/>
          </a:p>
        </p:txBody>
      </p:sp>
      <p:sp>
        <p:nvSpPr>
          <p:cNvPr id="3351" name="Google Shape;3351;p236"/>
          <p:cNvSpPr txBox="1"/>
          <p:nvPr>
            <p:ph idx="1" type="body"/>
          </p:nvPr>
        </p:nvSpPr>
        <p:spPr>
          <a:xfrm>
            <a:off x="311700" y="1072625"/>
            <a:ext cx="8520600" cy="3990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A wants to connect to B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A creates an “offer”, it finds all ICE candidates, security options, audio/video options and generates SDP, the offer is basically the SDP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A signals the offer somehow to B (whatsapp) 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B creates the “answer” after setting A’s offer 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B signals the “answer” to A 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Connection is created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5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2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WebRTC Demo</a:t>
            </a:r>
            <a:endParaRPr/>
          </a:p>
        </p:txBody>
      </p:sp>
      <p:sp>
        <p:nvSpPr>
          <p:cNvPr id="3357" name="Google Shape;3357;p237"/>
          <p:cNvSpPr txBox="1"/>
          <p:nvPr>
            <p:ph idx="1" type="body"/>
          </p:nvPr>
        </p:nvSpPr>
        <p:spPr>
          <a:xfrm>
            <a:off x="311700" y="1152475"/>
            <a:ext cx="8520600" cy="3648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We will connect two browsers (Browser A &amp; Browser B)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 will create an offer (sdp) and set it as local description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B will get the offer and set it as remote description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B creates an answer sets it as its local description and signal the answer (sdp) to A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 sets the answer as its remote description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Connection established, exchange data channel</a:t>
            </a:r>
            <a:endParaRPr sz="2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2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WebRTC Pros &amp; Cons</a:t>
            </a:r>
            <a:endParaRPr/>
          </a:p>
        </p:txBody>
      </p:sp>
      <p:sp>
        <p:nvSpPr>
          <p:cNvPr id="3363" name="Google Shape;3363;p238"/>
          <p:cNvSpPr txBox="1"/>
          <p:nvPr>
            <p:ph idx="1" type="body"/>
          </p:nvPr>
        </p:nvSpPr>
        <p:spPr>
          <a:xfrm>
            <a:off x="311700" y="1095750"/>
            <a:ext cx="8520600" cy="3901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Pros</a:t>
            </a:r>
            <a:endParaRPr sz="2400"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P2p is great ! low latency for high bandwidth content</a:t>
            </a:r>
            <a:endParaRPr sz="2400"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Standardized API I don’t have to build my own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Cons</a:t>
            </a:r>
            <a:endParaRPr sz="2400"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Maintaining STUN &amp; TURN servers </a:t>
            </a:r>
            <a:endParaRPr sz="2400"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Peer 2 Peer falls apart in case of multiple participants 	(discord case)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7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" name="Google Shape;3368;p2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WebRTC stuff!</a:t>
            </a:r>
            <a:endParaRPr/>
          </a:p>
        </p:txBody>
      </p:sp>
      <p:sp>
        <p:nvSpPr>
          <p:cNvPr id="3369" name="Google Shape;3369;p2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more to discuss beyond this content</a:t>
            </a:r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3" name="Shape 3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4" name="Google Shape;3374;p2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API</a:t>
            </a:r>
            <a:endParaRPr/>
          </a:p>
        </p:txBody>
      </p:sp>
      <p:sp>
        <p:nvSpPr>
          <p:cNvPr id="3375" name="Google Shape;3375;p240"/>
          <p:cNvSpPr txBox="1"/>
          <p:nvPr/>
        </p:nvSpPr>
        <p:spPr>
          <a:xfrm>
            <a:off x="545175" y="1220700"/>
            <a:ext cx="8168700" cy="3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>
                <a:solidFill>
                  <a:schemeClr val="lt2"/>
                </a:solidFill>
              </a:rPr>
              <a:t>getUserMedia to access microphone, video camera </a:t>
            </a:r>
            <a:endParaRPr sz="2400">
              <a:solidFill>
                <a:schemeClr val="lt2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>
                <a:solidFill>
                  <a:schemeClr val="lt2"/>
                </a:solidFill>
              </a:rPr>
              <a:t>RTCPConnection.addTrack(stream) </a:t>
            </a:r>
            <a:endParaRPr sz="2400">
              <a:solidFill>
                <a:schemeClr val="lt2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>
                <a:solidFill>
                  <a:schemeClr val="lt2"/>
                </a:solidFill>
              </a:rPr>
              <a:t>https://www.html5rocks.com/en/tutorials/webrtc/basics/</a:t>
            </a:r>
            <a:endParaRPr sz="24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9" name="Shape 3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" name="Google Shape;3380;p2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onIceCandidate and addIceCandidate</a:t>
            </a:r>
            <a:endParaRPr/>
          </a:p>
        </p:txBody>
      </p:sp>
      <p:sp>
        <p:nvSpPr>
          <p:cNvPr id="3381" name="Google Shape;3381;p241"/>
          <p:cNvSpPr txBox="1"/>
          <p:nvPr/>
        </p:nvSpPr>
        <p:spPr>
          <a:xfrm>
            <a:off x="545175" y="1220700"/>
            <a:ext cx="8168700" cy="3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>
                <a:solidFill>
                  <a:schemeClr val="lt2"/>
                </a:solidFill>
              </a:rPr>
              <a:t>To maintain the connection as new candidates come and go</a:t>
            </a:r>
            <a:endParaRPr sz="2400">
              <a:solidFill>
                <a:schemeClr val="lt2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>
                <a:solidFill>
                  <a:schemeClr val="lt2"/>
                </a:solidFill>
              </a:rPr>
              <a:t>onIceCandidate tells user there is a new candidate after the SDP has already been created </a:t>
            </a:r>
            <a:endParaRPr sz="2400">
              <a:solidFill>
                <a:schemeClr val="lt2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>
                <a:solidFill>
                  <a:schemeClr val="lt2"/>
                </a:solidFill>
              </a:rPr>
              <a:t>The candidate is signaled and sent to the other party </a:t>
            </a:r>
            <a:endParaRPr sz="2400">
              <a:solidFill>
                <a:schemeClr val="lt2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>
                <a:solidFill>
                  <a:schemeClr val="lt2"/>
                </a:solidFill>
              </a:rPr>
              <a:t>The other party uses addiceCandidate to add it to its SDP</a:t>
            </a:r>
            <a:endParaRPr sz="24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Push?</a:t>
            </a:r>
            <a:endParaRPr/>
          </a:p>
        </p:txBody>
      </p:sp>
      <p:sp>
        <p:nvSpPr>
          <p:cNvPr id="247" name="Google Shape;247;p35"/>
          <p:cNvSpPr txBox="1"/>
          <p:nvPr>
            <p:ph idx="1" type="body"/>
          </p:nvPr>
        </p:nvSpPr>
        <p:spPr>
          <a:xfrm>
            <a:off x="345625" y="1138900"/>
            <a:ext cx="7260300" cy="3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Client connects to a server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Server sends data to the client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Client doesn’t have to request anything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Protocol must be bidirectional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Used by RabbitMQ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5" name="Shape 3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6" name="Google Shape;3386;p2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custom TURN and STUN Servers</a:t>
            </a:r>
            <a:endParaRPr/>
          </a:p>
        </p:txBody>
      </p:sp>
      <p:sp>
        <p:nvSpPr>
          <p:cNvPr id="3387" name="Google Shape;3387;p242"/>
          <p:cNvSpPr txBox="1"/>
          <p:nvPr/>
        </p:nvSpPr>
        <p:spPr>
          <a:xfrm>
            <a:off x="545175" y="1220700"/>
            <a:ext cx="8168700" cy="3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4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iceConfiguration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b="1"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iceServers: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[{</a:t>
            </a:r>
            <a:endParaRPr b="1"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urls: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'turn:turnserver.company.com:3478'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username: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'optional-username'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credentials: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'auth-token'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b="1"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{ </a:t>
            </a:r>
            <a:r>
              <a:rPr b="1"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urls: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"stun:stun.services.mozilla.com"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username: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"test@mozilla.com"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credential: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"webrtcdemo"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]</a:t>
            </a:r>
            <a:endParaRPr b="1"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4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pc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4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RTCPeerConnection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configuration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7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2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your own STUN &amp; TURN server</a:t>
            </a:r>
            <a:endParaRPr/>
          </a:p>
        </p:txBody>
      </p:sp>
      <p:sp>
        <p:nvSpPr>
          <p:cNvPr id="3393" name="Google Shape;3393;p243"/>
          <p:cNvSpPr txBox="1"/>
          <p:nvPr/>
        </p:nvSpPr>
        <p:spPr>
          <a:xfrm>
            <a:off x="545175" y="1220700"/>
            <a:ext cx="8168700" cy="3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ourier New"/>
              <a:buChar char="●"/>
            </a:pPr>
            <a:r>
              <a:rPr b="1" lang="en" sz="24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COTURN open source project </a:t>
            </a:r>
            <a:endParaRPr b="1" sz="24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ourier New"/>
              <a:buChar char="●"/>
            </a:pPr>
            <a:r>
              <a:rPr b="1" lang="en" sz="24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https://github.com/coturn/coturn </a:t>
            </a:r>
            <a:endParaRPr b="1" sz="24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2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STUN servers</a:t>
            </a:r>
            <a:endParaRPr/>
          </a:p>
        </p:txBody>
      </p:sp>
      <p:sp>
        <p:nvSpPr>
          <p:cNvPr id="3399" name="Google Shape;3399;p244"/>
          <p:cNvSpPr txBox="1"/>
          <p:nvPr/>
        </p:nvSpPr>
        <p:spPr>
          <a:xfrm>
            <a:off x="545175" y="1220700"/>
            <a:ext cx="8168700" cy="3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ourier New"/>
              <a:buChar char="●"/>
            </a:pPr>
            <a:r>
              <a:rPr b="1" lang="en" sz="24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stun1.l.google.com:19302</a:t>
            </a:r>
            <a:endParaRPr b="1" sz="24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ourier New"/>
              <a:buChar char="●"/>
            </a:pPr>
            <a:r>
              <a:rPr b="1" lang="en" sz="24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stun2.l.google.com:19302</a:t>
            </a:r>
            <a:endParaRPr b="1" sz="24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ourier New"/>
              <a:buChar char="●"/>
            </a:pPr>
            <a:r>
              <a:rPr b="1" lang="en" sz="24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stun3.l.google.com:19302</a:t>
            </a:r>
            <a:endParaRPr b="1" sz="24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ourier New"/>
              <a:buChar char="●"/>
            </a:pPr>
            <a:r>
              <a:rPr b="1" lang="en" sz="24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stun4.l.google.com:19302</a:t>
            </a:r>
            <a:endParaRPr b="1" sz="24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ourier New"/>
              <a:buChar char="●"/>
            </a:pPr>
            <a:r>
              <a:rPr b="1" lang="en" sz="24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stun.stunprotocol.org:3478</a:t>
            </a:r>
            <a:endParaRPr b="1" sz="24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245"/>
          <p:cNvSpPr txBox="1"/>
          <p:nvPr>
            <p:ph type="ctrTitle"/>
          </p:nvPr>
        </p:nvSpPr>
        <p:spPr>
          <a:xfrm>
            <a:off x="311708" y="5502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ways to HTTPS</a:t>
            </a:r>
            <a:endParaRPr/>
          </a:p>
        </p:txBody>
      </p:sp>
      <p:sp>
        <p:nvSpPr>
          <p:cNvPr id="3405" name="Google Shape;3405;p2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how each affect latency</a:t>
            </a:r>
            <a:endParaRPr/>
          </a:p>
        </p:txBody>
      </p:sp>
      <p:sp>
        <p:nvSpPr>
          <p:cNvPr id="3406" name="Google Shape;3406;p245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0" name="Shape 3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1" name="Google Shape;3411;p2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 Communication Basics</a:t>
            </a:r>
            <a:endParaRPr/>
          </a:p>
        </p:txBody>
      </p:sp>
      <p:sp>
        <p:nvSpPr>
          <p:cNvPr id="3412" name="Google Shape;3412;p246"/>
          <p:cNvSpPr txBox="1"/>
          <p:nvPr>
            <p:ph idx="1" type="body"/>
          </p:nvPr>
        </p:nvSpPr>
        <p:spPr>
          <a:xfrm>
            <a:off x="311700" y="1152475"/>
            <a:ext cx="8520600" cy="3587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Establish Connection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Establish Encryption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Send Data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Close Connection (when </a:t>
            </a:r>
            <a:r>
              <a:rPr lang="en" sz="2400"/>
              <a:t>absolutely</a:t>
            </a:r>
            <a:r>
              <a:rPr lang="en" sz="2400"/>
              <a:t> done)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6" name="Shape 3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Google Shape;3417;p2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 communications</a:t>
            </a:r>
            <a:endParaRPr/>
          </a:p>
        </p:txBody>
      </p:sp>
      <p:sp>
        <p:nvSpPr>
          <p:cNvPr id="3418" name="Google Shape;3418;p247"/>
          <p:cNvSpPr txBox="1"/>
          <p:nvPr>
            <p:ph idx="1" type="body"/>
          </p:nvPr>
        </p:nvSpPr>
        <p:spPr>
          <a:xfrm>
            <a:off x="311700" y="1152475"/>
            <a:ext cx="8520600" cy="3587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HTTPS over TCP with TLS 1.2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HTTPS over TCP with TLS 1.3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HTTPS over QUIC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HTTPS over TCP fast Open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HTTPS over TCP with TLS 1.3 0RTT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HTTPS over QUIC with 0RTT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2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3" name="Google Shape;3423;p248"/>
          <p:cNvSpPr txBox="1"/>
          <p:nvPr>
            <p:ph type="ctrTitle"/>
          </p:nvPr>
        </p:nvSpPr>
        <p:spPr>
          <a:xfrm>
            <a:off x="311708" y="5502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 over TCP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TLS 1.2</a:t>
            </a:r>
            <a:endParaRPr/>
          </a:p>
        </p:txBody>
      </p:sp>
      <p:sp>
        <p:nvSpPr>
          <p:cNvPr id="3424" name="Google Shape;3424;p2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5" name="Google Shape;3425;p248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9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0" name="Google Shape;3430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4" name="Shape 3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p250"/>
          <p:cNvSpPr txBox="1"/>
          <p:nvPr>
            <p:ph type="ctrTitle"/>
          </p:nvPr>
        </p:nvSpPr>
        <p:spPr>
          <a:xfrm>
            <a:off x="311708" y="5502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 over TCP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TLS 1.3</a:t>
            </a:r>
            <a:endParaRPr/>
          </a:p>
        </p:txBody>
      </p:sp>
      <p:sp>
        <p:nvSpPr>
          <p:cNvPr id="3436" name="Google Shape;3436;p2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7" name="Google Shape;3437;p250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1" name="Shape 3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2" name="Google Shape;3442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/>
        </p:nvSpPr>
        <p:spPr>
          <a:xfrm>
            <a:off x="8509900" y="1750025"/>
            <a:ext cx="93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" name="Google Shape;253;p36"/>
          <p:cNvCxnSpPr/>
          <p:nvPr/>
        </p:nvCxnSpPr>
        <p:spPr>
          <a:xfrm>
            <a:off x="5623538" y="277525"/>
            <a:ext cx="36900" cy="4551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36"/>
          <p:cNvCxnSpPr/>
          <p:nvPr/>
        </p:nvCxnSpPr>
        <p:spPr>
          <a:xfrm flipH="1">
            <a:off x="936888" y="287950"/>
            <a:ext cx="22800" cy="45699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36"/>
          <p:cNvCxnSpPr/>
          <p:nvPr/>
        </p:nvCxnSpPr>
        <p:spPr>
          <a:xfrm flipH="1">
            <a:off x="1002050" y="4164200"/>
            <a:ext cx="4593000" cy="437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6" name="Google Shape;256;p36"/>
          <p:cNvSpPr txBox="1"/>
          <p:nvPr/>
        </p:nvSpPr>
        <p:spPr>
          <a:xfrm rot="-329843">
            <a:off x="2597746" y="4027896"/>
            <a:ext cx="2470764" cy="3821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New message 2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57" name="Google Shape;257;p36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5269225" y="216450"/>
            <a:ext cx="645255" cy="65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36"/>
          <p:cNvGrpSpPr/>
          <p:nvPr/>
        </p:nvGrpSpPr>
        <p:grpSpPr>
          <a:xfrm>
            <a:off x="519905" y="248488"/>
            <a:ext cx="856787" cy="518123"/>
            <a:chOff x="2666325" y="4298650"/>
            <a:chExt cx="790176" cy="523250"/>
          </a:xfrm>
        </p:grpSpPr>
        <p:pic>
          <p:nvPicPr>
            <p:cNvPr id="259" name="Google Shape;259;p36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6"/>
            <p:cNvSpPr txBox="1"/>
            <p:nvPr/>
          </p:nvSpPr>
          <p:spPr>
            <a:xfrm>
              <a:off x="2875538" y="4298650"/>
              <a:ext cx="371700" cy="4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61" name="Google Shape;261;p36"/>
          <p:cNvSpPr txBox="1"/>
          <p:nvPr>
            <p:ph type="title"/>
          </p:nvPr>
        </p:nvSpPr>
        <p:spPr>
          <a:xfrm>
            <a:off x="2364875" y="221200"/>
            <a:ext cx="20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</a:t>
            </a:r>
            <a:endParaRPr/>
          </a:p>
        </p:txBody>
      </p:sp>
      <p:cxnSp>
        <p:nvCxnSpPr>
          <p:cNvPr id="262" name="Google Shape;262;p36"/>
          <p:cNvCxnSpPr/>
          <p:nvPr/>
        </p:nvCxnSpPr>
        <p:spPr>
          <a:xfrm flipH="1">
            <a:off x="995125" y="2058825"/>
            <a:ext cx="4593000" cy="437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" name="Google Shape;263;p36"/>
          <p:cNvSpPr txBox="1"/>
          <p:nvPr/>
        </p:nvSpPr>
        <p:spPr>
          <a:xfrm rot="-330064">
            <a:off x="2591221" y="1930920"/>
            <a:ext cx="2293865" cy="3821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New message 1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64" name="Google Shape;264;p36"/>
          <p:cNvSpPr txBox="1"/>
          <p:nvPr/>
        </p:nvSpPr>
        <p:spPr>
          <a:xfrm>
            <a:off x="5660450" y="1404050"/>
            <a:ext cx="147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*Backend gets  message*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265" name="Google Shape;265;p36"/>
          <p:cNvCxnSpPr/>
          <p:nvPr/>
        </p:nvCxnSpPr>
        <p:spPr>
          <a:xfrm>
            <a:off x="1397000" y="1001900"/>
            <a:ext cx="3669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66" name="Google Shape;266;p36"/>
          <p:cNvSpPr txBox="1"/>
          <p:nvPr/>
        </p:nvSpPr>
        <p:spPr>
          <a:xfrm>
            <a:off x="2618775" y="724850"/>
            <a:ext cx="147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Bidirectional connection</a:t>
            </a:r>
            <a:endParaRPr sz="12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6" name="Shape 3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7" name="Google Shape;3447;p252"/>
          <p:cNvSpPr txBox="1"/>
          <p:nvPr>
            <p:ph type="ctrTitle"/>
          </p:nvPr>
        </p:nvSpPr>
        <p:spPr>
          <a:xfrm>
            <a:off x="311708" y="5502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 over QUIC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(HTTP/3)</a:t>
            </a:r>
            <a:endParaRPr/>
          </a:p>
        </p:txBody>
      </p:sp>
      <p:sp>
        <p:nvSpPr>
          <p:cNvPr id="3448" name="Google Shape;3448;p2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9" name="Google Shape;3449;p252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3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4" name="Google Shape;3454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8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p254"/>
          <p:cNvSpPr txBox="1"/>
          <p:nvPr>
            <p:ph type="ctrTitle"/>
          </p:nvPr>
        </p:nvSpPr>
        <p:spPr>
          <a:xfrm>
            <a:off x="311708" y="5502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 over TFO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TLS 1.3</a:t>
            </a:r>
            <a:endParaRPr/>
          </a:p>
        </p:txBody>
      </p:sp>
      <p:sp>
        <p:nvSpPr>
          <p:cNvPr id="3460" name="Google Shape;3460;p2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1" name="Google Shape;3461;p254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5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6" name="Google Shape;3466;p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256"/>
          <p:cNvSpPr txBox="1"/>
          <p:nvPr>
            <p:ph type="ctrTitle"/>
          </p:nvPr>
        </p:nvSpPr>
        <p:spPr>
          <a:xfrm>
            <a:off x="311708" y="5502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 over TFO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TLS 1.3 0RTT</a:t>
            </a:r>
            <a:endParaRPr/>
          </a:p>
        </p:txBody>
      </p:sp>
      <p:sp>
        <p:nvSpPr>
          <p:cNvPr id="3472" name="Google Shape;3472;p2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3" name="Google Shape;3473;p256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7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p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258"/>
          <p:cNvSpPr txBox="1"/>
          <p:nvPr>
            <p:ph type="ctrTitle"/>
          </p:nvPr>
        </p:nvSpPr>
        <p:spPr>
          <a:xfrm>
            <a:off x="311708" y="5502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 over TCP with TLS1.3 0RTT</a:t>
            </a:r>
            <a:endParaRPr/>
          </a:p>
        </p:txBody>
      </p:sp>
      <p:sp>
        <p:nvSpPr>
          <p:cNvPr id="3484" name="Google Shape;3484;p2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258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9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0" name="Google Shape;3490;p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4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p260"/>
          <p:cNvSpPr txBox="1"/>
          <p:nvPr>
            <p:ph type="ctrTitle"/>
          </p:nvPr>
        </p:nvSpPr>
        <p:spPr>
          <a:xfrm>
            <a:off x="311708" y="5502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 over QUIC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0RTT</a:t>
            </a:r>
            <a:endParaRPr/>
          </a:p>
        </p:txBody>
      </p:sp>
      <p:sp>
        <p:nvSpPr>
          <p:cNvPr id="3496" name="Google Shape;3496;p2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7" name="Google Shape;3497;p260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1" name="Shape 3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2" name="Google Shape;3502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ctrTitle"/>
          </p:nvPr>
        </p:nvSpPr>
        <p:spPr>
          <a:xfrm>
            <a:off x="311708" y="4553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NodeJS</a:t>
            </a:r>
            <a:endParaRPr/>
          </a:p>
        </p:txBody>
      </p:sp>
      <p:sp>
        <p:nvSpPr>
          <p:cNvPr id="272" name="Google Shape;272;p37"/>
          <p:cNvSpPr txBox="1"/>
          <p:nvPr>
            <p:ph idx="1" type="subTitle"/>
          </p:nvPr>
        </p:nvSpPr>
        <p:spPr>
          <a:xfrm>
            <a:off x="311700" y="25448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Blocking call (loop) and fetch</a:t>
            </a:r>
            <a:endParaRPr/>
          </a:p>
        </p:txBody>
      </p:sp>
      <p:sp>
        <p:nvSpPr>
          <p:cNvPr id="273" name="Google Shape;273;p37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506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p262"/>
          <p:cNvSpPr txBox="1"/>
          <p:nvPr>
            <p:ph type="ctrTitle"/>
          </p:nvPr>
        </p:nvSpPr>
        <p:spPr>
          <a:xfrm>
            <a:off x="311708" y="5502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Execution Patterns</a:t>
            </a:r>
            <a:endParaRPr/>
          </a:p>
        </p:txBody>
      </p:sp>
      <p:sp>
        <p:nvSpPr>
          <p:cNvPr id="3508" name="Google Shape;3508;p2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Backends accept, dispatch and execute requests</a:t>
            </a:r>
            <a:endParaRPr/>
          </a:p>
        </p:txBody>
      </p:sp>
      <p:sp>
        <p:nvSpPr>
          <p:cNvPr id="3509" name="Google Shape;3509;p262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3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p263"/>
          <p:cNvSpPr txBox="1"/>
          <p:nvPr>
            <p:ph type="ctrTitle"/>
          </p:nvPr>
        </p:nvSpPr>
        <p:spPr>
          <a:xfrm>
            <a:off x="311708" y="5502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vs Thread</a:t>
            </a:r>
            <a:endParaRPr/>
          </a:p>
        </p:txBody>
      </p:sp>
      <p:sp>
        <p:nvSpPr>
          <p:cNvPr id="3515" name="Google Shape;3515;p2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difference?</a:t>
            </a:r>
            <a:endParaRPr/>
          </a:p>
        </p:txBody>
      </p:sp>
      <p:sp>
        <p:nvSpPr>
          <p:cNvPr id="3516" name="Google Shape;3516;p263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2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Process?</a:t>
            </a:r>
            <a:endParaRPr/>
          </a:p>
        </p:txBody>
      </p:sp>
      <p:sp>
        <p:nvSpPr>
          <p:cNvPr id="3522" name="Google Shape;3522;p264"/>
          <p:cNvSpPr txBox="1"/>
          <p:nvPr>
            <p:ph idx="1" type="body"/>
          </p:nvPr>
        </p:nvSpPr>
        <p:spPr>
          <a:xfrm>
            <a:off x="311700" y="1152475"/>
            <a:ext cx="8520600" cy="3157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set of instructions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Has an isolated memory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Has a PID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Scheduled in the CPU</a:t>
            </a:r>
            <a:endParaRPr sz="2400"/>
          </a:p>
        </p:txBody>
      </p:sp>
      <p:sp>
        <p:nvSpPr>
          <p:cNvPr id="3523" name="Google Shape;3523;p264"/>
          <p:cNvSpPr/>
          <p:nvPr/>
        </p:nvSpPr>
        <p:spPr>
          <a:xfrm>
            <a:off x="5785575" y="825500"/>
            <a:ext cx="1573500" cy="79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7" name="Shape 3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8" name="Google Shape;3528;p2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Thread?</a:t>
            </a:r>
            <a:endParaRPr/>
          </a:p>
        </p:txBody>
      </p:sp>
      <p:sp>
        <p:nvSpPr>
          <p:cNvPr id="3529" name="Google Shape;3529;p265"/>
          <p:cNvSpPr txBox="1"/>
          <p:nvPr>
            <p:ph idx="1" type="body"/>
          </p:nvPr>
        </p:nvSpPr>
        <p:spPr>
          <a:xfrm>
            <a:off x="311700" y="1152475"/>
            <a:ext cx="8520600" cy="3157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Light weight Process (LWP)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set of instructions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Shares memory with parent process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Has a ID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Scheduled in the CPU</a:t>
            </a:r>
            <a:endParaRPr sz="2400"/>
          </a:p>
        </p:txBody>
      </p:sp>
      <p:sp>
        <p:nvSpPr>
          <p:cNvPr id="3530" name="Google Shape;3530;p265"/>
          <p:cNvSpPr/>
          <p:nvPr/>
        </p:nvSpPr>
        <p:spPr>
          <a:xfrm>
            <a:off x="6533475" y="543275"/>
            <a:ext cx="1573500" cy="79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PID</a:t>
            </a:r>
            <a:endParaRPr/>
          </a:p>
        </p:txBody>
      </p:sp>
      <p:sp>
        <p:nvSpPr>
          <p:cNvPr id="3531" name="Google Shape;3531;p265"/>
          <p:cNvSpPr/>
          <p:nvPr/>
        </p:nvSpPr>
        <p:spPr>
          <a:xfrm>
            <a:off x="5860375" y="1340675"/>
            <a:ext cx="842400" cy="426300"/>
          </a:xfrm>
          <a:prstGeom prst="rect">
            <a:avLst/>
          </a:prstGeom>
          <a:solidFill>
            <a:srgbClr val="F8EC28">
              <a:alpha val="41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LWP</a:t>
            </a:r>
            <a:endParaRPr/>
          </a:p>
        </p:txBody>
      </p:sp>
      <p:sp>
        <p:nvSpPr>
          <p:cNvPr id="3532" name="Google Shape;3532;p265"/>
          <p:cNvSpPr/>
          <p:nvPr/>
        </p:nvSpPr>
        <p:spPr>
          <a:xfrm>
            <a:off x="6899025" y="1340675"/>
            <a:ext cx="842400" cy="426300"/>
          </a:xfrm>
          <a:prstGeom prst="rect">
            <a:avLst/>
          </a:prstGeom>
          <a:solidFill>
            <a:srgbClr val="F8EC28">
              <a:alpha val="41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LWP</a:t>
            </a:r>
            <a:endParaRPr/>
          </a:p>
        </p:txBody>
      </p:sp>
      <p:sp>
        <p:nvSpPr>
          <p:cNvPr id="3533" name="Google Shape;3533;p265"/>
          <p:cNvSpPr/>
          <p:nvPr/>
        </p:nvSpPr>
        <p:spPr>
          <a:xfrm>
            <a:off x="7937675" y="1340675"/>
            <a:ext cx="842400" cy="426300"/>
          </a:xfrm>
          <a:prstGeom prst="rect">
            <a:avLst/>
          </a:prstGeom>
          <a:solidFill>
            <a:srgbClr val="F8EC28">
              <a:alpha val="41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LWP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2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Threaded</a:t>
            </a:r>
            <a:r>
              <a:rPr lang="en"/>
              <a:t> Process</a:t>
            </a:r>
            <a:endParaRPr/>
          </a:p>
        </p:txBody>
      </p:sp>
      <p:sp>
        <p:nvSpPr>
          <p:cNvPr id="3539" name="Google Shape;3539;p266"/>
          <p:cNvSpPr txBox="1"/>
          <p:nvPr>
            <p:ph idx="1" type="body"/>
          </p:nvPr>
        </p:nvSpPr>
        <p:spPr>
          <a:xfrm>
            <a:off x="311700" y="1152475"/>
            <a:ext cx="8520600" cy="3157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One Process with a single thread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Simple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Examples NodeJS</a:t>
            </a:r>
            <a:endParaRPr sz="2400"/>
          </a:p>
        </p:txBody>
      </p:sp>
      <p:sp>
        <p:nvSpPr>
          <p:cNvPr id="3540" name="Google Shape;3540;p266"/>
          <p:cNvSpPr/>
          <p:nvPr/>
        </p:nvSpPr>
        <p:spPr>
          <a:xfrm>
            <a:off x="6533475" y="543275"/>
            <a:ext cx="1573500" cy="79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2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Multi-Processes</a:t>
            </a:r>
            <a:endParaRPr/>
          </a:p>
        </p:txBody>
      </p:sp>
      <p:sp>
        <p:nvSpPr>
          <p:cNvPr id="3546" name="Google Shape;3546;p267"/>
          <p:cNvSpPr txBox="1"/>
          <p:nvPr>
            <p:ph idx="1" type="body"/>
          </p:nvPr>
        </p:nvSpPr>
        <p:spPr>
          <a:xfrm>
            <a:off x="311700" y="1152475"/>
            <a:ext cx="8520600" cy="3157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App has m</a:t>
            </a:r>
            <a:r>
              <a:rPr lang="en" sz="2400"/>
              <a:t>ultiple processes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Each has its own Memory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Examples NGINX/Postgres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Take advantage of multi-cores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More memory but isolated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Redis backup </a:t>
            </a:r>
            <a:r>
              <a:rPr lang="en" sz="2400"/>
              <a:t>routine</a:t>
            </a:r>
            <a:r>
              <a:rPr lang="en" sz="2400"/>
              <a:t> (COW)</a:t>
            </a:r>
            <a:endParaRPr sz="2400"/>
          </a:p>
        </p:txBody>
      </p:sp>
      <p:sp>
        <p:nvSpPr>
          <p:cNvPr id="3547" name="Google Shape;3547;p267"/>
          <p:cNvSpPr/>
          <p:nvPr/>
        </p:nvSpPr>
        <p:spPr>
          <a:xfrm>
            <a:off x="5383400" y="691450"/>
            <a:ext cx="1573500" cy="79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PID</a:t>
            </a:r>
            <a:endParaRPr/>
          </a:p>
        </p:txBody>
      </p:sp>
      <p:sp>
        <p:nvSpPr>
          <p:cNvPr id="3548" name="Google Shape;3548;p267"/>
          <p:cNvSpPr/>
          <p:nvPr/>
        </p:nvSpPr>
        <p:spPr>
          <a:xfrm>
            <a:off x="7059800" y="691450"/>
            <a:ext cx="1573500" cy="79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PID</a:t>
            </a:r>
            <a:endParaRPr/>
          </a:p>
        </p:txBody>
      </p:sp>
      <p:sp>
        <p:nvSpPr>
          <p:cNvPr id="3549" name="Google Shape;3549;p267"/>
          <p:cNvSpPr/>
          <p:nvPr/>
        </p:nvSpPr>
        <p:spPr>
          <a:xfrm>
            <a:off x="5383400" y="1566350"/>
            <a:ext cx="1573500" cy="79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PID</a:t>
            </a:r>
            <a:endParaRPr/>
          </a:p>
        </p:txBody>
      </p:sp>
      <p:sp>
        <p:nvSpPr>
          <p:cNvPr id="3550" name="Google Shape;3550;p267"/>
          <p:cNvSpPr/>
          <p:nvPr/>
        </p:nvSpPr>
        <p:spPr>
          <a:xfrm>
            <a:off x="7059800" y="1566350"/>
            <a:ext cx="1573500" cy="79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4" name="Shape 3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5" name="Google Shape;3555;p2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Multi-Threaded</a:t>
            </a:r>
            <a:endParaRPr/>
          </a:p>
        </p:txBody>
      </p:sp>
      <p:sp>
        <p:nvSpPr>
          <p:cNvPr id="3556" name="Google Shape;3556;p268"/>
          <p:cNvSpPr txBox="1"/>
          <p:nvPr>
            <p:ph idx="1" type="body"/>
          </p:nvPr>
        </p:nvSpPr>
        <p:spPr>
          <a:xfrm>
            <a:off x="311700" y="1152475"/>
            <a:ext cx="8520600" cy="3157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5814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One Process, multiple threads</a:t>
            </a:r>
            <a:endParaRPr sz="2400"/>
          </a:p>
          <a:p>
            <a:pPr indent="-3581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Shared Memory (compete)</a:t>
            </a:r>
            <a:endParaRPr sz="2400"/>
          </a:p>
          <a:p>
            <a:pPr indent="-3581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Take advantage of multi-cores</a:t>
            </a:r>
            <a:endParaRPr sz="2400"/>
          </a:p>
          <a:p>
            <a:pPr indent="-3581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Require less memory</a:t>
            </a:r>
            <a:endParaRPr sz="2400"/>
          </a:p>
          <a:p>
            <a:pPr indent="-3581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Race conditions </a:t>
            </a:r>
            <a:endParaRPr sz="2400"/>
          </a:p>
          <a:p>
            <a:pPr indent="-3581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Locks and Latches (SQL Server)</a:t>
            </a:r>
            <a:endParaRPr sz="2400"/>
          </a:p>
          <a:p>
            <a:pPr indent="-3581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Examples Apache, Envoy</a:t>
            </a:r>
            <a:endParaRPr sz="2400"/>
          </a:p>
        </p:txBody>
      </p:sp>
      <p:sp>
        <p:nvSpPr>
          <p:cNvPr id="3557" name="Google Shape;3557;p268"/>
          <p:cNvSpPr/>
          <p:nvPr/>
        </p:nvSpPr>
        <p:spPr>
          <a:xfrm>
            <a:off x="6533475" y="543275"/>
            <a:ext cx="1573500" cy="79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PID</a:t>
            </a:r>
            <a:endParaRPr/>
          </a:p>
        </p:txBody>
      </p:sp>
      <p:sp>
        <p:nvSpPr>
          <p:cNvPr id="3558" name="Google Shape;3558;p268"/>
          <p:cNvSpPr/>
          <p:nvPr/>
        </p:nvSpPr>
        <p:spPr>
          <a:xfrm>
            <a:off x="5860375" y="1340675"/>
            <a:ext cx="842400" cy="426300"/>
          </a:xfrm>
          <a:prstGeom prst="rect">
            <a:avLst/>
          </a:prstGeom>
          <a:solidFill>
            <a:srgbClr val="F8EC28">
              <a:alpha val="41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LWP</a:t>
            </a:r>
            <a:endParaRPr/>
          </a:p>
        </p:txBody>
      </p:sp>
      <p:sp>
        <p:nvSpPr>
          <p:cNvPr id="3559" name="Google Shape;3559;p268"/>
          <p:cNvSpPr/>
          <p:nvPr/>
        </p:nvSpPr>
        <p:spPr>
          <a:xfrm>
            <a:off x="6899025" y="1340675"/>
            <a:ext cx="842400" cy="426300"/>
          </a:xfrm>
          <a:prstGeom prst="rect">
            <a:avLst/>
          </a:prstGeom>
          <a:solidFill>
            <a:srgbClr val="F8EC28">
              <a:alpha val="41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LWP</a:t>
            </a:r>
            <a:endParaRPr/>
          </a:p>
        </p:txBody>
      </p:sp>
      <p:sp>
        <p:nvSpPr>
          <p:cNvPr id="3560" name="Google Shape;3560;p268"/>
          <p:cNvSpPr/>
          <p:nvPr/>
        </p:nvSpPr>
        <p:spPr>
          <a:xfrm>
            <a:off x="7937675" y="1340675"/>
            <a:ext cx="842400" cy="426300"/>
          </a:xfrm>
          <a:prstGeom prst="rect">
            <a:avLst/>
          </a:prstGeom>
          <a:solidFill>
            <a:srgbClr val="F8EC28">
              <a:alpha val="41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LWP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2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is too many?</a:t>
            </a:r>
            <a:endParaRPr/>
          </a:p>
        </p:txBody>
      </p:sp>
      <p:sp>
        <p:nvSpPr>
          <p:cNvPr id="3566" name="Google Shape;3566;p269"/>
          <p:cNvSpPr txBox="1"/>
          <p:nvPr>
            <p:ph idx="1" type="body"/>
          </p:nvPr>
        </p:nvSpPr>
        <p:spPr>
          <a:xfrm>
            <a:off x="311700" y="1152475"/>
            <a:ext cx="8520600" cy="3157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Too many processes/threads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CPU context switch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Multiple Cores help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Rule of thumb -&gt; # Cores = # Processes</a:t>
            </a:r>
            <a:endParaRPr sz="2400"/>
          </a:p>
        </p:txBody>
      </p:sp>
      <p:pic>
        <p:nvPicPr>
          <p:cNvPr id="3567" name="Google Shape;3567;p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5825" y="-54050"/>
            <a:ext cx="2578825" cy="257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8" name="Google Shape;3568;p269"/>
          <p:cNvSpPr txBox="1"/>
          <p:nvPr/>
        </p:nvSpPr>
        <p:spPr>
          <a:xfrm>
            <a:off x="7410138" y="1086550"/>
            <a:ext cx="67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PID1</a:t>
            </a:r>
            <a:endParaRPr/>
          </a:p>
        </p:txBody>
      </p:sp>
      <p:sp>
        <p:nvSpPr>
          <p:cNvPr id="3569" name="Google Shape;3569;p269"/>
          <p:cNvSpPr/>
          <p:nvPr/>
        </p:nvSpPr>
        <p:spPr>
          <a:xfrm>
            <a:off x="5446925" y="1759200"/>
            <a:ext cx="10089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PID2</a:t>
            </a:r>
            <a:endParaRPr/>
          </a:p>
        </p:txBody>
      </p:sp>
      <p:sp>
        <p:nvSpPr>
          <p:cNvPr id="3570" name="Google Shape;3570;p269"/>
          <p:cNvSpPr/>
          <p:nvPr/>
        </p:nvSpPr>
        <p:spPr>
          <a:xfrm>
            <a:off x="4399875" y="1759200"/>
            <a:ext cx="10089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PID3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4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p270"/>
          <p:cNvSpPr txBox="1"/>
          <p:nvPr>
            <p:ph type="ctrTitle"/>
          </p:nvPr>
        </p:nvSpPr>
        <p:spPr>
          <a:xfrm>
            <a:off x="311708" y="4797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Connections are Established</a:t>
            </a:r>
            <a:endParaRPr/>
          </a:p>
        </p:txBody>
      </p:sp>
      <p:sp>
        <p:nvSpPr>
          <p:cNvPr id="3576" name="Google Shape;3576;p270"/>
          <p:cNvSpPr txBox="1"/>
          <p:nvPr>
            <p:ph idx="1" type="subTitle"/>
          </p:nvPr>
        </p:nvSpPr>
        <p:spPr>
          <a:xfrm>
            <a:off x="311700" y="2571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SYN/Accept Queues</a:t>
            </a:r>
            <a:endParaRPr/>
          </a:p>
        </p:txBody>
      </p:sp>
      <p:sp>
        <p:nvSpPr>
          <p:cNvPr id="3577" name="Google Shape;3577;p270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p2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 </a:t>
            </a:r>
            <a:r>
              <a:rPr lang="en"/>
              <a:t>Establishment</a:t>
            </a:r>
            <a:endParaRPr/>
          </a:p>
        </p:txBody>
      </p:sp>
      <p:sp>
        <p:nvSpPr>
          <p:cNvPr id="3583" name="Google Shape;3583;p271"/>
          <p:cNvSpPr txBox="1"/>
          <p:nvPr>
            <p:ph idx="1" type="body"/>
          </p:nvPr>
        </p:nvSpPr>
        <p:spPr>
          <a:xfrm>
            <a:off x="311700" y="1152475"/>
            <a:ext cx="8520600" cy="3157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TCP Three way handshake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SYN/SYN-ACK/ACK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But what happens on the backend?</a:t>
            </a:r>
            <a:endParaRPr sz="24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grpSp>
        <p:nvGrpSpPr>
          <p:cNvPr id="3584" name="Google Shape;3584;p271"/>
          <p:cNvGrpSpPr/>
          <p:nvPr/>
        </p:nvGrpSpPr>
        <p:grpSpPr>
          <a:xfrm>
            <a:off x="4365288" y="3090325"/>
            <a:ext cx="790176" cy="523250"/>
            <a:chOff x="6861863" y="3530550"/>
            <a:chExt cx="790176" cy="523250"/>
          </a:xfrm>
        </p:grpSpPr>
        <p:pic>
          <p:nvPicPr>
            <p:cNvPr id="3585" name="Google Shape;3585;p271"/>
            <p:cNvPicPr preferRelativeResize="0"/>
            <p:nvPr/>
          </p:nvPicPr>
          <p:blipFill rotWithShape="1">
            <a:blip r:embed="rId3">
              <a:alphaModFix/>
            </a:blip>
            <a:srcRect b="7747" l="12647" r="11801" t="6452"/>
            <a:stretch/>
          </p:blipFill>
          <p:spPr>
            <a:xfrm>
              <a:off x="6861863" y="35305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6" name="Google Shape;3586;p271"/>
            <p:cNvSpPr txBox="1"/>
            <p:nvPr/>
          </p:nvSpPr>
          <p:spPr>
            <a:xfrm>
              <a:off x="7071113" y="3592075"/>
              <a:ext cx="37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3587" name="Google Shape;3587;p271"/>
          <p:cNvPicPr preferRelativeResize="0"/>
          <p:nvPr/>
        </p:nvPicPr>
        <p:blipFill rotWithShape="1">
          <a:blip r:embed="rId3">
            <a:alphaModFix/>
          </a:blip>
          <a:srcRect b="7747" l="12647" r="11801" t="6452"/>
          <a:stretch/>
        </p:blipFill>
        <p:spPr>
          <a:xfrm>
            <a:off x="586875" y="3090325"/>
            <a:ext cx="790176" cy="52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8" name="Google Shape;3588;p271"/>
          <p:cNvCxnSpPr/>
          <p:nvPr/>
        </p:nvCxnSpPr>
        <p:spPr>
          <a:xfrm flipH="1" rot="10800000">
            <a:off x="1658050" y="3076225"/>
            <a:ext cx="2377800" cy="14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9" name="Google Shape;3589;p271"/>
          <p:cNvCxnSpPr/>
          <p:nvPr/>
        </p:nvCxnSpPr>
        <p:spPr>
          <a:xfrm flipH="1" rot="10800000">
            <a:off x="1658050" y="3420538"/>
            <a:ext cx="2377800" cy="14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590" name="Google Shape;3590;p271"/>
          <p:cNvCxnSpPr/>
          <p:nvPr/>
        </p:nvCxnSpPr>
        <p:spPr>
          <a:xfrm flipH="1" rot="10800000">
            <a:off x="1658050" y="3764850"/>
            <a:ext cx="2377800" cy="14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1" name="Google Shape;3591;p271"/>
          <p:cNvSpPr txBox="1"/>
          <p:nvPr/>
        </p:nvSpPr>
        <p:spPr>
          <a:xfrm>
            <a:off x="2525900" y="2765775"/>
            <a:ext cx="6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SYN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592" name="Google Shape;3592;p271"/>
          <p:cNvSpPr txBox="1"/>
          <p:nvPr/>
        </p:nvSpPr>
        <p:spPr>
          <a:xfrm>
            <a:off x="2370688" y="3111500"/>
            <a:ext cx="11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SYN/ACK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593" name="Google Shape;3593;p271"/>
          <p:cNvSpPr txBox="1"/>
          <p:nvPr/>
        </p:nvSpPr>
        <p:spPr>
          <a:xfrm>
            <a:off x="2532943" y="3476422"/>
            <a:ext cx="11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ACK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Pros and Cons</a:t>
            </a:r>
            <a:endParaRPr/>
          </a:p>
        </p:txBody>
      </p:sp>
      <p:sp>
        <p:nvSpPr>
          <p:cNvPr id="279" name="Google Shape;279;p38"/>
          <p:cNvSpPr txBox="1"/>
          <p:nvPr>
            <p:ph idx="1" type="body"/>
          </p:nvPr>
        </p:nvSpPr>
        <p:spPr>
          <a:xfrm>
            <a:off x="345625" y="1138900"/>
            <a:ext cx="7260300" cy="3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Pros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Real time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Cons 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Clients must be online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Clients might not be able to handle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Requires a bidirectional protocol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Polling is preferred for light clients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7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Google Shape;3598;p2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 Establishment</a:t>
            </a:r>
            <a:endParaRPr/>
          </a:p>
        </p:txBody>
      </p:sp>
      <p:sp>
        <p:nvSpPr>
          <p:cNvPr id="3599" name="Google Shape;3599;p272"/>
          <p:cNvSpPr txBox="1"/>
          <p:nvPr>
            <p:ph idx="1" type="body"/>
          </p:nvPr>
        </p:nvSpPr>
        <p:spPr>
          <a:xfrm>
            <a:off x="311700" y="1152475"/>
            <a:ext cx="4824900" cy="3157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5814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Server Listens on an address:port</a:t>
            </a:r>
            <a:endParaRPr sz="2400"/>
          </a:p>
          <a:p>
            <a:pPr indent="-3581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Client connects</a:t>
            </a:r>
            <a:endParaRPr sz="2400"/>
          </a:p>
          <a:p>
            <a:pPr indent="-3581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Kernel does the handshake creating a connection</a:t>
            </a:r>
            <a:endParaRPr sz="2400"/>
          </a:p>
          <a:p>
            <a:pPr indent="-3581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Backend process “Accepts” the connection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3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" name="Google Shape;3604;p273"/>
          <p:cNvSpPr txBox="1"/>
          <p:nvPr>
            <p:ph type="title"/>
          </p:nvPr>
        </p:nvSpPr>
        <p:spPr>
          <a:xfrm>
            <a:off x="311700" y="445025"/>
            <a:ext cx="446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 Establishment</a:t>
            </a:r>
            <a:endParaRPr/>
          </a:p>
        </p:txBody>
      </p:sp>
      <p:sp>
        <p:nvSpPr>
          <p:cNvPr id="3605" name="Google Shape;3605;p273"/>
          <p:cNvSpPr txBox="1"/>
          <p:nvPr>
            <p:ph idx="1" type="body"/>
          </p:nvPr>
        </p:nvSpPr>
        <p:spPr>
          <a:xfrm>
            <a:off x="311700" y="1152475"/>
            <a:ext cx="5509200" cy="3751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Kernel creates a socket &amp; two queues SYN and Accept</a:t>
            </a:r>
            <a:endParaRPr sz="24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Client sends a SYN</a:t>
            </a:r>
            <a:endParaRPr sz="24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Kernels adds to SYN queue, replies with SYN/ACK</a:t>
            </a:r>
            <a:endParaRPr sz="24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Client replies with ACK</a:t>
            </a:r>
            <a:endParaRPr sz="24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Kernel finish the connection</a:t>
            </a:r>
            <a:endParaRPr sz="24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Kernel removes SYN from SYN queue</a:t>
            </a:r>
            <a:endParaRPr sz="24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Kernel adds full connection to Accept queue</a:t>
            </a:r>
            <a:endParaRPr sz="24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Backend accepts a connection, removed from accept queue</a:t>
            </a:r>
            <a:endParaRPr sz="24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A file descriptor is created for the connection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9" name="Shape 3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0" name="Google Shape;3610;p274"/>
          <p:cNvSpPr/>
          <p:nvPr/>
        </p:nvSpPr>
        <p:spPr>
          <a:xfrm>
            <a:off x="1749775" y="2969950"/>
            <a:ext cx="388200" cy="300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1" name="Google Shape;3611;p274"/>
          <p:cNvSpPr/>
          <p:nvPr/>
        </p:nvSpPr>
        <p:spPr>
          <a:xfrm>
            <a:off x="1749775" y="1723950"/>
            <a:ext cx="388200" cy="300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2" name="Google Shape;3612;p274"/>
          <p:cNvSpPr txBox="1"/>
          <p:nvPr>
            <p:ph type="title"/>
          </p:nvPr>
        </p:nvSpPr>
        <p:spPr>
          <a:xfrm>
            <a:off x="311700" y="445025"/>
            <a:ext cx="446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 Establishment</a:t>
            </a:r>
            <a:endParaRPr/>
          </a:p>
        </p:txBody>
      </p:sp>
      <p:sp>
        <p:nvSpPr>
          <p:cNvPr id="3613" name="Google Shape;3613;p274"/>
          <p:cNvSpPr/>
          <p:nvPr/>
        </p:nvSpPr>
        <p:spPr>
          <a:xfrm>
            <a:off x="1749775" y="1723950"/>
            <a:ext cx="388200" cy="300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4" name="Google Shape;3614;p274"/>
          <p:cNvSpPr/>
          <p:nvPr/>
        </p:nvSpPr>
        <p:spPr>
          <a:xfrm>
            <a:off x="3690775" y="1723950"/>
            <a:ext cx="388200" cy="300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5" name="Google Shape;3615;p274"/>
          <p:cNvSpPr/>
          <p:nvPr/>
        </p:nvSpPr>
        <p:spPr>
          <a:xfrm>
            <a:off x="4078975" y="1723950"/>
            <a:ext cx="388200" cy="300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6" name="Google Shape;3616;p274"/>
          <p:cNvSpPr/>
          <p:nvPr/>
        </p:nvSpPr>
        <p:spPr>
          <a:xfrm>
            <a:off x="4467175" y="1723950"/>
            <a:ext cx="388200" cy="300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7" name="Google Shape;3617;p274"/>
          <p:cNvSpPr/>
          <p:nvPr/>
        </p:nvSpPr>
        <p:spPr>
          <a:xfrm>
            <a:off x="1758225" y="2969950"/>
            <a:ext cx="388200" cy="300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8" name="Google Shape;3618;p274"/>
          <p:cNvSpPr txBox="1"/>
          <p:nvPr/>
        </p:nvSpPr>
        <p:spPr>
          <a:xfrm>
            <a:off x="2610550" y="1238400"/>
            <a:ext cx="12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SYN Queue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619" name="Google Shape;3619;p274"/>
          <p:cNvSpPr txBox="1"/>
          <p:nvPr/>
        </p:nvSpPr>
        <p:spPr>
          <a:xfrm>
            <a:off x="2526175" y="2569750"/>
            <a:ext cx="17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Accept Queue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620" name="Google Shape;3620;p274"/>
          <p:cNvSpPr/>
          <p:nvPr/>
        </p:nvSpPr>
        <p:spPr>
          <a:xfrm>
            <a:off x="2549025" y="3718275"/>
            <a:ext cx="1021200" cy="87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lang="en"/>
              <a:t>PID</a:t>
            </a:r>
            <a:endParaRPr/>
          </a:p>
        </p:txBody>
      </p:sp>
      <p:pic>
        <p:nvPicPr>
          <p:cNvPr id="3621" name="Google Shape;3621;p274"/>
          <p:cNvPicPr preferRelativeResize="0"/>
          <p:nvPr/>
        </p:nvPicPr>
        <p:blipFill rotWithShape="1">
          <a:blip r:embed="rId3">
            <a:alphaModFix/>
          </a:blip>
          <a:srcRect b="7747" l="12647" r="11801" t="6452"/>
          <a:stretch/>
        </p:blipFill>
        <p:spPr>
          <a:xfrm>
            <a:off x="248200" y="1017725"/>
            <a:ext cx="790176" cy="5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2" name="Google Shape;3622;p274"/>
          <p:cNvSpPr/>
          <p:nvPr/>
        </p:nvSpPr>
        <p:spPr>
          <a:xfrm>
            <a:off x="1051275" y="1227675"/>
            <a:ext cx="839625" cy="613825"/>
          </a:xfrm>
          <a:custGeom>
            <a:rect b="b" l="l" r="r" t="t"/>
            <a:pathLst>
              <a:path extrusionOk="0" h="24553" w="33585">
                <a:moveTo>
                  <a:pt x="0" y="0"/>
                </a:moveTo>
                <a:cubicBezTo>
                  <a:pt x="3199" y="329"/>
                  <a:pt x="16416" y="-565"/>
                  <a:pt x="19191" y="1975"/>
                </a:cubicBezTo>
                <a:cubicBezTo>
                  <a:pt x="21966" y="4515"/>
                  <a:pt x="14252" y="11477"/>
                  <a:pt x="16651" y="15240"/>
                </a:cubicBezTo>
                <a:cubicBezTo>
                  <a:pt x="19050" y="19003"/>
                  <a:pt x="30763" y="23001"/>
                  <a:pt x="33585" y="24553"/>
                </a:cubicBez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623" name="Google Shape;3623;p274"/>
          <p:cNvSpPr txBox="1"/>
          <p:nvPr/>
        </p:nvSpPr>
        <p:spPr>
          <a:xfrm>
            <a:off x="1530313" y="1079250"/>
            <a:ext cx="5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SYN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624" name="Google Shape;3624;p274"/>
          <p:cNvSpPr/>
          <p:nvPr/>
        </p:nvSpPr>
        <p:spPr>
          <a:xfrm>
            <a:off x="2526175" y="1723950"/>
            <a:ext cx="388200" cy="300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5" name="Google Shape;3625;p274"/>
          <p:cNvSpPr/>
          <p:nvPr/>
        </p:nvSpPr>
        <p:spPr>
          <a:xfrm>
            <a:off x="2914375" y="1723950"/>
            <a:ext cx="388200" cy="300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6" name="Google Shape;3626;p274"/>
          <p:cNvSpPr/>
          <p:nvPr/>
        </p:nvSpPr>
        <p:spPr>
          <a:xfrm>
            <a:off x="3302575" y="1723950"/>
            <a:ext cx="388200" cy="300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7" name="Google Shape;3627;p274"/>
          <p:cNvSpPr/>
          <p:nvPr/>
        </p:nvSpPr>
        <p:spPr>
          <a:xfrm>
            <a:off x="2137975" y="1723950"/>
            <a:ext cx="388200" cy="300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8" name="Google Shape;3628;p274"/>
          <p:cNvSpPr/>
          <p:nvPr/>
        </p:nvSpPr>
        <p:spPr>
          <a:xfrm>
            <a:off x="585600" y="1587500"/>
            <a:ext cx="1305300" cy="360725"/>
          </a:xfrm>
          <a:custGeom>
            <a:rect b="b" l="l" r="r" t="t"/>
            <a:pathLst>
              <a:path extrusionOk="0" h="14429" w="52212">
                <a:moveTo>
                  <a:pt x="52212" y="12418"/>
                </a:moveTo>
                <a:cubicBezTo>
                  <a:pt x="48496" y="12653"/>
                  <a:pt x="33961" y="15664"/>
                  <a:pt x="29916" y="13829"/>
                </a:cubicBezTo>
                <a:cubicBezTo>
                  <a:pt x="25871" y="11995"/>
                  <a:pt x="31750" y="1411"/>
                  <a:pt x="27940" y="1411"/>
                </a:cubicBezTo>
                <a:cubicBezTo>
                  <a:pt x="24130" y="1411"/>
                  <a:pt x="11713" y="14064"/>
                  <a:pt x="7056" y="13829"/>
                </a:cubicBezTo>
                <a:cubicBezTo>
                  <a:pt x="2399" y="13594"/>
                  <a:pt x="1176" y="2305"/>
                  <a:pt x="0" y="0"/>
                </a:cubicBez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629" name="Google Shape;3629;p274"/>
          <p:cNvSpPr txBox="1"/>
          <p:nvPr/>
        </p:nvSpPr>
        <p:spPr>
          <a:xfrm>
            <a:off x="585598" y="1901925"/>
            <a:ext cx="106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SYN/ACK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630" name="Google Shape;3630;p274"/>
          <p:cNvSpPr/>
          <p:nvPr/>
        </p:nvSpPr>
        <p:spPr>
          <a:xfrm>
            <a:off x="431055" y="1531050"/>
            <a:ext cx="1488050" cy="980375"/>
          </a:xfrm>
          <a:custGeom>
            <a:rect b="b" l="l" r="r" t="t"/>
            <a:pathLst>
              <a:path extrusionOk="0" h="39215" w="59522">
                <a:moveTo>
                  <a:pt x="1102" y="0"/>
                </a:moveTo>
                <a:cubicBezTo>
                  <a:pt x="961" y="4375"/>
                  <a:pt x="-544" y="20085"/>
                  <a:pt x="256" y="26247"/>
                </a:cubicBezTo>
                <a:cubicBezTo>
                  <a:pt x="1056" y="32409"/>
                  <a:pt x="256" y="35466"/>
                  <a:pt x="5900" y="36971"/>
                </a:cubicBezTo>
                <a:cubicBezTo>
                  <a:pt x="11544" y="38476"/>
                  <a:pt x="25985" y="34996"/>
                  <a:pt x="34122" y="35278"/>
                </a:cubicBezTo>
                <a:cubicBezTo>
                  <a:pt x="42260" y="35560"/>
                  <a:pt x="50492" y="40829"/>
                  <a:pt x="54725" y="38665"/>
                </a:cubicBezTo>
                <a:cubicBezTo>
                  <a:pt x="58958" y="36501"/>
                  <a:pt x="58723" y="25024"/>
                  <a:pt x="59522" y="22296"/>
                </a:cubicBez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631" name="Google Shape;3631;p274"/>
          <p:cNvSpPr txBox="1"/>
          <p:nvPr/>
        </p:nvSpPr>
        <p:spPr>
          <a:xfrm>
            <a:off x="825888" y="2438150"/>
            <a:ext cx="5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ACK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632" name="Google Shape;3632;p274"/>
          <p:cNvSpPr/>
          <p:nvPr/>
        </p:nvSpPr>
        <p:spPr>
          <a:xfrm>
            <a:off x="3690775" y="2969950"/>
            <a:ext cx="388200" cy="300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3" name="Google Shape;3633;p274"/>
          <p:cNvSpPr/>
          <p:nvPr/>
        </p:nvSpPr>
        <p:spPr>
          <a:xfrm>
            <a:off x="4078975" y="2969950"/>
            <a:ext cx="388200" cy="300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4" name="Google Shape;3634;p274"/>
          <p:cNvSpPr/>
          <p:nvPr/>
        </p:nvSpPr>
        <p:spPr>
          <a:xfrm>
            <a:off x="4467175" y="2969950"/>
            <a:ext cx="388200" cy="300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5" name="Google Shape;3635;p274"/>
          <p:cNvSpPr/>
          <p:nvPr/>
        </p:nvSpPr>
        <p:spPr>
          <a:xfrm>
            <a:off x="2526175" y="2969950"/>
            <a:ext cx="388200" cy="300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6" name="Google Shape;3636;p274"/>
          <p:cNvSpPr/>
          <p:nvPr/>
        </p:nvSpPr>
        <p:spPr>
          <a:xfrm>
            <a:off x="2914375" y="2969950"/>
            <a:ext cx="388200" cy="300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7" name="Google Shape;3637;p274"/>
          <p:cNvSpPr/>
          <p:nvPr/>
        </p:nvSpPr>
        <p:spPr>
          <a:xfrm>
            <a:off x="3302575" y="2969950"/>
            <a:ext cx="388200" cy="300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8" name="Google Shape;3638;p274"/>
          <p:cNvSpPr/>
          <p:nvPr/>
        </p:nvSpPr>
        <p:spPr>
          <a:xfrm>
            <a:off x="2137975" y="2969950"/>
            <a:ext cx="388200" cy="300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9" name="Google Shape;3639;p274"/>
          <p:cNvSpPr/>
          <p:nvPr/>
        </p:nvSpPr>
        <p:spPr>
          <a:xfrm>
            <a:off x="1749265" y="3344325"/>
            <a:ext cx="826000" cy="720900"/>
          </a:xfrm>
          <a:custGeom>
            <a:rect b="b" l="l" r="r" t="t"/>
            <a:pathLst>
              <a:path extrusionOk="0" h="28836" w="33040">
                <a:moveTo>
                  <a:pt x="33040" y="28505"/>
                </a:moveTo>
                <a:cubicBezTo>
                  <a:pt x="29795" y="28505"/>
                  <a:pt x="18882" y="29211"/>
                  <a:pt x="13567" y="28505"/>
                </a:cubicBezTo>
                <a:cubicBezTo>
                  <a:pt x="8252" y="27799"/>
                  <a:pt x="3266" y="27470"/>
                  <a:pt x="1149" y="24271"/>
                </a:cubicBezTo>
                <a:cubicBezTo>
                  <a:pt x="-968" y="21073"/>
                  <a:pt x="491" y="13359"/>
                  <a:pt x="867" y="9314"/>
                </a:cubicBezTo>
                <a:cubicBezTo>
                  <a:pt x="1243" y="5269"/>
                  <a:pt x="2984" y="1552"/>
                  <a:pt x="3407" y="0"/>
                </a:cubicBez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640" name="Google Shape;3640;p274"/>
          <p:cNvSpPr txBox="1"/>
          <p:nvPr/>
        </p:nvSpPr>
        <p:spPr>
          <a:xfrm>
            <a:off x="938782" y="3435000"/>
            <a:ext cx="92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accept()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copy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641" name="Google Shape;3641;p274"/>
          <p:cNvSpPr/>
          <p:nvPr/>
        </p:nvSpPr>
        <p:spPr>
          <a:xfrm>
            <a:off x="2549025" y="3718275"/>
            <a:ext cx="388200" cy="300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5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p275"/>
          <p:cNvSpPr txBox="1"/>
          <p:nvPr>
            <p:ph type="title"/>
          </p:nvPr>
        </p:nvSpPr>
        <p:spPr>
          <a:xfrm>
            <a:off x="311700" y="445025"/>
            <a:ext cx="673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accepting connections</a:t>
            </a:r>
            <a:endParaRPr/>
          </a:p>
        </p:txBody>
      </p:sp>
      <p:sp>
        <p:nvSpPr>
          <p:cNvPr id="3647" name="Google Shape;3647;p275"/>
          <p:cNvSpPr txBox="1"/>
          <p:nvPr>
            <p:ph idx="1" type="body"/>
          </p:nvPr>
        </p:nvSpPr>
        <p:spPr>
          <a:xfrm>
            <a:off x="311700" y="1152475"/>
            <a:ext cx="8733600" cy="3751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Backend doesn’t accept fast enough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Clients who don’t ACK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Small backlog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76"/>
          <p:cNvSpPr txBox="1"/>
          <p:nvPr>
            <p:ph type="ctrTitle"/>
          </p:nvPr>
        </p:nvSpPr>
        <p:spPr>
          <a:xfrm>
            <a:off x="311708" y="3809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and Sending Data</a:t>
            </a:r>
            <a:endParaRPr/>
          </a:p>
        </p:txBody>
      </p:sp>
      <p:sp>
        <p:nvSpPr>
          <p:cNvPr id="3653" name="Google Shape;3653;p276"/>
          <p:cNvSpPr txBox="1"/>
          <p:nvPr>
            <p:ph idx="1" type="subTitle"/>
          </p:nvPr>
        </p:nvSpPr>
        <p:spPr>
          <a:xfrm>
            <a:off x="311700" y="2657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vs Send buffers</a:t>
            </a:r>
            <a:endParaRPr/>
          </a:p>
        </p:txBody>
      </p:sp>
      <p:sp>
        <p:nvSpPr>
          <p:cNvPr id="3654" name="Google Shape;3654;p276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8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77"/>
          <p:cNvSpPr txBox="1"/>
          <p:nvPr>
            <p:ph type="title"/>
          </p:nvPr>
        </p:nvSpPr>
        <p:spPr>
          <a:xfrm>
            <a:off x="311700" y="445025"/>
            <a:ext cx="673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and receive buffers</a:t>
            </a:r>
            <a:endParaRPr/>
          </a:p>
        </p:txBody>
      </p:sp>
      <p:sp>
        <p:nvSpPr>
          <p:cNvPr id="3660" name="Google Shape;3660;p277"/>
          <p:cNvSpPr txBox="1"/>
          <p:nvPr>
            <p:ph idx="1" type="body"/>
          </p:nvPr>
        </p:nvSpPr>
        <p:spPr>
          <a:xfrm>
            <a:off x="311700" y="1152475"/>
            <a:ext cx="8733600" cy="3751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Client sends data on a connection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Kernel puts data in receive queue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Kernel ACKs (may delay) and update window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App calls read to copy data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4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p278"/>
          <p:cNvSpPr/>
          <p:nvPr/>
        </p:nvSpPr>
        <p:spPr>
          <a:xfrm>
            <a:off x="1749775" y="1723950"/>
            <a:ext cx="388200" cy="300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6" name="Google Shape;3666;p278"/>
          <p:cNvSpPr/>
          <p:nvPr/>
        </p:nvSpPr>
        <p:spPr>
          <a:xfrm>
            <a:off x="1749775" y="1723950"/>
            <a:ext cx="388200" cy="300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7" name="Google Shape;3667;p278"/>
          <p:cNvSpPr txBox="1"/>
          <p:nvPr>
            <p:ph type="title"/>
          </p:nvPr>
        </p:nvSpPr>
        <p:spPr>
          <a:xfrm>
            <a:off x="311700" y="445025"/>
            <a:ext cx="446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buffers</a:t>
            </a:r>
            <a:endParaRPr/>
          </a:p>
        </p:txBody>
      </p:sp>
      <p:sp>
        <p:nvSpPr>
          <p:cNvPr id="3668" name="Google Shape;3668;p278"/>
          <p:cNvSpPr/>
          <p:nvPr/>
        </p:nvSpPr>
        <p:spPr>
          <a:xfrm>
            <a:off x="3690775" y="1723950"/>
            <a:ext cx="388200" cy="300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9" name="Google Shape;3669;p278"/>
          <p:cNvSpPr/>
          <p:nvPr/>
        </p:nvSpPr>
        <p:spPr>
          <a:xfrm>
            <a:off x="4078975" y="1723950"/>
            <a:ext cx="388200" cy="300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0" name="Google Shape;3670;p278"/>
          <p:cNvSpPr/>
          <p:nvPr/>
        </p:nvSpPr>
        <p:spPr>
          <a:xfrm>
            <a:off x="4467175" y="1723950"/>
            <a:ext cx="388200" cy="300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1" name="Google Shape;3671;p278"/>
          <p:cNvSpPr txBox="1"/>
          <p:nvPr/>
        </p:nvSpPr>
        <p:spPr>
          <a:xfrm>
            <a:off x="2610550" y="1238400"/>
            <a:ext cx="248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Receive buffer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672" name="Google Shape;3672;p278"/>
          <p:cNvSpPr/>
          <p:nvPr/>
        </p:nvSpPr>
        <p:spPr>
          <a:xfrm>
            <a:off x="2549025" y="3718275"/>
            <a:ext cx="1021200" cy="87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PID</a:t>
            </a:r>
            <a:endParaRPr/>
          </a:p>
        </p:txBody>
      </p:sp>
      <p:pic>
        <p:nvPicPr>
          <p:cNvPr id="3673" name="Google Shape;3673;p278"/>
          <p:cNvPicPr preferRelativeResize="0"/>
          <p:nvPr/>
        </p:nvPicPr>
        <p:blipFill rotWithShape="1">
          <a:blip r:embed="rId3">
            <a:alphaModFix/>
          </a:blip>
          <a:srcRect b="7747" l="12647" r="11801" t="6452"/>
          <a:stretch/>
        </p:blipFill>
        <p:spPr>
          <a:xfrm>
            <a:off x="248200" y="1017725"/>
            <a:ext cx="790176" cy="5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4" name="Google Shape;3674;p278"/>
          <p:cNvSpPr/>
          <p:nvPr/>
        </p:nvSpPr>
        <p:spPr>
          <a:xfrm>
            <a:off x="1051275" y="1227675"/>
            <a:ext cx="839625" cy="613825"/>
          </a:xfrm>
          <a:custGeom>
            <a:rect b="b" l="l" r="r" t="t"/>
            <a:pathLst>
              <a:path extrusionOk="0" h="24553" w="33585">
                <a:moveTo>
                  <a:pt x="0" y="0"/>
                </a:moveTo>
                <a:cubicBezTo>
                  <a:pt x="3199" y="329"/>
                  <a:pt x="16416" y="-565"/>
                  <a:pt x="19191" y="1975"/>
                </a:cubicBezTo>
                <a:cubicBezTo>
                  <a:pt x="21966" y="4515"/>
                  <a:pt x="14252" y="11477"/>
                  <a:pt x="16651" y="15240"/>
                </a:cubicBezTo>
                <a:cubicBezTo>
                  <a:pt x="19050" y="19003"/>
                  <a:pt x="30763" y="23001"/>
                  <a:pt x="33585" y="24553"/>
                </a:cubicBez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675" name="Google Shape;3675;p278"/>
          <p:cNvSpPr txBox="1"/>
          <p:nvPr/>
        </p:nvSpPr>
        <p:spPr>
          <a:xfrm>
            <a:off x="1480938" y="1074288"/>
            <a:ext cx="5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data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676" name="Google Shape;3676;p278"/>
          <p:cNvSpPr/>
          <p:nvPr/>
        </p:nvSpPr>
        <p:spPr>
          <a:xfrm>
            <a:off x="2526175" y="1723950"/>
            <a:ext cx="388200" cy="300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7" name="Google Shape;3677;p278"/>
          <p:cNvSpPr/>
          <p:nvPr/>
        </p:nvSpPr>
        <p:spPr>
          <a:xfrm>
            <a:off x="2914375" y="1723950"/>
            <a:ext cx="388200" cy="300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8" name="Google Shape;3678;p278"/>
          <p:cNvSpPr/>
          <p:nvPr/>
        </p:nvSpPr>
        <p:spPr>
          <a:xfrm>
            <a:off x="3302575" y="1723950"/>
            <a:ext cx="388200" cy="300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9" name="Google Shape;3679;p278"/>
          <p:cNvSpPr/>
          <p:nvPr/>
        </p:nvSpPr>
        <p:spPr>
          <a:xfrm>
            <a:off x="2137975" y="1723950"/>
            <a:ext cx="388200" cy="300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0" name="Google Shape;3680;p278"/>
          <p:cNvSpPr/>
          <p:nvPr/>
        </p:nvSpPr>
        <p:spPr>
          <a:xfrm>
            <a:off x="431055" y="1531050"/>
            <a:ext cx="1488050" cy="980375"/>
          </a:xfrm>
          <a:custGeom>
            <a:rect b="b" l="l" r="r" t="t"/>
            <a:pathLst>
              <a:path extrusionOk="0" h="39215" w="59522">
                <a:moveTo>
                  <a:pt x="1102" y="0"/>
                </a:moveTo>
                <a:cubicBezTo>
                  <a:pt x="961" y="4375"/>
                  <a:pt x="-544" y="20085"/>
                  <a:pt x="256" y="26247"/>
                </a:cubicBezTo>
                <a:cubicBezTo>
                  <a:pt x="1056" y="32409"/>
                  <a:pt x="256" y="35466"/>
                  <a:pt x="5900" y="36971"/>
                </a:cubicBezTo>
                <a:cubicBezTo>
                  <a:pt x="11544" y="38476"/>
                  <a:pt x="25985" y="34996"/>
                  <a:pt x="34122" y="35278"/>
                </a:cubicBezTo>
                <a:cubicBezTo>
                  <a:pt x="42260" y="35560"/>
                  <a:pt x="50492" y="40829"/>
                  <a:pt x="54725" y="38665"/>
                </a:cubicBezTo>
                <a:cubicBezTo>
                  <a:pt x="58958" y="36501"/>
                  <a:pt x="58723" y="25024"/>
                  <a:pt x="59522" y="22296"/>
                </a:cubicBez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3681" name="Google Shape;3681;p278"/>
          <p:cNvSpPr txBox="1"/>
          <p:nvPr/>
        </p:nvSpPr>
        <p:spPr>
          <a:xfrm>
            <a:off x="825888" y="2438150"/>
            <a:ext cx="5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ACK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682" name="Google Shape;3682;p278"/>
          <p:cNvSpPr txBox="1"/>
          <p:nvPr/>
        </p:nvSpPr>
        <p:spPr>
          <a:xfrm>
            <a:off x="1214582" y="3216275"/>
            <a:ext cx="92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read</a:t>
            </a:r>
            <a:r>
              <a:rPr lang="en">
                <a:solidFill>
                  <a:schemeClr val="lt2"/>
                </a:solidFill>
              </a:rPr>
              <a:t>()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Copy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683" name="Google Shape;3683;p278"/>
          <p:cNvSpPr/>
          <p:nvPr/>
        </p:nvSpPr>
        <p:spPr>
          <a:xfrm>
            <a:off x="2549025" y="3718275"/>
            <a:ext cx="388200" cy="300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4" name="Google Shape;3684;p278"/>
          <p:cNvSpPr/>
          <p:nvPr/>
        </p:nvSpPr>
        <p:spPr>
          <a:xfrm>
            <a:off x="1924126" y="2130775"/>
            <a:ext cx="728775" cy="1742725"/>
          </a:xfrm>
          <a:custGeom>
            <a:rect b="b" l="l" r="r" t="t"/>
            <a:pathLst>
              <a:path extrusionOk="0" h="69709" w="29151">
                <a:moveTo>
                  <a:pt x="29151" y="69709"/>
                </a:moveTo>
                <a:cubicBezTo>
                  <a:pt x="24447" y="65899"/>
                  <a:pt x="4550" y="54328"/>
                  <a:pt x="928" y="46849"/>
                </a:cubicBezTo>
                <a:cubicBezTo>
                  <a:pt x="-2694" y="39370"/>
                  <a:pt x="5961" y="30716"/>
                  <a:pt x="7419" y="24836"/>
                </a:cubicBezTo>
                <a:cubicBezTo>
                  <a:pt x="8877" y="18956"/>
                  <a:pt x="10100" y="15710"/>
                  <a:pt x="9677" y="11571"/>
                </a:cubicBezTo>
                <a:cubicBezTo>
                  <a:pt x="9254" y="7432"/>
                  <a:pt x="5679" y="1929"/>
                  <a:pt x="4879" y="0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8" name="Shape 3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" name="Google Shape;3689;p279"/>
          <p:cNvSpPr/>
          <p:nvPr/>
        </p:nvSpPr>
        <p:spPr>
          <a:xfrm>
            <a:off x="1749775" y="1723950"/>
            <a:ext cx="388200" cy="300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0" name="Google Shape;3690;p279"/>
          <p:cNvSpPr/>
          <p:nvPr/>
        </p:nvSpPr>
        <p:spPr>
          <a:xfrm>
            <a:off x="1749775" y="1723950"/>
            <a:ext cx="388200" cy="300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1" name="Google Shape;3691;p279"/>
          <p:cNvSpPr txBox="1"/>
          <p:nvPr>
            <p:ph type="title"/>
          </p:nvPr>
        </p:nvSpPr>
        <p:spPr>
          <a:xfrm>
            <a:off x="311700" y="445025"/>
            <a:ext cx="446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</a:t>
            </a:r>
            <a:r>
              <a:rPr lang="en"/>
              <a:t> buffers</a:t>
            </a:r>
            <a:endParaRPr/>
          </a:p>
        </p:txBody>
      </p:sp>
      <p:sp>
        <p:nvSpPr>
          <p:cNvPr id="3692" name="Google Shape;3692;p279"/>
          <p:cNvSpPr/>
          <p:nvPr/>
        </p:nvSpPr>
        <p:spPr>
          <a:xfrm>
            <a:off x="3690775" y="1723950"/>
            <a:ext cx="388200" cy="300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3" name="Google Shape;3693;p279"/>
          <p:cNvSpPr/>
          <p:nvPr/>
        </p:nvSpPr>
        <p:spPr>
          <a:xfrm>
            <a:off x="4078975" y="1723950"/>
            <a:ext cx="388200" cy="300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4" name="Google Shape;3694;p279"/>
          <p:cNvSpPr/>
          <p:nvPr/>
        </p:nvSpPr>
        <p:spPr>
          <a:xfrm>
            <a:off x="4467175" y="1723950"/>
            <a:ext cx="388200" cy="300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5" name="Google Shape;3695;p279"/>
          <p:cNvSpPr txBox="1"/>
          <p:nvPr/>
        </p:nvSpPr>
        <p:spPr>
          <a:xfrm>
            <a:off x="2610550" y="1238400"/>
            <a:ext cx="248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Send</a:t>
            </a:r>
            <a:r>
              <a:rPr lang="en">
                <a:solidFill>
                  <a:schemeClr val="lt2"/>
                </a:solidFill>
              </a:rPr>
              <a:t> buffer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696" name="Google Shape;3696;p279"/>
          <p:cNvSpPr/>
          <p:nvPr/>
        </p:nvSpPr>
        <p:spPr>
          <a:xfrm>
            <a:off x="2549025" y="3718275"/>
            <a:ext cx="1021200" cy="87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PID</a:t>
            </a:r>
            <a:endParaRPr/>
          </a:p>
        </p:txBody>
      </p:sp>
      <p:pic>
        <p:nvPicPr>
          <p:cNvPr id="3697" name="Google Shape;3697;p279"/>
          <p:cNvPicPr preferRelativeResize="0"/>
          <p:nvPr/>
        </p:nvPicPr>
        <p:blipFill rotWithShape="1">
          <a:blip r:embed="rId3">
            <a:alphaModFix/>
          </a:blip>
          <a:srcRect b="7747" l="12647" r="11801" t="6452"/>
          <a:stretch/>
        </p:blipFill>
        <p:spPr>
          <a:xfrm>
            <a:off x="248200" y="1017725"/>
            <a:ext cx="790176" cy="5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8" name="Google Shape;3698;p279"/>
          <p:cNvSpPr/>
          <p:nvPr/>
        </p:nvSpPr>
        <p:spPr>
          <a:xfrm>
            <a:off x="1051275" y="1227675"/>
            <a:ext cx="839625" cy="613825"/>
          </a:xfrm>
          <a:custGeom>
            <a:rect b="b" l="l" r="r" t="t"/>
            <a:pathLst>
              <a:path extrusionOk="0" h="24553" w="33585">
                <a:moveTo>
                  <a:pt x="0" y="0"/>
                </a:moveTo>
                <a:cubicBezTo>
                  <a:pt x="3199" y="329"/>
                  <a:pt x="16416" y="-565"/>
                  <a:pt x="19191" y="1975"/>
                </a:cubicBezTo>
                <a:cubicBezTo>
                  <a:pt x="21966" y="4515"/>
                  <a:pt x="14252" y="11477"/>
                  <a:pt x="16651" y="15240"/>
                </a:cubicBezTo>
                <a:cubicBezTo>
                  <a:pt x="19050" y="19003"/>
                  <a:pt x="30763" y="23001"/>
                  <a:pt x="33585" y="24553"/>
                </a:cubicBez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3699" name="Google Shape;3699;p279"/>
          <p:cNvSpPr txBox="1"/>
          <p:nvPr/>
        </p:nvSpPr>
        <p:spPr>
          <a:xfrm>
            <a:off x="1480938" y="1074288"/>
            <a:ext cx="5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data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700" name="Google Shape;3700;p279"/>
          <p:cNvSpPr/>
          <p:nvPr/>
        </p:nvSpPr>
        <p:spPr>
          <a:xfrm>
            <a:off x="2526175" y="1723950"/>
            <a:ext cx="388200" cy="300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1" name="Google Shape;3701;p279"/>
          <p:cNvSpPr/>
          <p:nvPr/>
        </p:nvSpPr>
        <p:spPr>
          <a:xfrm>
            <a:off x="2914375" y="1723950"/>
            <a:ext cx="388200" cy="300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2" name="Google Shape;3702;p279"/>
          <p:cNvSpPr/>
          <p:nvPr/>
        </p:nvSpPr>
        <p:spPr>
          <a:xfrm>
            <a:off x="3302575" y="1723950"/>
            <a:ext cx="388200" cy="300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3" name="Google Shape;3703;p279"/>
          <p:cNvSpPr/>
          <p:nvPr/>
        </p:nvSpPr>
        <p:spPr>
          <a:xfrm>
            <a:off x="2137975" y="1723950"/>
            <a:ext cx="388200" cy="300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4" name="Google Shape;3704;p279"/>
          <p:cNvSpPr/>
          <p:nvPr/>
        </p:nvSpPr>
        <p:spPr>
          <a:xfrm>
            <a:off x="431055" y="1531050"/>
            <a:ext cx="1488050" cy="980375"/>
          </a:xfrm>
          <a:custGeom>
            <a:rect b="b" l="l" r="r" t="t"/>
            <a:pathLst>
              <a:path extrusionOk="0" h="39215" w="59522">
                <a:moveTo>
                  <a:pt x="1102" y="0"/>
                </a:moveTo>
                <a:cubicBezTo>
                  <a:pt x="961" y="4375"/>
                  <a:pt x="-544" y="20085"/>
                  <a:pt x="256" y="26247"/>
                </a:cubicBezTo>
                <a:cubicBezTo>
                  <a:pt x="1056" y="32409"/>
                  <a:pt x="256" y="35466"/>
                  <a:pt x="5900" y="36971"/>
                </a:cubicBezTo>
                <a:cubicBezTo>
                  <a:pt x="11544" y="38476"/>
                  <a:pt x="25985" y="34996"/>
                  <a:pt x="34122" y="35278"/>
                </a:cubicBezTo>
                <a:cubicBezTo>
                  <a:pt x="42260" y="35560"/>
                  <a:pt x="50492" y="40829"/>
                  <a:pt x="54725" y="38665"/>
                </a:cubicBezTo>
                <a:cubicBezTo>
                  <a:pt x="58958" y="36501"/>
                  <a:pt x="58723" y="25024"/>
                  <a:pt x="59522" y="22296"/>
                </a:cubicBez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705" name="Google Shape;3705;p279"/>
          <p:cNvSpPr txBox="1"/>
          <p:nvPr/>
        </p:nvSpPr>
        <p:spPr>
          <a:xfrm>
            <a:off x="825888" y="2438150"/>
            <a:ext cx="5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ACK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706" name="Google Shape;3706;p279"/>
          <p:cNvSpPr txBox="1"/>
          <p:nvPr/>
        </p:nvSpPr>
        <p:spPr>
          <a:xfrm>
            <a:off x="1214582" y="3216275"/>
            <a:ext cx="92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send</a:t>
            </a:r>
            <a:r>
              <a:rPr lang="en">
                <a:solidFill>
                  <a:schemeClr val="lt2"/>
                </a:solidFill>
              </a:rPr>
              <a:t>()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Copy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707" name="Google Shape;3707;p279"/>
          <p:cNvSpPr/>
          <p:nvPr/>
        </p:nvSpPr>
        <p:spPr>
          <a:xfrm>
            <a:off x="2549025" y="3718275"/>
            <a:ext cx="388200" cy="300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8" name="Google Shape;3708;p279"/>
          <p:cNvSpPr/>
          <p:nvPr/>
        </p:nvSpPr>
        <p:spPr>
          <a:xfrm>
            <a:off x="1924126" y="2130775"/>
            <a:ext cx="728775" cy="1742725"/>
          </a:xfrm>
          <a:custGeom>
            <a:rect b="b" l="l" r="r" t="t"/>
            <a:pathLst>
              <a:path extrusionOk="0" h="69709" w="29151">
                <a:moveTo>
                  <a:pt x="29151" y="69709"/>
                </a:moveTo>
                <a:cubicBezTo>
                  <a:pt x="24447" y="65899"/>
                  <a:pt x="4550" y="54328"/>
                  <a:pt x="928" y="46849"/>
                </a:cubicBezTo>
                <a:cubicBezTo>
                  <a:pt x="-2694" y="39370"/>
                  <a:pt x="5961" y="30716"/>
                  <a:pt x="7419" y="24836"/>
                </a:cubicBezTo>
                <a:cubicBezTo>
                  <a:pt x="8877" y="18956"/>
                  <a:pt x="10100" y="15710"/>
                  <a:pt x="9677" y="11571"/>
                </a:cubicBezTo>
                <a:cubicBezTo>
                  <a:pt x="9254" y="7432"/>
                  <a:pt x="5679" y="1929"/>
                  <a:pt x="4879" y="0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2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3" name="Google Shape;3713;p280"/>
          <p:cNvSpPr txBox="1"/>
          <p:nvPr>
            <p:ph type="title"/>
          </p:nvPr>
        </p:nvSpPr>
        <p:spPr>
          <a:xfrm>
            <a:off x="311700" y="445025"/>
            <a:ext cx="673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reading and sending</a:t>
            </a:r>
            <a:endParaRPr/>
          </a:p>
        </p:txBody>
      </p:sp>
      <p:sp>
        <p:nvSpPr>
          <p:cNvPr id="3714" name="Google Shape;3714;p280"/>
          <p:cNvSpPr txBox="1"/>
          <p:nvPr>
            <p:ph idx="1" type="body"/>
          </p:nvPr>
        </p:nvSpPr>
        <p:spPr>
          <a:xfrm>
            <a:off x="311700" y="1152475"/>
            <a:ext cx="8733600" cy="3751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Backend doesn’t read fast enough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Receive queue is full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Client </a:t>
            </a:r>
            <a:r>
              <a:rPr lang="en" sz="2400"/>
              <a:t>slows down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8" name="Shape 3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9" name="Google Shape;3719;p281"/>
          <p:cNvSpPr txBox="1"/>
          <p:nvPr>
            <p:ph type="ctrTitle"/>
          </p:nvPr>
        </p:nvSpPr>
        <p:spPr>
          <a:xfrm>
            <a:off x="311708" y="5502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Socket Programming Patterns</a:t>
            </a:r>
            <a:endParaRPr/>
          </a:p>
        </p:txBody>
      </p:sp>
      <p:sp>
        <p:nvSpPr>
          <p:cNvPr id="3720" name="Google Shape;3720;p28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1" name="Google Shape;3721;p281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WebSockets</a:t>
            </a:r>
            <a:endParaRPr/>
          </a:p>
        </p:txBody>
      </p:sp>
      <p:sp>
        <p:nvSpPr>
          <p:cNvPr id="285" name="Google Shape;285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notification (users login)</a:t>
            </a:r>
            <a:endParaRPr/>
          </a:p>
        </p:txBody>
      </p:sp>
      <p:sp>
        <p:nvSpPr>
          <p:cNvPr id="286" name="Google Shape;286;p39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5" name="Shape 3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6" name="Google Shape;3726;p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50" y="1114650"/>
            <a:ext cx="3938876" cy="3938876"/>
          </a:xfrm>
          <a:prstGeom prst="rect">
            <a:avLst/>
          </a:prstGeom>
          <a:noFill/>
          <a:ln>
            <a:noFill/>
          </a:ln>
        </p:spPr>
      </p:pic>
      <p:sp>
        <p:nvSpPr>
          <p:cNvPr id="3727" name="Google Shape;3727;p282"/>
          <p:cNvSpPr txBox="1"/>
          <p:nvPr/>
        </p:nvSpPr>
        <p:spPr>
          <a:xfrm>
            <a:off x="242300" y="159225"/>
            <a:ext cx="76494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Single Listener/Single Worker Thread </a:t>
            </a:r>
            <a:endParaRPr sz="3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1" name="Shape 3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2" name="Google Shape;3732;p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00" y="723900"/>
            <a:ext cx="4260376" cy="4260376"/>
          </a:xfrm>
          <a:prstGeom prst="rect">
            <a:avLst/>
          </a:prstGeom>
          <a:noFill/>
          <a:ln>
            <a:noFill/>
          </a:ln>
        </p:spPr>
      </p:pic>
      <p:sp>
        <p:nvSpPr>
          <p:cNvPr id="3733" name="Google Shape;3733;p283"/>
          <p:cNvSpPr txBox="1"/>
          <p:nvPr/>
        </p:nvSpPr>
        <p:spPr>
          <a:xfrm>
            <a:off x="242300" y="159225"/>
            <a:ext cx="86118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</a:rPr>
              <a:t>Single Listener/Multiple Worker threads </a:t>
            </a:r>
            <a:endParaRPr sz="3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7" name="Shape 3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8" name="Google Shape;3738;p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9175"/>
            <a:ext cx="4291925" cy="42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9" name="Google Shape;3739;p284"/>
          <p:cNvSpPr txBox="1"/>
          <p:nvPr/>
        </p:nvSpPr>
        <p:spPr>
          <a:xfrm>
            <a:off x="0" y="76075"/>
            <a:ext cx="9483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Single Listener/Multiple Worker threads with load balancing 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3" name="Shape 3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4" name="Google Shape;3744;p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3800"/>
            <a:ext cx="4167299" cy="4167299"/>
          </a:xfrm>
          <a:prstGeom prst="rect">
            <a:avLst/>
          </a:prstGeom>
          <a:noFill/>
          <a:ln>
            <a:noFill/>
          </a:ln>
        </p:spPr>
      </p:pic>
      <p:sp>
        <p:nvSpPr>
          <p:cNvPr id="3745" name="Google Shape;3745;p285"/>
          <p:cNvSpPr txBox="1"/>
          <p:nvPr/>
        </p:nvSpPr>
        <p:spPr>
          <a:xfrm>
            <a:off x="242300" y="159225"/>
            <a:ext cx="83556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Multiple Acceptor Threads single Socket </a:t>
            </a:r>
            <a:endParaRPr sz="3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9" name="Shape 3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0" name="Google Shape;3750;p286"/>
          <p:cNvPicPr preferRelativeResize="0"/>
          <p:nvPr/>
        </p:nvPicPr>
        <p:blipFill rotWithShape="1">
          <a:blip r:embed="rId3">
            <a:alphaModFix/>
          </a:blip>
          <a:srcRect b="6524" l="0" r="0" t="0"/>
          <a:stretch/>
        </p:blipFill>
        <p:spPr>
          <a:xfrm>
            <a:off x="166250" y="1010700"/>
            <a:ext cx="4347300" cy="40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3751" name="Google Shape;3751;p286"/>
          <p:cNvSpPr txBox="1"/>
          <p:nvPr/>
        </p:nvSpPr>
        <p:spPr>
          <a:xfrm>
            <a:off x="242300" y="159225"/>
            <a:ext cx="76494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Multiple Listeners on the same port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5" name="Shape 3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6" name="Google Shape;3756;p287"/>
          <p:cNvSpPr txBox="1"/>
          <p:nvPr>
            <p:ph type="ctrTitle"/>
          </p:nvPr>
        </p:nvSpPr>
        <p:spPr>
          <a:xfrm>
            <a:off x="311708" y="1834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Idempotency</a:t>
            </a:r>
            <a:endParaRPr/>
          </a:p>
        </p:txBody>
      </p:sp>
      <p:sp>
        <p:nvSpPr>
          <p:cNvPr id="3757" name="Google Shape;3757;p287"/>
          <p:cNvSpPr txBox="1"/>
          <p:nvPr>
            <p:ph idx="1" type="subTitle"/>
          </p:nvPr>
        </p:nvSpPr>
        <p:spPr>
          <a:xfrm>
            <a:off x="311700" y="24672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Resending the Request without affecting backend</a:t>
            </a:r>
            <a:endParaRPr/>
          </a:p>
        </p:txBody>
      </p:sp>
      <p:sp>
        <p:nvSpPr>
          <p:cNvPr id="3758" name="Google Shape;3758;p287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2" name="Shape 3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3" name="Google Shape;3763;p288"/>
          <p:cNvSpPr txBox="1"/>
          <p:nvPr>
            <p:ph type="title"/>
          </p:nvPr>
        </p:nvSpPr>
        <p:spPr>
          <a:xfrm>
            <a:off x="311700" y="445025"/>
            <a:ext cx="673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idempotency?</a:t>
            </a:r>
            <a:endParaRPr/>
          </a:p>
        </p:txBody>
      </p:sp>
      <p:sp>
        <p:nvSpPr>
          <p:cNvPr id="3764" name="Google Shape;3764;p288"/>
          <p:cNvSpPr txBox="1"/>
          <p:nvPr>
            <p:ph idx="1" type="body"/>
          </p:nvPr>
        </p:nvSpPr>
        <p:spPr>
          <a:xfrm>
            <a:off x="311700" y="1152475"/>
            <a:ext cx="8733600" cy="3751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API /postcomment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Takes comment and appends it to table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if the user/proxy retries it?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You will have duplicate comments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Very bad for </a:t>
            </a:r>
            <a:r>
              <a:rPr lang="en" sz="2400"/>
              <a:t>financial</a:t>
            </a:r>
            <a:r>
              <a:rPr lang="en" sz="2400"/>
              <a:t> systems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8" name="Shape 3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9" name="Google Shape;3769;p289"/>
          <p:cNvSpPr txBox="1"/>
          <p:nvPr>
            <p:ph type="title"/>
          </p:nvPr>
        </p:nvSpPr>
        <p:spPr>
          <a:xfrm>
            <a:off x="311700" y="445025"/>
            <a:ext cx="673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idempotency?</a:t>
            </a:r>
            <a:endParaRPr/>
          </a:p>
        </p:txBody>
      </p:sp>
      <p:sp>
        <p:nvSpPr>
          <p:cNvPr id="3770" name="Google Shape;3770;p289"/>
          <p:cNvSpPr txBox="1"/>
          <p:nvPr>
            <p:ph idx="1" type="body"/>
          </p:nvPr>
        </p:nvSpPr>
        <p:spPr>
          <a:xfrm>
            <a:off x="311700" y="1152475"/>
            <a:ext cx="8733600" cy="3751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Idempotent</a:t>
            </a:r>
            <a:r>
              <a:rPr lang="en" sz="2400"/>
              <a:t> request can be retried without affecting backend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Easy implementation send a requestId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If requestId has been processed return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Also known as idempotency token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4" name="Shape 3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5" name="Google Shape;3775;p290"/>
          <p:cNvSpPr txBox="1"/>
          <p:nvPr>
            <p:ph type="title"/>
          </p:nvPr>
        </p:nvSpPr>
        <p:spPr>
          <a:xfrm>
            <a:off x="311700" y="445025"/>
            <a:ext cx="673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HTTP</a:t>
            </a:r>
            <a:endParaRPr/>
          </a:p>
        </p:txBody>
      </p:sp>
      <p:sp>
        <p:nvSpPr>
          <p:cNvPr id="3776" name="Google Shape;3776;p290"/>
          <p:cNvSpPr txBox="1"/>
          <p:nvPr>
            <p:ph idx="1" type="body"/>
          </p:nvPr>
        </p:nvSpPr>
        <p:spPr>
          <a:xfrm>
            <a:off x="311700" y="1152475"/>
            <a:ext cx="8733600" cy="3751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GET is idempotent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POST isn’t, but we can make it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Browsers and proxies treat GET as idempotent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Make sure your GETs are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780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Google Shape;3781;p291"/>
          <p:cNvSpPr txBox="1"/>
          <p:nvPr>
            <p:ph type="ctrTitle"/>
          </p:nvPr>
        </p:nvSpPr>
        <p:spPr>
          <a:xfrm>
            <a:off x="311708" y="5502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Proxying &amp; Load Balancing</a:t>
            </a:r>
            <a:endParaRPr/>
          </a:p>
        </p:txBody>
      </p:sp>
      <p:sp>
        <p:nvSpPr>
          <p:cNvPr id="3782" name="Google Shape;3782;p29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of backend engineering</a:t>
            </a:r>
            <a:endParaRPr/>
          </a:p>
        </p:txBody>
      </p:sp>
      <p:sp>
        <p:nvSpPr>
          <p:cNvPr id="3783" name="Google Shape;3783;p291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type="ctrTitle"/>
          </p:nvPr>
        </p:nvSpPr>
        <p:spPr>
          <a:xfrm>
            <a:off x="311708" y="3494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Polling</a:t>
            </a:r>
            <a:endParaRPr/>
          </a:p>
        </p:txBody>
      </p:sp>
      <p:sp>
        <p:nvSpPr>
          <p:cNvPr id="292" name="Google Shape;292;p40"/>
          <p:cNvSpPr txBox="1"/>
          <p:nvPr>
            <p:ph idx="1" type="subTitle"/>
          </p:nvPr>
        </p:nvSpPr>
        <p:spPr>
          <a:xfrm>
            <a:off x="311700" y="24390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is taking a while, I’ll check with you later</a:t>
            </a:r>
            <a:endParaRPr/>
          </a:p>
        </p:txBody>
      </p:sp>
      <p:sp>
        <p:nvSpPr>
          <p:cNvPr id="293" name="Google Shape;293;p40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87" name="Shape 3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" name="Google Shape;3788;p292"/>
          <p:cNvSpPr txBox="1"/>
          <p:nvPr>
            <p:ph type="ctrTitle"/>
          </p:nvPr>
        </p:nvSpPr>
        <p:spPr>
          <a:xfrm>
            <a:off x="1215750" y="1209825"/>
            <a:ext cx="6712500" cy="185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Proxy vs Reverse Proxy</a:t>
            </a:r>
            <a:endParaRPr/>
          </a:p>
        </p:txBody>
      </p:sp>
      <p:sp>
        <p:nvSpPr>
          <p:cNvPr id="3789" name="Google Shape;3789;p292"/>
          <p:cNvSpPr txBox="1"/>
          <p:nvPr>
            <p:ph idx="1" type="subTitle"/>
          </p:nvPr>
        </p:nvSpPr>
        <p:spPr>
          <a:xfrm>
            <a:off x="311688" y="3108650"/>
            <a:ext cx="8520600" cy="11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fundamental component of backend networking</a:t>
            </a:r>
            <a:endParaRPr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93" name="Shape 3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4" name="Google Shape;3794;p293"/>
          <p:cNvSpPr txBox="1"/>
          <p:nvPr>
            <p:ph type="ctrTitle"/>
          </p:nvPr>
        </p:nvSpPr>
        <p:spPr>
          <a:xfrm>
            <a:off x="1215750" y="1209825"/>
            <a:ext cx="6712500" cy="185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4 vs Layer 7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balancers</a:t>
            </a:r>
            <a:endParaRPr/>
          </a:p>
        </p:txBody>
      </p:sp>
      <p:sp>
        <p:nvSpPr>
          <p:cNvPr id="3795" name="Google Shape;3795;p293"/>
          <p:cNvSpPr txBox="1"/>
          <p:nvPr>
            <p:ph idx="1" type="subTitle"/>
          </p:nvPr>
        </p:nvSpPr>
        <p:spPr>
          <a:xfrm>
            <a:off x="311688" y="3108650"/>
            <a:ext cx="8520600" cy="11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fundamental component of backend networking</a:t>
            </a:r>
            <a:endParaRPr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9" name="Shape 3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0" name="Google Shape;3800;p2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801" name="Google Shape;3801;p294"/>
          <p:cNvSpPr txBox="1"/>
          <p:nvPr>
            <p:ph idx="1" type="body"/>
          </p:nvPr>
        </p:nvSpPr>
        <p:spPr>
          <a:xfrm>
            <a:off x="311700" y="1152475"/>
            <a:ext cx="8520600" cy="3157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Layer 4 vs Layer 7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Load Balancer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Layer 4 Load Balancer (pros and cons)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Layer 7 Load Balancer (pros and cons)</a:t>
            </a:r>
            <a:endParaRPr sz="2400"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5" name="Shape 3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6" name="Google Shape;3806;p295"/>
          <p:cNvSpPr txBox="1"/>
          <p:nvPr/>
        </p:nvSpPr>
        <p:spPr>
          <a:xfrm>
            <a:off x="1629475" y="268475"/>
            <a:ext cx="22950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Layer 7 Application 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807" name="Google Shape;3807;p295"/>
          <p:cNvSpPr txBox="1"/>
          <p:nvPr/>
        </p:nvSpPr>
        <p:spPr>
          <a:xfrm>
            <a:off x="1629475" y="915425"/>
            <a:ext cx="23562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27BA0"/>
                </a:solidFill>
              </a:rPr>
              <a:t>Layer 6 Presentation </a:t>
            </a:r>
            <a:endParaRPr>
              <a:solidFill>
                <a:srgbClr val="C27BA0"/>
              </a:solidFill>
            </a:endParaRPr>
          </a:p>
        </p:txBody>
      </p:sp>
      <p:sp>
        <p:nvSpPr>
          <p:cNvPr id="3808" name="Google Shape;3808;p295"/>
          <p:cNvSpPr txBox="1"/>
          <p:nvPr/>
        </p:nvSpPr>
        <p:spPr>
          <a:xfrm>
            <a:off x="1629475" y="1562375"/>
            <a:ext cx="17580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Layer 5 Session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3809" name="Google Shape;3809;p295"/>
          <p:cNvSpPr txBox="1"/>
          <p:nvPr/>
        </p:nvSpPr>
        <p:spPr>
          <a:xfrm>
            <a:off x="1629475" y="2209325"/>
            <a:ext cx="21000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Layer 4 Transport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810" name="Google Shape;3810;p295"/>
          <p:cNvSpPr txBox="1"/>
          <p:nvPr/>
        </p:nvSpPr>
        <p:spPr>
          <a:xfrm>
            <a:off x="1629475" y="2856275"/>
            <a:ext cx="15750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Layer 3 Network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811" name="Google Shape;3811;p295"/>
          <p:cNvSpPr txBox="1"/>
          <p:nvPr/>
        </p:nvSpPr>
        <p:spPr>
          <a:xfrm>
            <a:off x="1629475" y="3503225"/>
            <a:ext cx="1974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Layer 2 Data Link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3812" name="Google Shape;3812;p295"/>
          <p:cNvSpPr txBox="1"/>
          <p:nvPr/>
        </p:nvSpPr>
        <p:spPr>
          <a:xfrm>
            <a:off x="1629475" y="4150175"/>
            <a:ext cx="18555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Layer 1 Physical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3813" name="Google Shape;3813;p295"/>
          <p:cNvSpPr txBox="1"/>
          <p:nvPr/>
        </p:nvSpPr>
        <p:spPr>
          <a:xfrm>
            <a:off x="5847775" y="4895400"/>
            <a:ext cx="22098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4" name="Google Shape;3814;p295"/>
          <p:cNvSpPr/>
          <p:nvPr/>
        </p:nvSpPr>
        <p:spPr>
          <a:xfrm>
            <a:off x="271275" y="2242625"/>
            <a:ext cx="1062000" cy="34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5" name="Google Shape;3815;p295"/>
          <p:cNvSpPr/>
          <p:nvPr/>
        </p:nvSpPr>
        <p:spPr>
          <a:xfrm>
            <a:off x="346000" y="353975"/>
            <a:ext cx="1062000" cy="34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6" name="Google Shape;3816;p295"/>
          <p:cNvSpPr/>
          <p:nvPr/>
        </p:nvSpPr>
        <p:spPr>
          <a:xfrm>
            <a:off x="4258124" y="276875"/>
            <a:ext cx="4095000" cy="468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3817" name="Google Shape;3817;p295"/>
          <p:cNvSpPr/>
          <p:nvPr/>
        </p:nvSpPr>
        <p:spPr>
          <a:xfrm>
            <a:off x="4258124" y="919625"/>
            <a:ext cx="4095000" cy="4683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</p:txBody>
      </p:sp>
      <p:sp>
        <p:nvSpPr>
          <p:cNvPr id="3818" name="Google Shape;3818;p295"/>
          <p:cNvSpPr/>
          <p:nvPr/>
        </p:nvSpPr>
        <p:spPr>
          <a:xfrm>
            <a:off x="4241899" y="1562375"/>
            <a:ext cx="4095000" cy="4683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</a:t>
            </a:r>
            <a:endParaRPr/>
          </a:p>
        </p:txBody>
      </p:sp>
      <p:sp>
        <p:nvSpPr>
          <p:cNvPr id="3819" name="Google Shape;3819;p295"/>
          <p:cNvSpPr/>
          <p:nvPr/>
        </p:nvSpPr>
        <p:spPr>
          <a:xfrm>
            <a:off x="4239499" y="2227075"/>
            <a:ext cx="4095000" cy="468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</a:t>
            </a:r>
            <a:endParaRPr/>
          </a:p>
        </p:txBody>
      </p:sp>
      <p:sp>
        <p:nvSpPr>
          <p:cNvPr id="3820" name="Google Shape;3820;p295"/>
          <p:cNvSpPr/>
          <p:nvPr/>
        </p:nvSpPr>
        <p:spPr>
          <a:xfrm>
            <a:off x="4241899" y="2891775"/>
            <a:ext cx="4095000" cy="468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  <p:sp>
        <p:nvSpPr>
          <p:cNvPr id="3821" name="Google Shape;3821;p295"/>
          <p:cNvSpPr/>
          <p:nvPr/>
        </p:nvSpPr>
        <p:spPr>
          <a:xfrm>
            <a:off x="4241899" y="3543175"/>
            <a:ext cx="4095000" cy="4683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Link</a:t>
            </a:r>
            <a:endParaRPr/>
          </a:p>
        </p:txBody>
      </p:sp>
      <p:sp>
        <p:nvSpPr>
          <p:cNvPr id="3822" name="Google Shape;3822;p295"/>
          <p:cNvSpPr/>
          <p:nvPr/>
        </p:nvSpPr>
        <p:spPr>
          <a:xfrm>
            <a:off x="4241899" y="4194575"/>
            <a:ext cx="4095000" cy="4683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6" name="Shape 3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7" name="Google Shape;3827;p2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Balancer (aka fault tolerant)</a:t>
            </a:r>
            <a:endParaRPr/>
          </a:p>
        </p:txBody>
      </p:sp>
      <p:cxnSp>
        <p:nvCxnSpPr>
          <p:cNvPr id="3828" name="Google Shape;3828;p296"/>
          <p:cNvCxnSpPr>
            <a:endCxn id="3829" idx="1"/>
          </p:cNvCxnSpPr>
          <p:nvPr/>
        </p:nvCxnSpPr>
        <p:spPr>
          <a:xfrm flipH="1" rot="10800000">
            <a:off x="2232475" y="2514125"/>
            <a:ext cx="1785300" cy="2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0" name="Google Shape;3830;p296"/>
          <p:cNvCxnSpPr>
            <a:stCxn id="3829" idx="3"/>
            <a:endCxn id="3831" idx="1"/>
          </p:cNvCxnSpPr>
          <p:nvPr/>
        </p:nvCxnSpPr>
        <p:spPr>
          <a:xfrm>
            <a:off x="5496350" y="2514325"/>
            <a:ext cx="1854300" cy="1082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2" name="Google Shape;3832;p296"/>
          <p:cNvCxnSpPr>
            <a:stCxn id="3829" idx="3"/>
            <a:endCxn id="3833" idx="1"/>
          </p:cNvCxnSpPr>
          <p:nvPr/>
        </p:nvCxnSpPr>
        <p:spPr>
          <a:xfrm flipH="1" rot="10800000">
            <a:off x="5496350" y="1275625"/>
            <a:ext cx="1854300" cy="1238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34" name="Google Shape;3834;p296"/>
          <p:cNvSpPr txBox="1"/>
          <p:nvPr/>
        </p:nvSpPr>
        <p:spPr>
          <a:xfrm>
            <a:off x="4078275" y="3340100"/>
            <a:ext cx="147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Load Balancer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35" name="Google Shape;3835;p296"/>
          <p:cNvSpPr txBox="1"/>
          <p:nvPr/>
        </p:nvSpPr>
        <p:spPr>
          <a:xfrm>
            <a:off x="7350626" y="1816350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 server 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36" name="Google Shape;3836;p296"/>
          <p:cNvSpPr txBox="1"/>
          <p:nvPr/>
        </p:nvSpPr>
        <p:spPr>
          <a:xfrm>
            <a:off x="7350626" y="4109375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 server 2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837" name="Google Shape;3837;p296"/>
          <p:cNvGrpSpPr/>
          <p:nvPr/>
        </p:nvGrpSpPr>
        <p:grpSpPr>
          <a:xfrm>
            <a:off x="1044104" y="2199294"/>
            <a:ext cx="874487" cy="589599"/>
            <a:chOff x="2666325" y="4298650"/>
            <a:chExt cx="790176" cy="523250"/>
          </a:xfrm>
        </p:grpSpPr>
        <p:pic>
          <p:nvPicPr>
            <p:cNvPr id="3838" name="Google Shape;3838;p296"/>
            <p:cNvPicPr preferRelativeResize="0"/>
            <p:nvPr/>
          </p:nvPicPr>
          <p:blipFill rotWithShape="1">
            <a:blip r:embed="rId3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9" name="Google Shape;3839;p296"/>
            <p:cNvSpPr txBox="1"/>
            <p:nvPr/>
          </p:nvSpPr>
          <p:spPr>
            <a:xfrm>
              <a:off x="2875538" y="4366275"/>
              <a:ext cx="3717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3840" name="Google Shape;3840;p296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613950" y="756526"/>
            <a:ext cx="992700" cy="10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1" name="Google Shape;3841;p296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4260712" y="2110001"/>
            <a:ext cx="992700" cy="10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2" name="Google Shape;3842;p296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668175" y="3073526"/>
            <a:ext cx="992700" cy="1006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6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p2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4 Load Balancer</a:t>
            </a:r>
            <a:endParaRPr/>
          </a:p>
        </p:txBody>
      </p:sp>
      <p:sp>
        <p:nvSpPr>
          <p:cNvPr id="3848" name="Google Shape;3848;p297"/>
          <p:cNvSpPr txBox="1"/>
          <p:nvPr/>
        </p:nvSpPr>
        <p:spPr>
          <a:xfrm>
            <a:off x="3845800" y="3232675"/>
            <a:ext cx="182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L4 Load Balancer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49" name="Google Shape;3849;p297"/>
          <p:cNvSpPr txBox="1"/>
          <p:nvPr/>
        </p:nvSpPr>
        <p:spPr>
          <a:xfrm>
            <a:off x="7350626" y="1816350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 server 1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50" name="Google Shape;3850;p297"/>
          <p:cNvSpPr txBox="1"/>
          <p:nvPr/>
        </p:nvSpPr>
        <p:spPr>
          <a:xfrm>
            <a:off x="7350626" y="4109375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 server 2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44.1.1.4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851" name="Google Shape;3851;p297"/>
          <p:cNvGrpSpPr/>
          <p:nvPr/>
        </p:nvGrpSpPr>
        <p:grpSpPr>
          <a:xfrm>
            <a:off x="1044104" y="2199294"/>
            <a:ext cx="874487" cy="589599"/>
            <a:chOff x="2666325" y="4298650"/>
            <a:chExt cx="790176" cy="523250"/>
          </a:xfrm>
        </p:grpSpPr>
        <p:pic>
          <p:nvPicPr>
            <p:cNvPr id="3852" name="Google Shape;3852;p297"/>
            <p:cNvPicPr preferRelativeResize="0"/>
            <p:nvPr/>
          </p:nvPicPr>
          <p:blipFill rotWithShape="1">
            <a:blip r:embed="rId3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3" name="Google Shape;3853;p297"/>
            <p:cNvSpPr txBox="1"/>
            <p:nvPr/>
          </p:nvSpPr>
          <p:spPr>
            <a:xfrm>
              <a:off x="2875538" y="4366275"/>
              <a:ext cx="3717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3854" name="Google Shape;3854;p297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613950" y="756526"/>
            <a:ext cx="992700" cy="10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5" name="Google Shape;3855;p297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4260712" y="2110001"/>
            <a:ext cx="992700" cy="10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6" name="Google Shape;3856;p297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668175" y="3073526"/>
            <a:ext cx="992700" cy="1006616"/>
          </a:xfrm>
          <a:prstGeom prst="rect">
            <a:avLst/>
          </a:prstGeom>
          <a:noFill/>
          <a:ln>
            <a:noFill/>
          </a:ln>
        </p:spPr>
      </p:pic>
      <p:sp>
        <p:nvSpPr>
          <p:cNvPr id="3857" name="Google Shape;3857;p297"/>
          <p:cNvSpPr txBox="1"/>
          <p:nvPr/>
        </p:nvSpPr>
        <p:spPr>
          <a:xfrm>
            <a:off x="1044100" y="2878675"/>
            <a:ext cx="96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44.1.1.1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858" name="Google Shape;3858;p297"/>
          <p:cNvCxnSpPr>
            <a:endCxn id="3854" idx="1"/>
          </p:cNvCxnSpPr>
          <p:nvPr/>
        </p:nvCxnSpPr>
        <p:spPr>
          <a:xfrm flipH="1" rot="10800000">
            <a:off x="5456950" y="1259834"/>
            <a:ext cx="2157000" cy="1096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859" name="Google Shape;3859;p297"/>
          <p:cNvCxnSpPr/>
          <p:nvPr/>
        </p:nvCxnSpPr>
        <p:spPr>
          <a:xfrm>
            <a:off x="5515550" y="2558700"/>
            <a:ext cx="2098500" cy="994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860" name="Google Shape;3860;p297"/>
          <p:cNvSpPr txBox="1"/>
          <p:nvPr/>
        </p:nvSpPr>
        <p:spPr>
          <a:xfrm rot="-1572904">
            <a:off x="5586029" y="1440897"/>
            <a:ext cx="1735176" cy="5370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TCP Connection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SYN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SYN/ACK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ACK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861" name="Google Shape;3861;p297"/>
          <p:cNvSpPr txBox="1"/>
          <p:nvPr/>
        </p:nvSpPr>
        <p:spPr>
          <a:xfrm rot="1539682">
            <a:off x="5848028" y="2750413"/>
            <a:ext cx="1735360" cy="5371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TCP Connection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SYN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SYN/ACK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ACK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5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6" name="Google Shape;3866;p2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4 Load Balancer</a:t>
            </a:r>
            <a:endParaRPr/>
          </a:p>
        </p:txBody>
      </p:sp>
      <p:cxnSp>
        <p:nvCxnSpPr>
          <p:cNvPr id="3867" name="Google Shape;3867;p298"/>
          <p:cNvCxnSpPr/>
          <p:nvPr/>
        </p:nvCxnSpPr>
        <p:spPr>
          <a:xfrm flipH="1" rot="10800000">
            <a:off x="2232325" y="2559825"/>
            <a:ext cx="1785300" cy="54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868" name="Google Shape;3868;p298"/>
          <p:cNvSpPr txBox="1"/>
          <p:nvPr/>
        </p:nvSpPr>
        <p:spPr>
          <a:xfrm>
            <a:off x="3845800" y="3232675"/>
            <a:ext cx="182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L4 Load Balancer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69" name="Google Shape;3869;p298"/>
          <p:cNvSpPr txBox="1"/>
          <p:nvPr/>
        </p:nvSpPr>
        <p:spPr>
          <a:xfrm>
            <a:off x="7350626" y="1816350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 server 1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70" name="Google Shape;3870;p298"/>
          <p:cNvSpPr txBox="1"/>
          <p:nvPr/>
        </p:nvSpPr>
        <p:spPr>
          <a:xfrm>
            <a:off x="7350626" y="4109375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 server 2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44.1.1.4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871" name="Google Shape;3871;p298"/>
          <p:cNvGrpSpPr/>
          <p:nvPr/>
        </p:nvGrpSpPr>
        <p:grpSpPr>
          <a:xfrm>
            <a:off x="1044104" y="2199294"/>
            <a:ext cx="874487" cy="589599"/>
            <a:chOff x="2666325" y="4298650"/>
            <a:chExt cx="790176" cy="523250"/>
          </a:xfrm>
        </p:grpSpPr>
        <p:pic>
          <p:nvPicPr>
            <p:cNvPr id="3872" name="Google Shape;3872;p298"/>
            <p:cNvPicPr preferRelativeResize="0"/>
            <p:nvPr/>
          </p:nvPicPr>
          <p:blipFill rotWithShape="1">
            <a:blip r:embed="rId3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3" name="Google Shape;3873;p298"/>
            <p:cNvSpPr txBox="1"/>
            <p:nvPr/>
          </p:nvSpPr>
          <p:spPr>
            <a:xfrm>
              <a:off x="2875538" y="4366275"/>
              <a:ext cx="3717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3874" name="Google Shape;3874;p298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613950" y="756526"/>
            <a:ext cx="992700" cy="10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5" name="Google Shape;3875;p298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4260712" y="2110001"/>
            <a:ext cx="992700" cy="10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6" name="Google Shape;3876;p298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668175" y="3073526"/>
            <a:ext cx="992700" cy="1006616"/>
          </a:xfrm>
          <a:prstGeom prst="rect">
            <a:avLst/>
          </a:prstGeom>
          <a:noFill/>
          <a:ln>
            <a:noFill/>
          </a:ln>
        </p:spPr>
      </p:pic>
      <p:sp>
        <p:nvSpPr>
          <p:cNvPr id="3877" name="Google Shape;3877;p298"/>
          <p:cNvSpPr txBox="1"/>
          <p:nvPr/>
        </p:nvSpPr>
        <p:spPr>
          <a:xfrm>
            <a:off x="1044100" y="2878675"/>
            <a:ext cx="96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78" name="Google Shape;3878;p298"/>
          <p:cNvSpPr txBox="1"/>
          <p:nvPr/>
        </p:nvSpPr>
        <p:spPr>
          <a:xfrm>
            <a:off x="2263350" y="2160150"/>
            <a:ext cx="17352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TCP Connection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SYN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SYN/ACK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ACK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3879" name="Google Shape;3879;p298"/>
          <p:cNvCxnSpPr>
            <a:endCxn id="3874" idx="1"/>
          </p:cNvCxnSpPr>
          <p:nvPr/>
        </p:nvCxnSpPr>
        <p:spPr>
          <a:xfrm flipH="1" rot="10800000">
            <a:off x="5456950" y="1259834"/>
            <a:ext cx="2157000" cy="1096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880" name="Google Shape;3880;p298"/>
          <p:cNvCxnSpPr/>
          <p:nvPr/>
        </p:nvCxnSpPr>
        <p:spPr>
          <a:xfrm>
            <a:off x="5515550" y="2558700"/>
            <a:ext cx="2098500" cy="994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881" name="Google Shape;3881;p298"/>
          <p:cNvSpPr txBox="1"/>
          <p:nvPr/>
        </p:nvSpPr>
        <p:spPr>
          <a:xfrm>
            <a:off x="215500" y="3970475"/>
            <a:ext cx="42489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When a client connects to the L4 load balancer, the LB chooses one server and all segments for that connections go to that server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5" name="Shape 3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6" name="Google Shape;3886;p2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4 Load Balancer</a:t>
            </a:r>
            <a:endParaRPr/>
          </a:p>
        </p:txBody>
      </p:sp>
      <p:cxnSp>
        <p:nvCxnSpPr>
          <p:cNvPr id="3887" name="Google Shape;3887;p299"/>
          <p:cNvCxnSpPr/>
          <p:nvPr/>
        </p:nvCxnSpPr>
        <p:spPr>
          <a:xfrm flipH="1" rot="10800000">
            <a:off x="2232325" y="2559825"/>
            <a:ext cx="1785300" cy="54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888" name="Google Shape;3888;p299"/>
          <p:cNvSpPr txBox="1"/>
          <p:nvPr/>
        </p:nvSpPr>
        <p:spPr>
          <a:xfrm>
            <a:off x="3845800" y="3232675"/>
            <a:ext cx="182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L4 Load Balancer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89" name="Google Shape;3889;p299"/>
          <p:cNvSpPr txBox="1"/>
          <p:nvPr/>
        </p:nvSpPr>
        <p:spPr>
          <a:xfrm>
            <a:off x="7350626" y="1816350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 server 1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90" name="Google Shape;3890;p299"/>
          <p:cNvSpPr txBox="1"/>
          <p:nvPr/>
        </p:nvSpPr>
        <p:spPr>
          <a:xfrm>
            <a:off x="7350626" y="4109375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 server 2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44.1.1.4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891" name="Google Shape;3891;p299"/>
          <p:cNvGrpSpPr/>
          <p:nvPr/>
        </p:nvGrpSpPr>
        <p:grpSpPr>
          <a:xfrm>
            <a:off x="1044104" y="2199294"/>
            <a:ext cx="874487" cy="589599"/>
            <a:chOff x="2666325" y="4298650"/>
            <a:chExt cx="790176" cy="523250"/>
          </a:xfrm>
        </p:grpSpPr>
        <p:pic>
          <p:nvPicPr>
            <p:cNvPr id="3892" name="Google Shape;3892;p299"/>
            <p:cNvPicPr preferRelativeResize="0"/>
            <p:nvPr/>
          </p:nvPicPr>
          <p:blipFill rotWithShape="1">
            <a:blip r:embed="rId3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3" name="Google Shape;3893;p299"/>
            <p:cNvSpPr txBox="1"/>
            <p:nvPr/>
          </p:nvSpPr>
          <p:spPr>
            <a:xfrm>
              <a:off x="2875538" y="4366275"/>
              <a:ext cx="3717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3894" name="Google Shape;3894;p299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613950" y="756526"/>
            <a:ext cx="992700" cy="10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5" name="Google Shape;3895;p299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4260712" y="2110001"/>
            <a:ext cx="992700" cy="10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6" name="Google Shape;3896;p299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668175" y="3073526"/>
            <a:ext cx="992700" cy="1006616"/>
          </a:xfrm>
          <a:prstGeom prst="rect">
            <a:avLst/>
          </a:prstGeom>
          <a:noFill/>
          <a:ln>
            <a:noFill/>
          </a:ln>
        </p:spPr>
      </p:pic>
      <p:sp>
        <p:nvSpPr>
          <p:cNvPr id="3897" name="Google Shape;3897;p299"/>
          <p:cNvSpPr txBox="1"/>
          <p:nvPr/>
        </p:nvSpPr>
        <p:spPr>
          <a:xfrm>
            <a:off x="1044100" y="2878675"/>
            <a:ext cx="96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44.1.1.1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898" name="Google Shape;3898;p299"/>
          <p:cNvCxnSpPr>
            <a:endCxn id="3894" idx="1"/>
          </p:cNvCxnSpPr>
          <p:nvPr/>
        </p:nvCxnSpPr>
        <p:spPr>
          <a:xfrm flipH="1" rot="10800000">
            <a:off x="5456950" y="1259834"/>
            <a:ext cx="2157000" cy="1096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99" name="Google Shape;3899;p299"/>
          <p:cNvCxnSpPr/>
          <p:nvPr/>
        </p:nvCxnSpPr>
        <p:spPr>
          <a:xfrm>
            <a:off x="5515550" y="2558700"/>
            <a:ext cx="2098500" cy="994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900" name="Google Shape;3900;p299"/>
          <p:cNvSpPr/>
          <p:nvPr/>
        </p:nvSpPr>
        <p:spPr>
          <a:xfrm>
            <a:off x="2867559" y="2035050"/>
            <a:ext cx="514800" cy="354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</a:t>
            </a:r>
            <a:endParaRPr sz="1000"/>
          </a:p>
        </p:txBody>
      </p:sp>
      <p:sp>
        <p:nvSpPr>
          <p:cNvPr id="3901" name="Google Shape;3901;p299"/>
          <p:cNvSpPr/>
          <p:nvPr/>
        </p:nvSpPr>
        <p:spPr>
          <a:xfrm>
            <a:off x="3382289" y="2035050"/>
            <a:ext cx="690900" cy="354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44.1.1.2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3902" name="Google Shape;3902;p299"/>
          <p:cNvSpPr/>
          <p:nvPr/>
        </p:nvSpPr>
        <p:spPr>
          <a:xfrm>
            <a:off x="2176764" y="2035050"/>
            <a:ext cx="690900" cy="354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44.1.1.1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3903" name="Google Shape;3903;p299"/>
          <p:cNvSpPr/>
          <p:nvPr/>
        </p:nvSpPr>
        <p:spPr>
          <a:xfrm rot="-1665606">
            <a:off x="6105025" y="1334738"/>
            <a:ext cx="514631" cy="35400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</a:t>
            </a:r>
            <a:endParaRPr sz="1000"/>
          </a:p>
        </p:txBody>
      </p:sp>
      <p:sp>
        <p:nvSpPr>
          <p:cNvPr id="3904" name="Google Shape;3904;p299"/>
          <p:cNvSpPr/>
          <p:nvPr/>
        </p:nvSpPr>
        <p:spPr>
          <a:xfrm rot="-1665999">
            <a:off x="6550321" y="1053843"/>
            <a:ext cx="690963" cy="354005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44.1.1.3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3905" name="Google Shape;3905;p299"/>
          <p:cNvSpPr/>
          <p:nvPr/>
        </p:nvSpPr>
        <p:spPr>
          <a:xfrm rot="-1665999">
            <a:off x="5483606" y="1615456"/>
            <a:ext cx="690963" cy="354005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44.1.1.2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9" name="Shape 3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0" name="Google Shape;3910;p3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4 Load Balancer</a:t>
            </a:r>
            <a:endParaRPr/>
          </a:p>
        </p:txBody>
      </p:sp>
      <p:cxnSp>
        <p:nvCxnSpPr>
          <p:cNvPr id="3911" name="Google Shape;3911;p300"/>
          <p:cNvCxnSpPr/>
          <p:nvPr/>
        </p:nvCxnSpPr>
        <p:spPr>
          <a:xfrm flipH="1" rot="10800000">
            <a:off x="2232325" y="2559825"/>
            <a:ext cx="1785300" cy="54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912" name="Google Shape;3912;p300"/>
          <p:cNvSpPr txBox="1"/>
          <p:nvPr/>
        </p:nvSpPr>
        <p:spPr>
          <a:xfrm>
            <a:off x="3845800" y="3232675"/>
            <a:ext cx="182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L4 Load Balancer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13" name="Google Shape;3913;p300"/>
          <p:cNvSpPr txBox="1"/>
          <p:nvPr/>
        </p:nvSpPr>
        <p:spPr>
          <a:xfrm>
            <a:off x="7350626" y="1816350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 server 1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14" name="Google Shape;3914;p300"/>
          <p:cNvSpPr txBox="1"/>
          <p:nvPr/>
        </p:nvSpPr>
        <p:spPr>
          <a:xfrm>
            <a:off x="7350626" y="4109375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 server 2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44.1.1.4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915" name="Google Shape;3915;p300"/>
          <p:cNvGrpSpPr/>
          <p:nvPr/>
        </p:nvGrpSpPr>
        <p:grpSpPr>
          <a:xfrm>
            <a:off x="1044104" y="2199294"/>
            <a:ext cx="874487" cy="589599"/>
            <a:chOff x="2666325" y="4298650"/>
            <a:chExt cx="790176" cy="523250"/>
          </a:xfrm>
        </p:grpSpPr>
        <p:pic>
          <p:nvPicPr>
            <p:cNvPr id="3916" name="Google Shape;3916;p300"/>
            <p:cNvPicPr preferRelativeResize="0"/>
            <p:nvPr/>
          </p:nvPicPr>
          <p:blipFill rotWithShape="1">
            <a:blip r:embed="rId3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7" name="Google Shape;3917;p300"/>
            <p:cNvSpPr txBox="1"/>
            <p:nvPr/>
          </p:nvSpPr>
          <p:spPr>
            <a:xfrm>
              <a:off x="2875538" y="4366275"/>
              <a:ext cx="3717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3918" name="Google Shape;3918;p300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613950" y="756526"/>
            <a:ext cx="992700" cy="10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9" name="Google Shape;3919;p300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4260712" y="2110001"/>
            <a:ext cx="992700" cy="10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0" name="Google Shape;3920;p300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668175" y="3073526"/>
            <a:ext cx="992700" cy="1006616"/>
          </a:xfrm>
          <a:prstGeom prst="rect">
            <a:avLst/>
          </a:prstGeom>
          <a:noFill/>
          <a:ln>
            <a:noFill/>
          </a:ln>
        </p:spPr>
      </p:pic>
      <p:sp>
        <p:nvSpPr>
          <p:cNvPr id="3921" name="Google Shape;3921;p300"/>
          <p:cNvSpPr txBox="1"/>
          <p:nvPr/>
        </p:nvSpPr>
        <p:spPr>
          <a:xfrm>
            <a:off x="1044100" y="2878675"/>
            <a:ext cx="96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44.1.1.1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922" name="Google Shape;3922;p300"/>
          <p:cNvCxnSpPr>
            <a:endCxn id="3918" idx="1"/>
          </p:cNvCxnSpPr>
          <p:nvPr/>
        </p:nvCxnSpPr>
        <p:spPr>
          <a:xfrm flipH="1" rot="10800000">
            <a:off x="5456950" y="1259834"/>
            <a:ext cx="2157000" cy="1096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923" name="Google Shape;3923;p300"/>
          <p:cNvCxnSpPr/>
          <p:nvPr/>
        </p:nvCxnSpPr>
        <p:spPr>
          <a:xfrm>
            <a:off x="5515550" y="2558700"/>
            <a:ext cx="2098500" cy="994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924" name="Google Shape;3924;p300"/>
          <p:cNvSpPr/>
          <p:nvPr/>
        </p:nvSpPr>
        <p:spPr>
          <a:xfrm>
            <a:off x="2867559" y="2035050"/>
            <a:ext cx="514800" cy="354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RES</a:t>
            </a:r>
            <a:endParaRPr sz="1000"/>
          </a:p>
        </p:txBody>
      </p:sp>
      <p:sp>
        <p:nvSpPr>
          <p:cNvPr id="3925" name="Google Shape;3925;p300"/>
          <p:cNvSpPr/>
          <p:nvPr/>
        </p:nvSpPr>
        <p:spPr>
          <a:xfrm>
            <a:off x="3382289" y="2035050"/>
            <a:ext cx="690900" cy="354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44.1.1.1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3926" name="Google Shape;3926;p300"/>
          <p:cNvSpPr/>
          <p:nvPr/>
        </p:nvSpPr>
        <p:spPr>
          <a:xfrm>
            <a:off x="2176764" y="2035050"/>
            <a:ext cx="690900" cy="354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44.1.1.2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3927" name="Google Shape;3927;p300"/>
          <p:cNvSpPr/>
          <p:nvPr/>
        </p:nvSpPr>
        <p:spPr>
          <a:xfrm rot="-1665606">
            <a:off x="6105025" y="1334738"/>
            <a:ext cx="514631" cy="35400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RES</a:t>
            </a:r>
            <a:endParaRPr sz="1000"/>
          </a:p>
        </p:txBody>
      </p:sp>
      <p:sp>
        <p:nvSpPr>
          <p:cNvPr id="3928" name="Google Shape;3928;p300"/>
          <p:cNvSpPr/>
          <p:nvPr/>
        </p:nvSpPr>
        <p:spPr>
          <a:xfrm rot="-1665999">
            <a:off x="6550321" y="1053843"/>
            <a:ext cx="690963" cy="354005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44.1.1.2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3929" name="Google Shape;3929;p300"/>
          <p:cNvSpPr/>
          <p:nvPr/>
        </p:nvSpPr>
        <p:spPr>
          <a:xfrm rot="-1665999">
            <a:off x="5483606" y="1615456"/>
            <a:ext cx="690963" cy="354005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44.1.1.3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3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p3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4 Load Balancer</a:t>
            </a:r>
            <a:endParaRPr/>
          </a:p>
        </p:txBody>
      </p:sp>
      <p:cxnSp>
        <p:nvCxnSpPr>
          <p:cNvPr id="3935" name="Google Shape;3935;p301"/>
          <p:cNvCxnSpPr/>
          <p:nvPr/>
        </p:nvCxnSpPr>
        <p:spPr>
          <a:xfrm flipH="1" rot="10800000">
            <a:off x="2232325" y="2559825"/>
            <a:ext cx="1785300" cy="54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936" name="Google Shape;3936;p301"/>
          <p:cNvSpPr txBox="1"/>
          <p:nvPr/>
        </p:nvSpPr>
        <p:spPr>
          <a:xfrm>
            <a:off x="3845800" y="3232675"/>
            <a:ext cx="182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L4 Load Balancer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37" name="Google Shape;3937;p301"/>
          <p:cNvSpPr txBox="1"/>
          <p:nvPr/>
        </p:nvSpPr>
        <p:spPr>
          <a:xfrm>
            <a:off x="7350626" y="1816350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 server 1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38" name="Google Shape;3938;p301"/>
          <p:cNvSpPr txBox="1"/>
          <p:nvPr/>
        </p:nvSpPr>
        <p:spPr>
          <a:xfrm>
            <a:off x="7350626" y="4109375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 server 2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44.1.1.4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939" name="Google Shape;3939;p301"/>
          <p:cNvGrpSpPr/>
          <p:nvPr/>
        </p:nvGrpSpPr>
        <p:grpSpPr>
          <a:xfrm>
            <a:off x="1044104" y="2199294"/>
            <a:ext cx="874487" cy="589599"/>
            <a:chOff x="2666325" y="4298650"/>
            <a:chExt cx="790176" cy="523250"/>
          </a:xfrm>
        </p:grpSpPr>
        <p:pic>
          <p:nvPicPr>
            <p:cNvPr id="3940" name="Google Shape;3940;p301"/>
            <p:cNvPicPr preferRelativeResize="0"/>
            <p:nvPr/>
          </p:nvPicPr>
          <p:blipFill rotWithShape="1">
            <a:blip r:embed="rId3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41" name="Google Shape;3941;p301"/>
            <p:cNvSpPr txBox="1"/>
            <p:nvPr/>
          </p:nvSpPr>
          <p:spPr>
            <a:xfrm>
              <a:off x="2875538" y="4366275"/>
              <a:ext cx="3717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3942" name="Google Shape;3942;p301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613950" y="756526"/>
            <a:ext cx="992700" cy="10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3" name="Google Shape;3943;p301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4260712" y="2110001"/>
            <a:ext cx="992700" cy="10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4" name="Google Shape;3944;p301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668175" y="3073526"/>
            <a:ext cx="992700" cy="1006616"/>
          </a:xfrm>
          <a:prstGeom prst="rect">
            <a:avLst/>
          </a:prstGeom>
          <a:noFill/>
          <a:ln>
            <a:noFill/>
          </a:ln>
        </p:spPr>
      </p:pic>
      <p:sp>
        <p:nvSpPr>
          <p:cNvPr id="3945" name="Google Shape;3945;p301"/>
          <p:cNvSpPr txBox="1"/>
          <p:nvPr/>
        </p:nvSpPr>
        <p:spPr>
          <a:xfrm>
            <a:off x="1044100" y="2878675"/>
            <a:ext cx="96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46" name="Google Shape;3946;p301"/>
          <p:cNvSpPr txBox="1"/>
          <p:nvPr/>
        </p:nvSpPr>
        <p:spPr>
          <a:xfrm>
            <a:off x="2263350" y="2160150"/>
            <a:ext cx="17352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 GET /1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3947" name="Google Shape;3947;p301"/>
          <p:cNvCxnSpPr>
            <a:endCxn id="3942" idx="1"/>
          </p:cNvCxnSpPr>
          <p:nvPr/>
        </p:nvCxnSpPr>
        <p:spPr>
          <a:xfrm flipH="1" rot="10800000">
            <a:off x="5456950" y="1259834"/>
            <a:ext cx="2157000" cy="1096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948" name="Google Shape;3948;p301"/>
          <p:cNvCxnSpPr/>
          <p:nvPr/>
        </p:nvCxnSpPr>
        <p:spPr>
          <a:xfrm>
            <a:off x="5515550" y="2558700"/>
            <a:ext cx="2098500" cy="994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949" name="Google Shape;3949;p301"/>
          <p:cNvSpPr/>
          <p:nvPr/>
        </p:nvSpPr>
        <p:spPr>
          <a:xfrm>
            <a:off x="2743135" y="2697150"/>
            <a:ext cx="264900" cy="176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</a:t>
            </a:r>
            <a:endParaRPr sz="900"/>
          </a:p>
        </p:txBody>
      </p:sp>
      <p:sp>
        <p:nvSpPr>
          <p:cNvPr id="3950" name="Google Shape;3950;p301"/>
          <p:cNvSpPr/>
          <p:nvPr/>
        </p:nvSpPr>
        <p:spPr>
          <a:xfrm>
            <a:off x="3044781" y="2699564"/>
            <a:ext cx="264900" cy="176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</a:t>
            </a:r>
            <a:endParaRPr sz="900"/>
          </a:p>
        </p:txBody>
      </p:sp>
      <p:sp>
        <p:nvSpPr>
          <p:cNvPr id="3951" name="Google Shape;3951;p301"/>
          <p:cNvSpPr/>
          <p:nvPr/>
        </p:nvSpPr>
        <p:spPr>
          <a:xfrm>
            <a:off x="3341228" y="2699564"/>
            <a:ext cx="264900" cy="176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3</a:t>
            </a:r>
            <a:endParaRPr sz="900"/>
          </a:p>
        </p:txBody>
      </p:sp>
      <p:sp>
        <p:nvSpPr>
          <p:cNvPr id="3952" name="Google Shape;3952;p301"/>
          <p:cNvSpPr/>
          <p:nvPr/>
        </p:nvSpPr>
        <p:spPr>
          <a:xfrm rot="-1881166">
            <a:off x="5877055" y="1715100"/>
            <a:ext cx="265229" cy="176373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</a:t>
            </a:r>
            <a:endParaRPr sz="900"/>
          </a:p>
        </p:txBody>
      </p:sp>
      <p:sp>
        <p:nvSpPr>
          <p:cNvPr id="3953" name="Google Shape;3953;p301"/>
          <p:cNvSpPr/>
          <p:nvPr/>
        </p:nvSpPr>
        <p:spPr>
          <a:xfrm rot="-1881166">
            <a:off x="6195355" y="1542663"/>
            <a:ext cx="265229" cy="176373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</a:t>
            </a:r>
            <a:endParaRPr sz="900"/>
          </a:p>
        </p:txBody>
      </p:sp>
      <p:sp>
        <p:nvSpPr>
          <p:cNvPr id="3954" name="Google Shape;3954;p301"/>
          <p:cNvSpPr/>
          <p:nvPr/>
        </p:nvSpPr>
        <p:spPr>
          <a:xfrm rot="-1881166">
            <a:off x="6513655" y="1373300"/>
            <a:ext cx="265229" cy="176373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3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request/response isn’t ideal</a:t>
            </a:r>
            <a:endParaRPr/>
          </a:p>
        </p:txBody>
      </p:sp>
      <p:sp>
        <p:nvSpPr>
          <p:cNvPr id="299" name="Google Shape;299;p41"/>
          <p:cNvSpPr txBox="1"/>
          <p:nvPr>
            <p:ph idx="1" type="body"/>
          </p:nvPr>
        </p:nvSpPr>
        <p:spPr>
          <a:xfrm>
            <a:off x="345625" y="1138900"/>
            <a:ext cx="7260300" cy="3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 request takes long time to process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Upload a youtube video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 backend want to sends notification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A user just logged in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Polling is a good communication style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8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p3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4 Load Balancer</a:t>
            </a:r>
            <a:endParaRPr/>
          </a:p>
        </p:txBody>
      </p:sp>
      <p:cxnSp>
        <p:nvCxnSpPr>
          <p:cNvPr id="3960" name="Google Shape;3960;p302"/>
          <p:cNvCxnSpPr/>
          <p:nvPr/>
        </p:nvCxnSpPr>
        <p:spPr>
          <a:xfrm flipH="1" rot="10800000">
            <a:off x="2232325" y="2559825"/>
            <a:ext cx="1785300" cy="54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961" name="Google Shape;3961;p302"/>
          <p:cNvSpPr txBox="1"/>
          <p:nvPr/>
        </p:nvSpPr>
        <p:spPr>
          <a:xfrm>
            <a:off x="3845800" y="3232675"/>
            <a:ext cx="182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L4 Load Balancer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62" name="Google Shape;3962;p302"/>
          <p:cNvSpPr txBox="1"/>
          <p:nvPr/>
        </p:nvSpPr>
        <p:spPr>
          <a:xfrm>
            <a:off x="7350626" y="1816350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 server 1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63" name="Google Shape;3963;p302"/>
          <p:cNvSpPr txBox="1"/>
          <p:nvPr/>
        </p:nvSpPr>
        <p:spPr>
          <a:xfrm>
            <a:off x="7350626" y="4109375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 server 2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44.1.1.4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964" name="Google Shape;3964;p302"/>
          <p:cNvGrpSpPr/>
          <p:nvPr/>
        </p:nvGrpSpPr>
        <p:grpSpPr>
          <a:xfrm>
            <a:off x="1044104" y="2199294"/>
            <a:ext cx="874487" cy="589599"/>
            <a:chOff x="2666325" y="4298650"/>
            <a:chExt cx="790176" cy="523250"/>
          </a:xfrm>
        </p:grpSpPr>
        <p:pic>
          <p:nvPicPr>
            <p:cNvPr id="3965" name="Google Shape;3965;p302"/>
            <p:cNvPicPr preferRelativeResize="0"/>
            <p:nvPr/>
          </p:nvPicPr>
          <p:blipFill rotWithShape="1">
            <a:blip r:embed="rId3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6" name="Google Shape;3966;p302"/>
            <p:cNvSpPr txBox="1"/>
            <p:nvPr/>
          </p:nvSpPr>
          <p:spPr>
            <a:xfrm>
              <a:off x="2875538" y="4366275"/>
              <a:ext cx="3717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3967" name="Google Shape;3967;p302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613950" y="756526"/>
            <a:ext cx="992700" cy="10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8" name="Google Shape;3968;p302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4260712" y="2110001"/>
            <a:ext cx="992700" cy="10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9" name="Google Shape;3969;p302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668175" y="3073526"/>
            <a:ext cx="992700" cy="1006616"/>
          </a:xfrm>
          <a:prstGeom prst="rect">
            <a:avLst/>
          </a:prstGeom>
          <a:noFill/>
          <a:ln>
            <a:noFill/>
          </a:ln>
        </p:spPr>
      </p:pic>
      <p:sp>
        <p:nvSpPr>
          <p:cNvPr id="3970" name="Google Shape;3970;p302"/>
          <p:cNvSpPr txBox="1"/>
          <p:nvPr/>
        </p:nvSpPr>
        <p:spPr>
          <a:xfrm>
            <a:off x="1044100" y="2878675"/>
            <a:ext cx="96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71" name="Google Shape;3971;p302"/>
          <p:cNvSpPr txBox="1"/>
          <p:nvPr/>
        </p:nvSpPr>
        <p:spPr>
          <a:xfrm>
            <a:off x="2263350" y="2160150"/>
            <a:ext cx="17352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 GET /2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3972" name="Google Shape;3972;p302"/>
          <p:cNvCxnSpPr>
            <a:endCxn id="3967" idx="1"/>
          </p:cNvCxnSpPr>
          <p:nvPr/>
        </p:nvCxnSpPr>
        <p:spPr>
          <a:xfrm flipH="1" rot="10800000">
            <a:off x="5456950" y="1259834"/>
            <a:ext cx="2157000" cy="1096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973" name="Google Shape;3973;p302"/>
          <p:cNvCxnSpPr/>
          <p:nvPr/>
        </p:nvCxnSpPr>
        <p:spPr>
          <a:xfrm>
            <a:off x="5515550" y="2558700"/>
            <a:ext cx="2098500" cy="994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974" name="Google Shape;3974;p302"/>
          <p:cNvSpPr/>
          <p:nvPr/>
        </p:nvSpPr>
        <p:spPr>
          <a:xfrm>
            <a:off x="2743135" y="2697150"/>
            <a:ext cx="264900" cy="176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5</a:t>
            </a:r>
            <a:endParaRPr sz="900"/>
          </a:p>
        </p:txBody>
      </p:sp>
      <p:sp>
        <p:nvSpPr>
          <p:cNvPr id="3975" name="Google Shape;3975;p302"/>
          <p:cNvSpPr/>
          <p:nvPr/>
        </p:nvSpPr>
        <p:spPr>
          <a:xfrm>
            <a:off x="3044781" y="2699564"/>
            <a:ext cx="264900" cy="176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6</a:t>
            </a:r>
            <a:endParaRPr sz="900"/>
          </a:p>
        </p:txBody>
      </p:sp>
      <p:sp>
        <p:nvSpPr>
          <p:cNvPr id="3976" name="Google Shape;3976;p302"/>
          <p:cNvSpPr/>
          <p:nvPr/>
        </p:nvSpPr>
        <p:spPr>
          <a:xfrm>
            <a:off x="3341228" y="2699564"/>
            <a:ext cx="264900" cy="176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7</a:t>
            </a:r>
            <a:endParaRPr sz="900"/>
          </a:p>
        </p:txBody>
      </p:sp>
      <p:sp>
        <p:nvSpPr>
          <p:cNvPr id="3977" name="Google Shape;3977;p302"/>
          <p:cNvSpPr/>
          <p:nvPr/>
        </p:nvSpPr>
        <p:spPr>
          <a:xfrm rot="-1881166">
            <a:off x="5877055" y="1715100"/>
            <a:ext cx="265229" cy="176373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5</a:t>
            </a:r>
            <a:endParaRPr sz="900"/>
          </a:p>
        </p:txBody>
      </p:sp>
      <p:sp>
        <p:nvSpPr>
          <p:cNvPr id="3978" name="Google Shape;3978;p302"/>
          <p:cNvSpPr/>
          <p:nvPr/>
        </p:nvSpPr>
        <p:spPr>
          <a:xfrm rot="-1881166">
            <a:off x="6195355" y="1542663"/>
            <a:ext cx="265229" cy="176373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6</a:t>
            </a:r>
            <a:endParaRPr sz="900"/>
          </a:p>
        </p:txBody>
      </p:sp>
      <p:sp>
        <p:nvSpPr>
          <p:cNvPr id="3979" name="Google Shape;3979;p302"/>
          <p:cNvSpPr/>
          <p:nvPr/>
        </p:nvSpPr>
        <p:spPr>
          <a:xfrm rot="-1881166">
            <a:off x="6513655" y="1373300"/>
            <a:ext cx="265229" cy="176373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7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3" name="Shape 3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4" name="Google Shape;3984;p3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4 Load Balancer</a:t>
            </a:r>
            <a:endParaRPr/>
          </a:p>
        </p:txBody>
      </p:sp>
      <p:cxnSp>
        <p:nvCxnSpPr>
          <p:cNvPr id="3985" name="Google Shape;3985;p303"/>
          <p:cNvCxnSpPr/>
          <p:nvPr/>
        </p:nvCxnSpPr>
        <p:spPr>
          <a:xfrm flipH="1" rot="10800000">
            <a:off x="2232325" y="2559825"/>
            <a:ext cx="1785300" cy="54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986" name="Google Shape;3986;p303"/>
          <p:cNvSpPr txBox="1"/>
          <p:nvPr/>
        </p:nvSpPr>
        <p:spPr>
          <a:xfrm>
            <a:off x="3845800" y="3232675"/>
            <a:ext cx="182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L4 Load Balancer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87" name="Google Shape;3987;p303"/>
          <p:cNvSpPr txBox="1"/>
          <p:nvPr/>
        </p:nvSpPr>
        <p:spPr>
          <a:xfrm>
            <a:off x="7350626" y="1816350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 server 1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88" name="Google Shape;3988;p303"/>
          <p:cNvSpPr txBox="1"/>
          <p:nvPr/>
        </p:nvSpPr>
        <p:spPr>
          <a:xfrm>
            <a:off x="7350626" y="4109375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 server 2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44.1.1.4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989" name="Google Shape;3989;p303"/>
          <p:cNvGrpSpPr/>
          <p:nvPr/>
        </p:nvGrpSpPr>
        <p:grpSpPr>
          <a:xfrm>
            <a:off x="1044104" y="2199294"/>
            <a:ext cx="874487" cy="589599"/>
            <a:chOff x="2666325" y="4298650"/>
            <a:chExt cx="790176" cy="523250"/>
          </a:xfrm>
        </p:grpSpPr>
        <p:pic>
          <p:nvPicPr>
            <p:cNvPr id="3990" name="Google Shape;3990;p303"/>
            <p:cNvPicPr preferRelativeResize="0"/>
            <p:nvPr/>
          </p:nvPicPr>
          <p:blipFill rotWithShape="1">
            <a:blip r:embed="rId3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1" name="Google Shape;3991;p303"/>
            <p:cNvSpPr txBox="1"/>
            <p:nvPr/>
          </p:nvSpPr>
          <p:spPr>
            <a:xfrm>
              <a:off x="2875538" y="4366275"/>
              <a:ext cx="3717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3992" name="Google Shape;3992;p303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613950" y="756526"/>
            <a:ext cx="992700" cy="10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3" name="Google Shape;3993;p303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4260712" y="2110001"/>
            <a:ext cx="992700" cy="10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4" name="Google Shape;3994;p303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668175" y="3073526"/>
            <a:ext cx="992700" cy="1006616"/>
          </a:xfrm>
          <a:prstGeom prst="rect">
            <a:avLst/>
          </a:prstGeom>
          <a:noFill/>
          <a:ln>
            <a:noFill/>
          </a:ln>
        </p:spPr>
      </p:pic>
      <p:sp>
        <p:nvSpPr>
          <p:cNvPr id="3995" name="Google Shape;3995;p303"/>
          <p:cNvSpPr txBox="1"/>
          <p:nvPr/>
        </p:nvSpPr>
        <p:spPr>
          <a:xfrm>
            <a:off x="1044100" y="2878675"/>
            <a:ext cx="96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44.1.1.1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996" name="Google Shape;3996;p303"/>
          <p:cNvCxnSpPr>
            <a:endCxn id="3992" idx="1"/>
          </p:cNvCxnSpPr>
          <p:nvPr/>
        </p:nvCxnSpPr>
        <p:spPr>
          <a:xfrm flipH="1" rot="10800000">
            <a:off x="5456950" y="1259834"/>
            <a:ext cx="2157000" cy="1096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997" name="Google Shape;3997;p303"/>
          <p:cNvCxnSpPr/>
          <p:nvPr/>
        </p:nvCxnSpPr>
        <p:spPr>
          <a:xfrm>
            <a:off x="5515550" y="2558700"/>
            <a:ext cx="2098500" cy="994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998" name="Google Shape;3998;p303"/>
          <p:cNvSpPr/>
          <p:nvPr/>
        </p:nvSpPr>
        <p:spPr>
          <a:xfrm>
            <a:off x="2693485" y="3232675"/>
            <a:ext cx="264900" cy="176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</a:t>
            </a:r>
            <a:endParaRPr sz="900"/>
          </a:p>
        </p:txBody>
      </p:sp>
      <p:sp>
        <p:nvSpPr>
          <p:cNvPr id="3999" name="Google Shape;3999;p303"/>
          <p:cNvSpPr/>
          <p:nvPr/>
        </p:nvSpPr>
        <p:spPr>
          <a:xfrm>
            <a:off x="2995131" y="3235089"/>
            <a:ext cx="264900" cy="176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</a:t>
            </a:r>
            <a:endParaRPr sz="900"/>
          </a:p>
        </p:txBody>
      </p:sp>
      <p:sp>
        <p:nvSpPr>
          <p:cNvPr id="4000" name="Google Shape;4000;p303"/>
          <p:cNvSpPr/>
          <p:nvPr/>
        </p:nvSpPr>
        <p:spPr>
          <a:xfrm>
            <a:off x="3291578" y="3235089"/>
            <a:ext cx="264900" cy="176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3</a:t>
            </a:r>
            <a:endParaRPr sz="900"/>
          </a:p>
        </p:txBody>
      </p:sp>
      <p:sp>
        <p:nvSpPr>
          <p:cNvPr id="4001" name="Google Shape;4001;p303"/>
          <p:cNvSpPr/>
          <p:nvPr/>
        </p:nvSpPr>
        <p:spPr>
          <a:xfrm rot="1693041">
            <a:off x="5983569" y="2902654"/>
            <a:ext cx="265218" cy="17636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</a:t>
            </a:r>
            <a:endParaRPr sz="900"/>
          </a:p>
        </p:txBody>
      </p:sp>
      <p:sp>
        <p:nvSpPr>
          <p:cNvPr id="4002" name="Google Shape;4002;p303"/>
          <p:cNvSpPr/>
          <p:nvPr/>
        </p:nvSpPr>
        <p:spPr>
          <a:xfrm rot="1693041">
            <a:off x="6293453" y="3089794"/>
            <a:ext cx="265218" cy="17636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</a:t>
            </a:r>
            <a:endParaRPr sz="900"/>
          </a:p>
        </p:txBody>
      </p:sp>
      <p:sp>
        <p:nvSpPr>
          <p:cNvPr id="4003" name="Google Shape;4003;p303"/>
          <p:cNvSpPr/>
          <p:nvPr/>
        </p:nvSpPr>
        <p:spPr>
          <a:xfrm rot="1693041">
            <a:off x="6600686" y="3278492"/>
            <a:ext cx="265218" cy="17636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3</a:t>
            </a:r>
            <a:endParaRPr sz="900"/>
          </a:p>
        </p:txBody>
      </p:sp>
      <p:sp>
        <p:nvSpPr>
          <p:cNvPr id="4004" name="Google Shape;4004;p303"/>
          <p:cNvSpPr txBox="1"/>
          <p:nvPr/>
        </p:nvSpPr>
        <p:spPr>
          <a:xfrm>
            <a:off x="2257375" y="3414425"/>
            <a:ext cx="17352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(New connection)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 GET /3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005" name="Google Shape;4005;p303"/>
          <p:cNvCxnSpPr/>
          <p:nvPr/>
        </p:nvCxnSpPr>
        <p:spPr>
          <a:xfrm flipH="1" rot="10800000">
            <a:off x="2232325" y="3176050"/>
            <a:ext cx="1785300" cy="5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9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p3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4 Load Balancer (Pros and Cons)</a:t>
            </a:r>
            <a:endParaRPr/>
          </a:p>
        </p:txBody>
      </p:sp>
      <p:sp>
        <p:nvSpPr>
          <p:cNvPr id="4011" name="Google Shape;4011;p304"/>
          <p:cNvSpPr txBox="1"/>
          <p:nvPr>
            <p:ph idx="1" type="body"/>
          </p:nvPr>
        </p:nvSpPr>
        <p:spPr>
          <a:xfrm>
            <a:off x="311700" y="1152475"/>
            <a:ext cx="3941100" cy="3615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2"/>
                </a:solidFill>
              </a:rPr>
              <a:t>Pros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012" name="Google Shape;4012;p304"/>
          <p:cNvSpPr txBox="1"/>
          <p:nvPr/>
        </p:nvSpPr>
        <p:spPr>
          <a:xfrm>
            <a:off x="463925" y="1777250"/>
            <a:ext cx="3576900" cy="27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Simpler load balancing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Efficient (no data lookup)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More secure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Works with any protocol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One TCP connection (NAT)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4013" name="Google Shape;4013;p304"/>
          <p:cNvSpPr txBox="1"/>
          <p:nvPr>
            <p:ph idx="1" type="body"/>
          </p:nvPr>
        </p:nvSpPr>
        <p:spPr>
          <a:xfrm>
            <a:off x="4505050" y="1152475"/>
            <a:ext cx="3941100" cy="3615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2"/>
                </a:solidFill>
              </a:rPr>
              <a:t>Cons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014" name="Google Shape;4014;p304"/>
          <p:cNvSpPr txBox="1"/>
          <p:nvPr/>
        </p:nvSpPr>
        <p:spPr>
          <a:xfrm>
            <a:off x="4657275" y="1777250"/>
            <a:ext cx="3576900" cy="2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No smart load balancing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NA microservices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Sticky per connection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No caching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Protocol unaware (can be dangerous) bypass rules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8" name="Shape 4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9" name="Google Shape;4019;p3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7 Load Balancer</a:t>
            </a:r>
            <a:endParaRPr/>
          </a:p>
        </p:txBody>
      </p:sp>
      <p:sp>
        <p:nvSpPr>
          <p:cNvPr id="4020" name="Google Shape;4020;p305"/>
          <p:cNvSpPr txBox="1"/>
          <p:nvPr/>
        </p:nvSpPr>
        <p:spPr>
          <a:xfrm>
            <a:off x="3845800" y="3232675"/>
            <a:ext cx="182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L7 Load Balancer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21" name="Google Shape;4021;p305"/>
          <p:cNvSpPr txBox="1"/>
          <p:nvPr/>
        </p:nvSpPr>
        <p:spPr>
          <a:xfrm>
            <a:off x="7350626" y="1816350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 server 1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22" name="Google Shape;4022;p305"/>
          <p:cNvSpPr txBox="1"/>
          <p:nvPr/>
        </p:nvSpPr>
        <p:spPr>
          <a:xfrm>
            <a:off x="7350626" y="4109375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 server 2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44.1.1.4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023" name="Google Shape;4023;p305"/>
          <p:cNvGrpSpPr/>
          <p:nvPr/>
        </p:nvGrpSpPr>
        <p:grpSpPr>
          <a:xfrm>
            <a:off x="1044104" y="2199294"/>
            <a:ext cx="874487" cy="589599"/>
            <a:chOff x="2666325" y="4298650"/>
            <a:chExt cx="790176" cy="523250"/>
          </a:xfrm>
        </p:grpSpPr>
        <p:pic>
          <p:nvPicPr>
            <p:cNvPr id="4024" name="Google Shape;4024;p305"/>
            <p:cNvPicPr preferRelativeResize="0"/>
            <p:nvPr/>
          </p:nvPicPr>
          <p:blipFill rotWithShape="1">
            <a:blip r:embed="rId3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5" name="Google Shape;4025;p305"/>
            <p:cNvSpPr txBox="1"/>
            <p:nvPr/>
          </p:nvSpPr>
          <p:spPr>
            <a:xfrm>
              <a:off x="2875538" y="4366275"/>
              <a:ext cx="3717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4026" name="Google Shape;4026;p305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613950" y="756526"/>
            <a:ext cx="992700" cy="10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7" name="Google Shape;4027;p305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4260712" y="2110001"/>
            <a:ext cx="992700" cy="10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8" name="Google Shape;4028;p305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668175" y="3073526"/>
            <a:ext cx="992700" cy="1006616"/>
          </a:xfrm>
          <a:prstGeom prst="rect">
            <a:avLst/>
          </a:prstGeom>
          <a:noFill/>
          <a:ln>
            <a:noFill/>
          </a:ln>
        </p:spPr>
      </p:pic>
      <p:sp>
        <p:nvSpPr>
          <p:cNvPr id="4029" name="Google Shape;4029;p305"/>
          <p:cNvSpPr txBox="1"/>
          <p:nvPr/>
        </p:nvSpPr>
        <p:spPr>
          <a:xfrm>
            <a:off x="1044100" y="2878675"/>
            <a:ext cx="96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44.1.1.1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030" name="Google Shape;4030;p305"/>
          <p:cNvCxnSpPr>
            <a:endCxn id="4026" idx="1"/>
          </p:cNvCxnSpPr>
          <p:nvPr/>
        </p:nvCxnSpPr>
        <p:spPr>
          <a:xfrm flipH="1" rot="10800000">
            <a:off x="5456950" y="1259834"/>
            <a:ext cx="2157000" cy="1096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031" name="Google Shape;4031;p305"/>
          <p:cNvCxnSpPr/>
          <p:nvPr/>
        </p:nvCxnSpPr>
        <p:spPr>
          <a:xfrm>
            <a:off x="5515550" y="2558700"/>
            <a:ext cx="2098500" cy="994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4032" name="Google Shape;4032;p305"/>
          <p:cNvSpPr txBox="1"/>
          <p:nvPr/>
        </p:nvSpPr>
        <p:spPr>
          <a:xfrm rot="-1572904">
            <a:off x="5586029" y="1440897"/>
            <a:ext cx="1735176" cy="5370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TCP Connection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SYN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SYN/ACK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ACK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4033" name="Google Shape;4033;p305"/>
          <p:cNvSpPr txBox="1"/>
          <p:nvPr/>
        </p:nvSpPr>
        <p:spPr>
          <a:xfrm rot="1539682">
            <a:off x="5848028" y="2750413"/>
            <a:ext cx="1735360" cy="5371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TCP Connection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SYN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SYN/ACK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ACK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7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Google Shape;4038;p3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7 Load Balancer</a:t>
            </a:r>
            <a:endParaRPr/>
          </a:p>
        </p:txBody>
      </p:sp>
      <p:cxnSp>
        <p:nvCxnSpPr>
          <p:cNvPr id="4039" name="Google Shape;4039;p306"/>
          <p:cNvCxnSpPr/>
          <p:nvPr/>
        </p:nvCxnSpPr>
        <p:spPr>
          <a:xfrm flipH="1" rot="10800000">
            <a:off x="2232325" y="2559825"/>
            <a:ext cx="1785300" cy="54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4040" name="Google Shape;4040;p306"/>
          <p:cNvSpPr txBox="1"/>
          <p:nvPr/>
        </p:nvSpPr>
        <p:spPr>
          <a:xfrm>
            <a:off x="3845800" y="3232675"/>
            <a:ext cx="182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L7 Load Balancer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41" name="Google Shape;4041;p306"/>
          <p:cNvSpPr txBox="1"/>
          <p:nvPr/>
        </p:nvSpPr>
        <p:spPr>
          <a:xfrm>
            <a:off x="7350626" y="1816350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 server 1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42" name="Google Shape;4042;p306"/>
          <p:cNvSpPr txBox="1"/>
          <p:nvPr/>
        </p:nvSpPr>
        <p:spPr>
          <a:xfrm>
            <a:off x="7350626" y="4109375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 server 2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44.1.1.4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043" name="Google Shape;4043;p306"/>
          <p:cNvGrpSpPr/>
          <p:nvPr/>
        </p:nvGrpSpPr>
        <p:grpSpPr>
          <a:xfrm>
            <a:off x="1044104" y="2199294"/>
            <a:ext cx="874487" cy="589599"/>
            <a:chOff x="2666325" y="4298650"/>
            <a:chExt cx="790176" cy="523250"/>
          </a:xfrm>
        </p:grpSpPr>
        <p:pic>
          <p:nvPicPr>
            <p:cNvPr id="4044" name="Google Shape;4044;p306"/>
            <p:cNvPicPr preferRelativeResize="0"/>
            <p:nvPr/>
          </p:nvPicPr>
          <p:blipFill rotWithShape="1">
            <a:blip r:embed="rId3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5" name="Google Shape;4045;p306"/>
            <p:cNvSpPr txBox="1"/>
            <p:nvPr/>
          </p:nvSpPr>
          <p:spPr>
            <a:xfrm>
              <a:off x="2875538" y="4366275"/>
              <a:ext cx="3717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4046" name="Google Shape;4046;p306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613950" y="756526"/>
            <a:ext cx="992700" cy="10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7" name="Google Shape;4047;p306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4260712" y="2110001"/>
            <a:ext cx="992700" cy="10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8" name="Google Shape;4048;p306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668175" y="3073526"/>
            <a:ext cx="992700" cy="1006616"/>
          </a:xfrm>
          <a:prstGeom prst="rect">
            <a:avLst/>
          </a:prstGeom>
          <a:noFill/>
          <a:ln>
            <a:noFill/>
          </a:ln>
        </p:spPr>
      </p:pic>
      <p:sp>
        <p:nvSpPr>
          <p:cNvPr id="4049" name="Google Shape;4049;p306"/>
          <p:cNvSpPr txBox="1"/>
          <p:nvPr/>
        </p:nvSpPr>
        <p:spPr>
          <a:xfrm>
            <a:off x="1044100" y="2878675"/>
            <a:ext cx="96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50" name="Google Shape;4050;p306"/>
          <p:cNvSpPr txBox="1"/>
          <p:nvPr/>
        </p:nvSpPr>
        <p:spPr>
          <a:xfrm>
            <a:off x="2263350" y="2160150"/>
            <a:ext cx="17352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TCP Connection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SYN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SYN/ACK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ACK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51" name="Google Shape;4051;p306"/>
          <p:cNvCxnSpPr>
            <a:endCxn id="4046" idx="1"/>
          </p:cNvCxnSpPr>
          <p:nvPr/>
        </p:nvCxnSpPr>
        <p:spPr>
          <a:xfrm flipH="1" rot="10800000">
            <a:off x="5456950" y="1259834"/>
            <a:ext cx="2157000" cy="1096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052" name="Google Shape;4052;p306"/>
          <p:cNvCxnSpPr/>
          <p:nvPr/>
        </p:nvCxnSpPr>
        <p:spPr>
          <a:xfrm>
            <a:off x="5515550" y="2558700"/>
            <a:ext cx="2098500" cy="994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4053" name="Google Shape;4053;p306"/>
          <p:cNvSpPr txBox="1"/>
          <p:nvPr/>
        </p:nvSpPr>
        <p:spPr>
          <a:xfrm>
            <a:off x="215500" y="3970475"/>
            <a:ext cx="42489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When a client connects to the L7 load balancer, it becomes protocol specific. Any logical “request” will be forwarded to a new backend server. This could be one or more segments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7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Google Shape;4058;p3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7 Load Balancer</a:t>
            </a:r>
            <a:endParaRPr/>
          </a:p>
        </p:txBody>
      </p:sp>
      <p:cxnSp>
        <p:nvCxnSpPr>
          <p:cNvPr id="4059" name="Google Shape;4059;p307"/>
          <p:cNvCxnSpPr/>
          <p:nvPr/>
        </p:nvCxnSpPr>
        <p:spPr>
          <a:xfrm flipH="1" rot="10800000">
            <a:off x="2232325" y="2559825"/>
            <a:ext cx="1785300" cy="54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060" name="Google Shape;4060;p307"/>
          <p:cNvSpPr txBox="1"/>
          <p:nvPr/>
        </p:nvSpPr>
        <p:spPr>
          <a:xfrm>
            <a:off x="3845800" y="3232675"/>
            <a:ext cx="182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L7 Load Balancer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61" name="Google Shape;4061;p307"/>
          <p:cNvSpPr txBox="1"/>
          <p:nvPr/>
        </p:nvSpPr>
        <p:spPr>
          <a:xfrm>
            <a:off x="7350626" y="1816350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 server 1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62" name="Google Shape;4062;p307"/>
          <p:cNvSpPr txBox="1"/>
          <p:nvPr/>
        </p:nvSpPr>
        <p:spPr>
          <a:xfrm>
            <a:off x="7350626" y="4109375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 server 2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44.1.1.4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063" name="Google Shape;4063;p307"/>
          <p:cNvGrpSpPr/>
          <p:nvPr/>
        </p:nvGrpSpPr>
        <p:grpSpPr>
          <a:xfrm>
            <a:off x="1044104" y="2199294"/>
            <a:ext cx="874487" cy="589599"/>
            <a:chOff x="2666325" y="4298650"/>
            <a:chExt cx="790176" cy="523250"/>
          </a:xfrm>
        </p:grpSpPr>
        <p:pic>
          <p:nvPicPr>
            <p:cNvPr id="4064" name="Google Shape;4064;p307"/>
            <p:cNvPicPr preferRelativeResize="0"/>
            <p:nvPr/>
          </p:nvPicPr>
          <p:blipFill rotWithShape="1">
            <a:blip r:embed="rId3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5" name="Google Shape;4065;p307"/>
            <p:cNvSpPr txBox="1"/>
            <p:nvPr/>
          </p:nvSpPr>
          <p:spPr>
            <a:xfrm>
              <a:off x="2875538" y="4366275"/>
              <a:ext cx="3717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4066" name="Google Shape;4066;p307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613950" y="756526"/>
            <a:ext cx="992700" cy="10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7" name="Google Shape;4067;p307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4260712" y="2110001"/>
            <a:ext cx="992700" cy="10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8" name="Google Shape;4068;p307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668175" y="3073526"/>
            <a:ext cx="992700" cy="1006616"/>
          </a:xfrm>
          <a:prstGeom prst="rect">
            <a:avLst/>
          </a:prstGeom>
          <a:noFill/>
          <a:ln>
            <a:noFill/>
          </a:ln>
        </p:spPr>
      </p:pic>
      <p:sp>
        <p:nvSpPr>
          <p:cNvPr id="4069" name="Google Shape;4069;p307"/>
          <p:cNvSpPr txBox="1"/>
          <p:nvPr/>
        </p:nvSpPr>
        <p:spPr>
          <a:xfrm>
            <a:off x="1044100" y="2878675"/>
            <a:ext cx="96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44.1.1.1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070" name="Google Shape;4070;p307"/>
          <p:cNvCxnSpPr>
            <a:endCxn id="4066" idx="1"/>
          </p:cNvCxnSpPr>
          <p:nvPr/>
        </p:nvCxnSpPr>
        <p:spPr>
          <a:xfrm flipH="1" rot="10800000">
            <a:off x="5456950" y="1259834"/>
            <a:ext cx="2157000" cy="1096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071" name="Google Shape;4071;p307"/>
          <p:cNvCxnSpPr/>
          <p:nvPr/>
        </p:nvCxnSpPr>
        <p:spPr>
          <a:xfrm>
            <a:off x="5515550" y="2558700"/>
            <a:ext cx="2098500" cy="994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4072" name="Google Shape;4072;p307"/>
          <p:cNvSpPr/>
          <p:nvPr/>
        </p:nvSpPr>
        <p:spPr>
          <a:xfrm>
            <a:off x="2867559" y="2035050"/>
            <a:ext cx="514800" cy="354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</a:t>
            </a:r>
            <a:endParaRPr sz="1000"/>
          </a:p>
        </p:txBody>
      </p:sp>
      <p:sp>
        <p:nvSpPr>
          <p:cNvPr id="4073" name="Google Shape;4073;p307"/>
          <p:cNvSpPr/>
          <p:nvPr/>
        </p:nvSpPr>
        <p:spPr>
          <a:xfrm>
            <a:off x="3382289" y="2035050"/>
            <a:ext cx="690900" cy="354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44.1.1.2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4074" name="Google Shape;4074;p307"/>
          <p:cNvSpPr/>
          <p:nvPr/>
        </p:nvSpPr>
        <p:spPr>
          <a:xfrm>
            <a:off x="2176764" y="2035050"/>
            <a:ext cx="690900" cy="354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44.1.1.1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4075" name="Google Shape;4075;p307"/>
          <p:cNvSpPr/>
          <p:nvPr/>
        </p:nvSpPr>
        <p:spPr>
          <a:xfrm rot="-1665606">
            <a:off x="6105025" y="1334738"/>
            <a:ext cx="514631" cy="35400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</a:t>
            </a:r>
            <a:endParaRPr sz="1000"/>
          </a:p>
        </p:txBody>
      </p:sp>
      <p:sp>
        <p:nvSpPr>
          <p:cNvPr id="4076" name="Google Shape;4076;p307"/>
          <p:cNvSpPr/>
          <p:nvPr/>
        </p:nvSpPr>
        <p:spPr>
          <a:xfrm rot="-1665999">
            <a:off x="6550321" y="1053843"/>
            <a:ext cx="690963" cy="354005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44.1.1.3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4077" name="Google Shape;4077;p307"/>
          <p:cNvSpPr/>
          <p:nvPr/>
        </p:nvSpPr>
        <p:spPr>
          <a:xfrm rot="-1665999">
            <a:off x="5483606" y="1615456"/>
            <a:ext cx="690963" cy="354005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44.1.1.2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1" name="Shape 4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2" name="Google Shape;4082;p3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7 Load Balancer</a:t>
            </a:r>
            <a:endParaRPr/>
          </a:p>
        </p:txBody>
      </p:sp>
      <p:cxnSp>
        <p:nvCxnSpPr>
          <p:cNvPr id="4083" name="Google Shape;4083;p308"/>
          <p:cNvCxnSpPr/>
          <p:nvPr/>
        </p:nvCxnSpPr>
        <p:spPr>
          <a:xfrm flipH="1" rot="10800000">
            <a:off x="2232325" y="2559825"/>
            <a:ext cx="1785300" cy="54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084" name="Google Shape;4084;p308"/>
          <p:cNvSpPr txBox="1"/>
          <p:nvPr/>
        </p:nvSpPr>
        <p:spPr>
          <a:xfrm>
            <a:off x="3845800" y="3232675"/>
            <a:ext cx="182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L7 Load Balancer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85" name="Google Shape;4085;p308"/>
          <p:cNvSpPr txBox="1"/>
          <p:nvPr/>
        </p:nvSpPr>
        <p:spPr>
          <a:xfrm>
            <a:off x="7350626" y="1816350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 server 1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86" name="Google Shape;4086;p308"/>
          <p:cNvSpPr txBox="1"/>
          <p:nvPr/>
        </p:nvSpPr>
        <p:spPr>
          <a:xfrm>
            <a:off x="7350626" y="4109375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 server 2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44.1.1.4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087" name="Google Shape;4087;p308"/>
          <p:cNvGrpSpPr/>
          <p:nvPr/>
        </p:nvGrpSpPr>
        <p:grpSpPr>
          <a:xfrm>
            <a:off x="1044104" y="2199294"/>
            <a:ext cx="874487" cy="589599"/>
            <a:chOff x="2666325" y="4298650"/>
            <a:chExt cx="790176" cy="523250"/>
          </a:xfrm>
        </p:grpSpPr>
        <p:pic>
          <p:nvPicPr>
            <p:cNvPr id="4088" name="Google Shape;4088;p308"/>
            <p:cNvPicPr preferRelativeResize="0"/>
            <p:nvPr/>
          </p:nvPicPr>
          <p:blipFill rotWithShape="1">
            <a:blip r:embed="rId3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9" name="Google Shape;4089;p308"/>
            <p:cNvSpPr txBox="1"/>
            <p:nvPr/>
          </p:nvSpPr>
          <p:spPr>
            <a:xfrm>
              <a:off x="2875538" y="4366275"/>
              <a:ext cx="3717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4090" name="Google Shape;4090;p308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613950" y="756526"/>
            <a:ext cx="992700" cy="10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1" name="Google Shape;4091;p308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4260712" y="2110001"/>
            <a:ext cx="992700" cy="10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2" name="Google Shape;4092;p308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668175" y="3073526"/>
            <a:ext cx="992700" cy="1006616"/>
          </a:xfrm>
          <a:prstGeom prst="rect">
            <a:avLst/>
          </a:prstGeom>
          <a:noFill/>
          <a:ln>
            <a:noFill/>
          </a:ln>
        </p:spPr>
      </p:pic>
      <p:sp>
        <p:nvSpPr>
          <p:cNvPr id="4093" name="Google Shape;4093;p308"/>
          <p:cNvSpPr txBox="1"/>
          <p:nvPr/>
        </p:nvSpPr>
        <p:spPr>
          <a:xfrm>
            <a:off x="1044100" y="2878675"/>
            <a:ext cx="96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44.1.1.1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094" name="Google Shape;4094;p308"/>
          <p:cNvCxnSpPr>
            <a:endCxn id="4090" idx="1"/>
          </p:cNvCxnSpPr>
          <p:nvPr/>
        </p:nvCxnSpPr>
        <p:spPr>
          <a:xfrm flipH="1" rot="10800000">
            <a:off x="5456950" y="1259834"/>
            <a:ext cx="2157000" cy="1096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4095" name="Google Shape;4095;p308"/>
          <p:cNvCxnSpPr/>
          <p:nvPr/>
        </p:nvCxnSpPr>
        <p:spPr>
          <a:xfrm>
            <a:off x="5515550" y="2558700"/>
            <a:ext cx="2098500" cy="994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4096" name="Google Shape;4096;p308"/>
          <p:cNvSpPr/>
          <p:nvPr/>
        </p:nvSpPr>
        <p:spPr>
          <a:xfrm>
            <a:off x="2867559" y="2035050"/>
            <a:ext cx="514800" cy="354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RES</a:t>
            </a:r>
            <a:endParaRPr sz="1000"/>
          </a:p>
        </p:txBody>
      </p:sp>
      <p:sp>
        <p:nvSpPr>
          <p:cNvPr id="4097" name="Google Shape;4097;p308"/>
          <p:cNvSpPr/>
          <p:nvPr/>
        </p:nvSpPr>
        <p:spPr>
          <a:xfrm>
            <a:off x="3382289" y="2035050"/>
            <a:ext cx="690900" cy="354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44.1.1.1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4098" name="Google Shape;4098;p308"/>
          <p:cNvSpPr/>
          <p:nvPr/>
        </p:nvSpPr>
        <p:spPr>
          <a:xfrm>
            <a:off x="2176764" y="2035050"/>
            <a:ext cx="690900" cy="354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44.1.1.2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4099" name="Google Shape;4099;p308"/>
          <p:cNvSpPr/>
          <p:nvPr/>
        </p:nvSpPr>
        <p:spPr>
          <a:xfrm rot="-1665606">
            <a:off x="6105025" y="1334738"/>
            <a:ext cx="514631" cy="35400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RES</a:t>
            </a:r>
            <a:endParaRPr sz="1000"/>
          </a:p>
        </p:txBody>
      </p:sp>
      <p:sp>
        <p:nvSpPr>
          <p:cNvPr id="4100" name="Google Shape;4100;p308"/>
          <p:cNvSpPr/>
          <p:nvPr/>
        </p:nvSpPr>
        <p:spPr>
          <a:xfrm rot="-1665999">
            <a:off x="6550321" y="1053843"/>
            <a:ext cx="690963" cy="354005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44.1.1.2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4101" name="Google Shape;4101;p308"/>
          <p:cNvSpPr/>
          <p:nvPr/>
        </p:nvSpPr>
        <p:spPr>
          <a:xfrm rot="-1665999">
            <a:off x="5483606" y="1615456"/>
            <a:ext cx="690963" cy="354005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44.1.1.3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5" name="Shape 4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Google Shape;4106;p3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7 Load Balancer</a:t>
            </a:r>
            <a:endParaRPr/>
          </a:p>
        </p:txBody>
      </p:sp>
      <p:cxnSp>
        <p:nvCxnSpPr>
          <p:cNvPr id="4107" name="Google Shape;4107;p309"/>
          <p:cNvCxnSpPr/>
          <p:nvPr/>
        </p:nvCxnSpPr>
        <p:spPr>
          <a:xfrm flipH="1" rot="10800000">
            <a:off x="2232325" y="2559825"/>
            <a:ext cx="1785300" cy="54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4108" name="Google Shape;4108;p309"/>
          <p:cNvSpPr txBox="1"/>
          <p:nvPr/>
        </p:nvSpPr>
        <p:spPr>
          <a:xfrm>
            <a:off x="3845800" y="3232675"/>
            <a:ext cx="182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L7 Load Balancer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09" name="Google Shape;4109;p309"/>
          <p:cNvSpPr txBox="1"/>
          <p:nvPr/>
        </p:nvSpPr>
        <p:spPr>
          <a:xfrm>
            <a:off x="7350626" y="1816350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 server 1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10" name="Google Shape;4110;p309"/>
          <p:cNvSpPr txBox="1"/>
          <p:nvPr/>
        </p:nvSpPr>
        <p:spPr>
          <a:xfrm>
            <a:off x="7350626" y="4109375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 server 2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44.1.1.4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111" name="Google Shape;4111;p309"/>
          <p:cNvGrpSpPr/>
          <p:nvPr/>
        </p:nvGrpSpPr>
        <p:grpSpPr>
          <a:xfrm>
            <a:off x="1044104" y="2199294"/>
            <a:ext cx="874487" cy="589599"/>
            <a:chOff x="2666325" y="4298650"/>
            <a:chExt cx="790176" cy="523250"/>
          </a:xfrm>
        </p:grpSpPr>
        <p:pic>
          <p:nvPicPr>
            <p:cNvPr id="4112" name="Google Shape;4112;p309"/>
            <p:cNvPicPr preferRelativeResize="0"/>
            <p:nvPr/>
          </p:nvPicPr>
          <p:blipFill rotWithShape="1">
            <a:blip r:embed="rId3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3" name="Google Shape;4113;p309"/>
            <p:cNvSpPr txBox="1"/>
            <p:nvPr/>
          </p:nvSpPr>
          <p:spPr>
            <a:xfrm>
              <a:off x="2875538" y="4366275"/>
              <a:ext cx="3717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4114" name="Google Shape;4114;p309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613950" y="756526"/>
            <a:ext cx="992700" cy="10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5" name="Google Shape;4115;p309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4260712" y="2110001"/>
            <a:ext cx="992700" cy="10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6" name="Google Shape;4116;p309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668175" y="3073526"/>
            <a:ext cx="992700" cy="1006616"/>
          </a:xfrm>
          <a:prstGeom prst="rect">
            <a:avLst/>
          </a:prstGeom>
          <a:noFill/>
          <a:ln>
            <a:noFill/>
          </a:ln>
        </p:spPr>
      </p:pic>
      <p:sp>
        <p:nvSpPr>
          <p:cNvPr id="4117" name="Google Shape;4117;p309"/>
          <p:cNvSpPr txBox="1"/>
          <p:nvPr/>
        </p:nvSpPr>
        <p:spPr>
          <a:xfrm>
            <a:off x="1044100" y="2878675"/>
            <a:ext cx="96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18" name="Google Shape;4118;p309"/>
          <p:cNvSpPr txBox="1"/>
          <p:nvPr/>
        </p:nvSpPr>
        <p:spPr>
          <a:xfrm>
            <a:off x="2263350" y="2160150"/>
            <a:ext cx="17352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 GET /1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4119" name="Google Shape;4119;p309"/>
          <p:cNvCxnSpPr>
            <a:endCxn id="4114" idx="1"/>
          </p:cNvCxnSpPr>
          <p:nvPr/>
        </p:nvCxnSpPr>
        <p:spPr>
          <a:xfrm flipH="1" rot="10800000">
            <a:off x="5456950" y="1259834"/>
            <a:ext cx="2157000" cy="1096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120" name="Google Shape;4120;p309"/>
          <p:cNvCxnSpPr/>
          <p:nvPr/>
        </p:nvCxnSpPr>
        <p:spPr>
          <a:xfrm>
            <a:off x="5515550" y="2558700"/>
            <a:ext cx="2098500" cy="994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4121" name="Google Shape;4121;p309"/>
          <p:cNvSpPr/>
          <p:nvPr/>
        </p:nvSpPr>
        <p:spPr>
          <a:xfrm>
            <a:off x="2743135" y="2697150"/>
            <a:ext cx="264900" cy="176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</a:t>
            </a:r>
            <a:endParaRPr sz="900"/>
          </a:p>
        </p:txBody>
      </p:sp>
      <p:sp>
        <p:nvSpPr>
          <p:cNvPr id="4122" name="Google Shape;4122;p309"/>
          <p:cNvSpPr/>
          <p:nvPr/>
        </p:nvSpPr>
        <p:spPr>
          <a:xfrm>
            <a:off x="3044781" y="2699564"/>
            <a:ext cx="264900" cy="176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</a:t>
            </a:r>
            <a:endParaRPr sz="900"/>
          </a:p>
        </p:txBody>
      </p:sp>
      <p:sp>
        <p:nvSpPr>
          <p:cNvPr id="4123" name="Google Shape;4123;p309"/>
          <p:cNvSpPr/>
          <p:nvPr/>
        </p:nvSpPr>
        <p:spPr>
          <a:xfrm>
            <a:off x="3341228" y="2699564"/>
            <a:ext cx="264900" cy="176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3</a:t>
            </a:r>
            <a:endParaRPr sz="900"/>
          </a:p>
        </p:txBody>
      </p:sp>
      <p:sp>
        <p:nvSpPr>
          <p:cNvPr id="4124" name="Google Shape;4124;p309"/>
          <p:cNvSpPr/>
          <p:nvPr/>
        </p:nvSpPr>
        <p:spPr>
          <a:xfrm rot="-1881166">
            <a:off x="5877055" y="1715100"/>
            <a:ext cx="265229" cy="176373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</a:t>
            </a:r>
            <a:endParaRPr sz="900"/>
          </a:p>
        </p:txBody>
      </p:sp>
      <p:sp>
        <p:nvSpPr>
          <p:cNvPr id="4125" name="Google Shape;4125;p309"/>
          <p:cNvSpPr/>
          <p:nvPr/>
        </p:nvSpPr>
        <p:spPr>
          <a:xfrm rot="-1881166">
            <a:off x="6195355" y="1542663"/>
            <a:ext cx="265229" cy="176373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</a:t>
            </a:r>
            <a:endParaRPr sz="900"/>
          </a:p>
        </p:txBody>
      </p:sp>
      <p:sp>
        <p:nvSpPr>
          <p:cNvPr id="4126" name="Google Shape;4126;p309"/>
          <p:cNvSpPr/>
          <p:nvPr/>
        </p:nvSpPr>
        <p:spPr>
          <a:xfrm rot="-1881166">
            <a:off x="6513655" y="1373300"/>
            <a:ext cx="265229" cy="176373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3</a:t>
            </a:r>
            <a:endParaRPr sz="900"/>
          </a:p>
        </p:txBody>
      </p:sp>
      <p:sp>
        <p:nvSpPr>
          <p:cNvPr id="4127" name="Google Shape;4127;p309"/>
          <p:cNvSpPr/>
          <p:nvPr/>
        </p:nvSpPr>
        <p:spPr>
          <a:xfrm>
            <a:off x="4325560" y="1815125"/>
            <a:ext cx="264900" cy="176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</a:t>
            </a:r>
            <a:endParaRPr sz="900"/>
          </a:p>
        </p:txBody>
      </p:sp>
      <p:sp>
        <p:nvSpPr>
          <p:cNvPr id="4128" name="Google Shape;4128;p309"/>
          <p:cNvSpPr/>
          <p:nvPr/>
        </p:nvSpPr>
        <p:spPr>
          <a:xfrm>
            <a:off x="4627206" y="1817539"/>
            <a:ext cx="264900" cy="176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</a:t>
            </a:r>
            <a:endParaRPr sz="900"/>
          </a:p>
        </p:txBody>
      </p:sp>
      <p:sp>
        <p:nvSpPr>
          <p:cNvPr id="4129" name="Google Shape;4129;p309"/>
          <p:cNvSpPr/>
          <p:nvPr/>
        </p:nvSpPr>
        <p:spPr>
          <a:xfrm>
            <a:off x="4923653" y="1817539"/>
            <a:ext cx="264900" cy="176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3</a:t>
            </a:r>
            <a:endParaRPr sz="900"/>
          </a:p>
        </p:txBody>
      </p:sp>
      <p:sp>
        <p:nvSpPr>
          <p:cNvPr id="4130" name="Google Shape;4130;p309"/>
          <p:cNvSpPr txBox="1"/>
          <p:nvPr/>
        </p:nvSpPr>
        <p:spPr>
          <a:xfrm>
            <a:off x="3892050" y="895400"/>
            <a:ext cx="17352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LB parsers and understand the segments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4" name="Shape 4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5" name="Google Shape;4135;p3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7 Load Balancer</a:t>
            </a:r>
            <a:endParaRPr/>
          </a:p>
        </p:txBody>
      </p:sp>
      <p:cxnSp>
        <p:nvCxnSpPr>
          <p:cNvPr id="4136" name="Google Shape;4136;p310"/>
          <p:cNvCxnSpPr/>
          <p:nvPr/>
        </p:nvCxnSpPr>
        <p:spPr>
          <a:xfrm flipH="1" rot="10800000">
            <a:off x="2232325" y="2559825"/>
            <a:ext cx="1785300" cy="54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4137" name="Google Shape;4137;p310"/>
          <p:cNvSpPr txBox="1"/>
          <p:nvPr/>
        </p:nvSpPr>
        <p:spPr>
          <a:xfrm>
            <a:off x="3845800" y="3232675"/>
            <a:ext cx="182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L7 Load Balancer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38" name="Google Shape;4138;p310"/>
          <p:cNvSpPr txBox="1"/>
          <p:nvPr/>
        </p:nvSpPr>
        <p:spPr>
          <a:xfrm>
            <a:off x="7350626" y="1816350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 server 1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39" name="Google Shape;4139;p310"/>
          <p:cNvSpPr txBox="1"/>
          <p:nvPr/>
        </p:nvSpPr>
        <p:spPr>
          <a:xfrm>
            <a:off x="7350626" y="4109375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 server 2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44.1.1.4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140" name="Google Shape;4140;p310"/>
          <p:cNvGrpSpPr/>
          <p:nvPr/>
        </p:nvGrpSpPr>
        <p:grpSpPr>
          <a:xfrm>
            <a:off x="1044104" y="2199294"/>
            <a:ext cx="874487" cy="589599"/>
            <a:chOff x="2666325" y="4298650"/>
            <a:chExt cx="790176" cy="523250"/>
          </a:xfrm>
        </p:grpSpPr>
        <p:pic>
          <p:nvPicPr>
            <p:cNvPr id="4141" name="Google Shape;4141;p310"/>
            <p:cNvPicPr preferRelativeResize="0"/>
            <p:nvPr/>
          </p:nvPicPr>
          <p:blipFill rotWithShape="1">
            <a:blip r:embed="rId3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2" name="Google Shape;4142;p310"/>
            <p:cNvSpPr txBox="1"/>
            <p:nvPr/>
          </p:nvSpPr>
          <p:spPr>
            <a:xfrm>
              <a:off x="2875538" y="4366275"/>
              <a:ext cx="3717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4143" name="Google Shape;4143;p310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613950" y="756526"/>
            <a:ext cx="992700" cy="10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4" name="Google Shape;4144;p310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4260712" y="2110001"/>
            <a:ext cx="992700" cy="10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5" name="Google Shape;4145;p310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668175" y="3073526"/>
            <a:ext cx="992700" cy="1006616"/>
          </a:xfrm>
          <a:prstGeom prst="rect">
            <a:avLst/>
          </a:prstGeom>
          <a:noFill/>
          <a:ln>
            <a:noFill/>
          </a:ln>
        </p:spPr>
      </p:pic>
      <p:sp>
        <p:nvSpPr>
          <p:cNvPr id="4146" name="Google Shape;4146;p310"/>
          <p:cNvSpPr txBox="1"/>
          <p:nvPr/>
        </p:nvSpPr>
        <p:spPr>
          <a:xfrm>
            <a:off x="1044100" y="2878675"/>
            <a:ext cx="96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47" name="Google Shape;4147;p310"/>
          <p:cNvSpPr txBox="1"/>
          <p:nvPr/>
        </p:nvSpPr>
        <p:spPr>
          <a:xfrm>
            <a:off x="2263350" y="2160150"/>
            <a:ext cx="17352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 GET /2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4148" name="Google Shape;4148;p310"/>
          <p:cNvCxnSpPr>
            <a:endCxn id="4143" idx="1"/>
          </p:cNvCxnSpPr>
          <p:nvPr/>
        </p:nvCxnSpPr>
        <p:spPr>
          <a:xfrm flipH="1" rot="10800000">
            <a:off x="5456950" y="1259834"/>
            <a:ext cx="2157000" cy="1096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149" name="Google Shape;4149;p310"/>
          <p:cNvCxnSpPr/>
          <p:nvPr/>
        </p:nvCxnSpPr>
        <p:spPr>
          <a:xfrm>
            <a:off x="5515550" y="2558700"/>
            <a:ext cx="2098500" cy="994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4150" name="Google Shape;4150;p310"/>
          <p:cNvSpPr/>
          <p:nvPr/>
        </p:nvSpPr>
        <p:spPr>
          <a:xfrm>
            <a:off x="2743135" y="2697150"/>
            <a:ext cx="264900" cy="176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5</a:t>
            </a:r>
            <a:endParaRPr sz="900"/>
          </a:p>
        </p:txBody>
      </p:sp>
      <p:sp>
        <p:nvSpPr>
          <p:cNvPr id="4151" name="Google Shape;4151;p310"/>
          <p:cNvSpPr/>
          <p:nvPr/>
        </p:nvSpPr>
        <p:spPr>
          <a:xfrm>
            <a:off x="3044781" y="2699564"/>
            <a:ext cx="264900" cy="176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6</a:t>
            </a:r>
            <a:endParaRPr sz="900"/>
          </a:p>
        </p:txBody>
      </p:sp>
      <p:sp>
        <p:nvSpPr>
          <p:cNvPr id="4152" name="Google Shape;4152;p310"/>
          <p:cNvSpPr/>
          <p:nvPr/>
        </p:nvSpPr>
        <p:spPr>
          <a:xfrm>
            <a:off x="3341228" y="2699564"/>
            <a:ext cx="264900" cy="176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7</a:t>
            </a:r>
            <a:endParaRPr sz="900"/>
          </a:p>
        </p:txBody>
      </p:sp>
      <p:sp>
        <p:nvSpPr>
          <p:cNvPr id="4153" name="Google Shape;4153;p310"/>
          <p:cNvSpPr/>
          <p:nvPr/>
        </p:nvSpPr>
        <p:spPr>
          <a:xfrm rot="1736481">
            <a:off x="5946931" y="2976683"/>
            <a:ext cx="265336" cy="17643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5</a:t>
            </a:r>
            <a:endParaRPr sz="900"/>
          </a:p>
        </p:txBody>
      </p:sp>
      <p:sp>
        <p:nvSpPr>
          <p:cNvPr id="4154" name="Google Shape;4154;p310"/>
          <p:cNvSpPr/>
          <p:nvPr/>
        </p:nvSpPr>
        <p:spPr>
          <a:xfrm rot="1736481">
            <a:off x="6254626" y="3167401"/>
            <a:ext cx="265336" cy="17643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6</a:t>
            </a:r>
            <a:endParaRPr sz="900"/>
          </a:p>
        </p:txBody>
      </p:sp>
      <p:sp>
        <p:nvSpPr>
          <p:cNvPr id="4155" name="Google Shape;4155;p310"/>
          <p:cNvSpPr/>
          <p:nvPr/>
        </p:nvSpPr>
        <p:spPr>
          <a:xfrm rot="1736481">
            <a:off x="6559652" y="3359645"/>
            <a:ext cx="265336" cy="17643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7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9" name="Shape 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p3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7 Load Balancer</a:t>
            </a:r>
            <a:endParaRPr/>
          </a:p>
        </p:txBody>
      </p:sp>
      <p:cxnSp>
        <p:nvCxnSpPr>
          <p:cNvPr id="4161" name="Google Shape;4161;p311"/>
          <p:cNvCxnSpPr/>
          <p:nvPr/>
        </p:nvCxnSpPr>
        <p:spPr>
          <a:xfrm flipH="1" rot="10800000">
            <a:off x="2232325" y="2559825"/>
            <a:ext cx="1785300" cy="54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4162" name="Google Shape;4162;p311"/>
          <p:cNvSpPr txBox="1"/>
          <p:nvPr/>
        </p:nvSpPr>
        <p:spPr>
          <a:xfrm>
            <a:off x="3845800" y="3232675"/>
            <a:ext cx="182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L7 Load Balancer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63" name="Google Shape;4163;p311"/>
          <p:cNvSpPr txBox="1"/>
          <p:nvPr/>
        </p:nvSpPr>
        <p:spPr>
          <a:xfrm>
            <a:off x="7350626" y="1816350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 server 1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64" name="Google Shape;4164;p311"/>
          <p:cNvSpPr txBox="1"/>
          <p:nvPr/>
        </p:nvSpPr>
        <p:spPr>
          <a:xfrm>
            <a:off x="7350626" y="4109375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 server 2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44.1.1.4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165" name="Google Shape;4165;p311"/>
          <p:cNvGrpSpPr/>
          <p:nvPr/>
        </p:nvGrpSpPr>
        <p:grpSpPr>
          <a:xfrm>
            <a:off x="1044104" y="2199294"/>
            <a:ext cx="874487" cy="589599"/>
            <a:chOff x="2666325" y="4298650"/>
            <a:chExt cx="790176" cy="523250"/>
          </a:xfrm>
        </p:grpSpPr>
        <p:pic>
          <p:nvPicPr>
            <p:cNvPr id="4166" name="Google Shape;4166;p311"/>
            <p:cNvPicPr preferRelativeResize="0"/>
            <p:nvPr/>
          </p:nvPicPr>
          <p:blipFill rotWithShape="1">
            <a:blip r:embed="rId3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7" name="Google Shape;4167;p311"/>
            <p:cNvSpPr txBox="1"/>
            <p:nvPr/>
          </p:nvSpPr>
          <p:spPr>
            <a:xfrm>
              <a:off x="2875538" y="4366275"/>
              <a:ext cx="3717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4168" name="Google Shape;4168;p311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613950" y="756526"/>
            <a:ext cx="992700" cy="10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9" name="Google Shape;4169;p311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4260712" y="2110001"/>
            <a:ext cx="992700" cy="10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0" name="Google Shape;4170;p311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668175" y="3073526"/>
            <a:ext cx="992700" cy="1006616"/>
          </a:xfrm>
          <a:prstGeom prst="rect">
            <a:avLst/>
          </a:prstGeom>
          <a:noFill/>
          <a:ln>
            <a:noFill/>
          </a:ln>
        </p:spPr>
      </p:pic>
      <p:sp>
        <p:nvSpPr>
          <p:cNvPr id="4171" name="Google Shape;4171;p311"/>
          <p:cNvSpPr txBox="1"/>
          <p:nvPr/>
        </p:nvSpPr>
        <p:spPr>
          <a:xfrm>
            <a:off x="1044100" y="2878675"/>
            <a:ext cx="96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44.1.1.1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172" name="Google Shape;4172;p311"/>
          <p:cNvCxnSpPr>
            <a:endCxn id="4168" idx="1"/>
          </p:cNvCxnSpPr>
          <p:nvPr/>
        </p:nvCxnSpPr>
        <p:spPr>
          <a:xfrm flipH="1" rot="10800000">
            <a:off x="5456950" y="1259834"/>
            <a:ext cx="2157000" cy="1096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173" name="Google Shape;4173;p311"/>
          <p:cNvCxnSpPr/>
          <p:nvPr/>
        </p:nvCxnSpPr>
        <p:spPr>
          <a:xfrm>
            <a:off x="5515550" y="2558700"/>
            <a:ext cx="2098500" cy="994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4174" name="Google Shape;4174;p311"/>
          <p:cNvSpPr/>
          <p:nvPr/>
        </p:nvSpPr>
        <p:spPr>
          <a:xfrm>
            <a:off x="2693485" y="3232675"/>
            <a:ext cx="264900" cy="176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</a:t>
            </a:r>
            <a:endParaRPr sz="900"/>
          </a:p>
        </p:txBody>
      </p:sp>
      <p:sp>
        <p:nvSpPr>
          <p:cNvPr id="4175" name="Google Shape;4175;p311"/>
          <p:cNvSpPr/>
          <p:nvPr/>
        </p:nvSpPr>
        <p:spPr>
          <a:xfrm>
            <a:off x="2995131" y="3235089"/>
            <a:ext cx="264900" cy="176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</a:t>
            </a:r>
            <a:endParaRPr sz="900"/>
          </a:p>
        </p:txBody>
      </p:sp>
      <p:sp>
        <p:nvSpPr>
          <p:cNvPr id="4176" name="Google Shape;4176;p311"/>
          <p:cNvSpPr/>
          <p:nvPr/>
        </p:nvSpPr>
        <p:spPr>
          <a:xfrm>
            <a:off x="3291578" y="3235089"/>
            <a:ext cx="264900" cy="176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3</a:t>
            </a:r>
            <a:endParaRPr sz="900"/>
          </a:p>
        </p:txBody>
      </p:sp>
      <p:sp>
        <p:nvSpPr>
          <p:cNvPr id="4177" name="Google Shape;4177;p311"/>
          <p:cNvSpPr/>
          <p:nvPr/>
        </p:nvSpPr>
        <p:spPr>
          <a:xfrm rot="-2142204">
            <a:off x="5929488" y="1752272"/>
            <a:ext cx="265255" cy="176081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</a:t>
            </a:r>
            <a:endParaRPr sz="900"/>
          </a:p>
        </p:txBody>
      </p:sp>
      <p:sp>
        <p:nvSpPr>
          <p:cNvPr id="4178" name="Google Shape;4178;p311"/>
          <p:cNvSpPr/>
          <p:nvPr/>
        </p:nvSpPr>
        <p:spPr>
          <a:xfrm rot="-2142204">
            <a:off x="6233915" y="1556379"/>
            <a:ext cx="265255" cy="176081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</a:t>
            </a:r>
            <a:endParaRPr sz="900"/>
          </a:p>
        </p:txBody>
      </p:sp>
      <p:sp>
        <p:nvSpPr>
          <p:cNvPr id="4179" name="Google Shape;4179;p311"/>
          <p:cNvSpPr/>
          <p:nvPr/>
        </p:nvSpPr>
        <p:spPr>
          <a:xfrm rot="-2142204">
            <a:off x="6538572" y="1363552"/>
            <a:ext cx="265255" cy="176081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3</a:t>
            </a:r>
            <a:endParaRPr sz="900"/>
          </a:p>
        </p:txBody>
      </p:sp>
      <p:sp>
        <p:nvSpPr>
          <p:cNvPr id="4180" name="Google Shape;4180;p311"/>
          <p:cNvSpPr txBox="1"/>
          <p:nvPr/>
        </p:nvSpPr>
        <p:spPr>
          <a:xfrm>
            <a:off x="2257375" y="3414425"/>
            <a:ext cx="17352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(New connection)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 GET /3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181" name="Google Shape;4181;p311"/>
          <p:cNvCxnSpPr/>
          <p:nvPr/>
        </p:nvCxnSpPr>
        <p:spPr>
          <a:xfrm flipH="1" rot="10800000">
            <a:off x="2232325" y="3176050"/>
            <a:ext cx="1785300" cy="5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Welcome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 this course is for?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Course Outline</a:t>
            </a:r>
            <a:endParaRPr/>
          </a:p>
        </p:txBody>
      </p:sp>
      <p:sp>
        <p:nvSpPr>
          <p:cNvPr id="70" name="Google Shape;70;p15"/>
          <p:cNvSpPr txBox="1"/>
          <p:nvPr>
            <p:ph idx="4294967295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Short Polling?</a:t>
            </a:r>
            <a:endParaRPr/>
          </a:p>
        </p:txBody>
      </p:sp>
      <p:sp>
        <p:nvSpPr>
          <p:cNvPr id="305" name="Google Shape;305;p42"/>
          <p:cNvSpPr txBox="1"/>
          <p:nvPr>
            <p:ph idx="1" type="body"/>
          </p:nvPr>
        </p:nvSpPr>
        <p:spPr>
          <a:xfrm>
            <a:off x="345625" y="1138900"/>
            <a:ext cx="7260300" cy="3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Client sends a request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Server responds immediately with a handle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Server continues to process the request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Client uses that handle to check for status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Multiple “short” request response as polls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5" name="Shape 4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6" name="Google Shape;4186;p3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7 Load Balancer (Pros and Cons)</a:t>
            </a:r>
            <a:endParaRPr/>
          </a:p>
        </p:txBody>
      </p:sp>
      <p:sp>
        <p:nvSpPr>
          <p:cNvPr id="4187" name="Google Shape;4187;p312"/>
          <p:cNvSpPr txBox="1"/>
          <p:nvPr>
            <p:ph idx="1" type="body"/>
          </p:nvPr>
        </p:nvSpPr>
        <p:spPr>
          <a:xfrm>
            <a:off x="311700" y="1152475"/>
            <a:ext cx="3941100" cy="3615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Pros</a:t>
            </a:r>
            <a:endParaRPr/>
          </a:p>
        </p:txBody>
      </p:sp>
      <p:sp>
        <p:nvSpPr>
          <p:cNvPr id="4188" name="Google Shape;4188;p312"/>
          <p:cNvSpPr txBox="1"/>
          <p:nvPr/>
        </p:nvSpPr>
        <p:spPr>
          <a:xfrm>
            <a:off x="560775" y="1836600"/>
            <a:ext cx="3576900" cy="23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Smart load balancing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Caching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Great for microservices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API Gateway logic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Authentication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4189" name="Google Shape;4189;p312"/>
          <p:cNvSpPr txBox="1"/>
          <p:nvPr>
            <p:ph idx="1" type="body"/>
          </p:nvPr>
        </p:nvSpPr>
        <p:spPr>
          <a:xfrm>
            <a:off x="4505050" y="1152475"/>
            <a:ext cx="3941100" cy="3615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Cons</a:t>
            </a:r>
            <a:endParaRPr/>
          </a:p>
        </p:txBody>
      </p:sp>
      <p:sp>
        <p:nvSpPr>
          <p:cNvPr id="4190" name="Google Shape;4190;p312"/>
          <p:cNvSpPr txBox="1"/>
          <p:nvPr/>
        </p:nvSpPr>
        <p:spPr>
          <a:xfrm>
            <a:off x="4647925" y="1756225"/>
            <a:ext cx="36690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Expensive (looks at data)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Decrypts (terminates TLS)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Two TCP Connections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Must share TLS certificate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Needs to buffer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Needs to understand protocol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4" name="Shape 4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5" name="Google Shape;4195;p3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4196" name="Google Shape;4196;p313"/>
          <p:cNvSpPr txBox="1"/>
          <p:nvPr>
            <p:ph idx="1" type="body"/>
          </p:nvPr>
        </p:nvSpPr>
        <p:spPr>
          <a:xfrm>
            <a:off x="311700" y="1152475"/>
            <a:ext cx="8520600" cy="3157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Layer 4 vs Layer 7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Load Balancer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Layer 4 Load Balancer (pros and cons)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Layer 7 Load Balancer (pros and cons)</a:t>
            </a:r>
            <a:endParaRPr sz="2400"/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00" name="Shape 4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Google Shape;4201;p314"/>
          <p:cNvSpPr txBox="1"/>
          <p:nvPr>
            <p:ph type="ctrTitle"/>
          </p:nvPr>
        </p:nvSpPr>
        <p:spPr>
          <a:xfrm>
            <a:off x="1215750" y="1209825"/>
            <a:ext cx="6712500" cy="185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WebSockets Proxying</a:t>
            </a:r>
            <a:endParaRPr/>
          </a:p>
        </p:txBody>
      </p:sp>
      <p:sp>
        <p:nvSpPr>
          <p:cNvPr id="4202" name="Google Shape;4202;p314"/>
          <p:cNvSpPr txBox="1"/>
          <p:nvPr>
            <p:ph idx="1" type="subTitle"/>
          </p:nvPr>
        </p:nvSpPr>
        <p:spPr>
          <a:xfrm>
            <a:off x="311688" y="3108650"/>
            <a:ext cx="8520600" cy="11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WebSockets are proxied</a:t>
            </a:r>
            <a:endParaRPr/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6" name="Shape 4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7" name="Google Shape;4207;p315"/>
          <p:cNvSpPr txBox="1"/>
          <p:nvPr>
            <p:ph type="title"/>
          </p:nvPr>
        </p:nvSpPr>
        <p:spPr>
          <a:xfrm>
            <a:off x="311700" y="22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208" name="Google Shape;4208;p315"/>
          <p:cNvSpPr txBox="1"/>
          <p:nvPr>
            <p:ph idx="1" type="body"/>
          </p:nvPr>
        </p:nvSpPr>
        <p:spPr>
          <a:xfrm>
            <a:off x="311700" y="884050"/>
            <a:ext cx="8520600" cy="3778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Quick Introduction to WebSockets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Layer 4 vs Layer 7 WebSocket Proxying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Spin up a WebSocket Server without NGINX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Configure NGINX as a Layer 4 WebSocket Proxy/Load Balancer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Configure NGINX as a Layer 7 WebSocket Proxy/Load Balancer</a:t>
            </a:r>
            <a:endParaRPr sz="19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900"/>
              <a:t>Summary</a:t>
            </a:r>
            <a:endParaRPr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2" name="Shape 4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3" name="Google Shape;4213;p31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WebSockets </a:t>
            </a:r>
            <a:endParaRPr/>
          </a:p>
        </p:txBody>
      </p:sp>
      <p:pic>
        <p:nvPicPr>
          <p:cNvPr id="4214" name="Google Shape;4214;p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875" y="1388500"/>
            <a:ext cx="3935004" cy="22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8" name="Shape 4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9" name="Google Shape;4219;p317"/>
          <p:cNvSpPr txBox="1"/>
          <p:nvPr>
            <p:ph type="title"/>
          </p:nvPr>
        </p:nvSpPr>
        <p:spPr>
          <a:xfrm>
            <a:off x="323425" y="320650"/>
            <a:ext cx="18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1.0</a:t>
            </a:r>
            <a:endParaRPr/>
          </a:p>
        </p:txBody>
      </p:sp>
      <p:sp>
        <p:nvSpPr>
          <p:cNvPr id="4220" name="Google Shape;4220;p317"/>
          <p:cNvSpPr txBox="1"/>
          <p:nvPr/>
        </p:nvSpPr>
        <p:spPr>
          <a:xfrm>
            <a:off x="8509900" y="1750025"/>
            <a:ext cx="93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21" name="Google Shape;4221;p317"/>
          <p:cNvCxnSpPr/>
          <p:nvPr/>
        </p:nvCxnSpPr>
        <p:spPr>
          <a:xfrm>
            <a:off x="6827175" y="268275"/>
            <a:ext cx="36900" cy="4551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2" name="Google Shape;4222;p317"/>
          <p:cNvCxnSpPr/>
          <p:nvPr/>
        </p:nvCxnSpPr>
        <p:spPr>
          <a:xfrm flipH="1">
            <a:off x="2229575" y="286800"/>
            <a:ext cx="22800" cy="45699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23" name="Google Shape;4223;p317"/>
          <p:cNvGrpSpPr/>
          <p:nvPr/>
        </p:nvGrpSpPr>
        <p:grpSpPr>
          <a:xfrm>
            <a:off x="2377475" y="1277825"/>
            <a:ext cx="4375800" cy="757425"/>
            <a:chOff x="2377475" y="1277825"/>
            <a:chExt cx="4375800" cy="757425"/>
          </a:xfrm>
        </p:grpSpPr>
        <p:cxnSp>
          <p:nvCxnSpPr>
            <p:cNvPr id="4224" name="Google Shape;4224;p317"/>
            <p:cNvCxnSpPr/>
            <p:nvPr/>
          </p:nvCxnSpPr>
          <p:spPr>
            <a:xfrm>
              <a:off x="2377475" y="1517150"/>
              <a:ext cx="4375800" cy="5181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225" name="Google Shape;4225;p317"/>
            <p:cNvSpPr txBox="1"/>
            <p:nvPr/>
          </p:nvSpPr>
          <p:spPr>
            <a:xfrm rot="378785">
              <a:off x="4022730" y="1369119"/>
              <a:ext cx="1680591" cy="361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GET /index.html</a:t>
              </a:r>
              <a:endParaRPr>
                <a:solidFill>
                  <a:schemeClr val="dk1"/>
                </a:solidFill>
              </a:endParaRPr>
            </a:p>
          </p:txBody>
        </p:sp>
      </p:grpSp>
      <p:cxnSp>
        <p:nvCxnSpPr>
          <p:cNvPr id="4226" name="Google Shape;4226;p317"/>
          <p:cNvCxnSpPr/>
          <p:nvPr/>
        </p:nvCxnSpPr>
        <p:spPr>
          <a:xfrm flipH="1">
            <a:off x="2333325" y="2110150"/>
            <a:ext cx="4372500" cy="3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7" name="Google Shape;4227;p317"/>
          <p:cNvCxnSpPr/>
          <p:nvPr/>
        </p:nvCxnSpPr>
        <p:spPr>
          <a:xfrm>
            <a:off x="1609650" y="1227575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28" name="Google Shape;4228;p317"/>
          <p:cNvSpPr txBox="1"/>
          <p:nvPr>
            <p:ph type="title"/>
          </p:nvPr>
        </p:nvSpPr>
        <p:spPr>
          <a:xfrm>
            <a:off x="1531950" y="760756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</a:rPr>
              <a:t>open</a:t>
            </a:r>
            <a:endParaRPr sz="1800">
              <a:solidFill>
                <a:srgbClr val="6AA84F"/>
              </a:solidFill>
            </a:endParaRPr>
          </a:p>
        </p:txBody>
      </p:sp>
      <p:cxnSp>
        <p:nvCxnSpPr>
          <p:cNvPr id="4229" name="Google Shape;4229;p317"/>
          <p:cNvCxnSpPr/>
          <p:nvPr/>
        </p:nvCxnSpPr>
        <p:spPr>
          <a:xfrm>
            <a:off x="1609650" y="2236415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0" name="Google Shape;4230;p317"/>
          <p:cNvSpPr txBox="1"/>
          <p:nvPr>
            <p:ph type="title"/>
          </p:nvPr>
        </p:nvSpPr>
        <p:spPr>
          <a:xfrm>
            <a:off x="1570800" y="1762343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close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4231" name="Google Shape;4231;p317"/>
          <p:cNvSpPr txBox="1"/>
          <p:nvPr/>
        </p:nvSpPr>
        <p:spPr>
          <a:xfrm>
            <a:off x="4146625" y="4262550"/>
            <a:ext cx="78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</p:txBody>
      </p:sp>
      <p:sp>
        <p:nvSpPr>
          <p:cNvPr id="4232" name="Google Shape;4232;p317"/>
          <p:cNvSpPr txBox="1"/>
          <p:nvPr/>
        </p:nvSpPr>
        <p:spPr>
          <a:xfrm>
            <a:off x="7817000" y="758575"/>
            <a:ext cx="9807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80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233" name="Google Shape;4233;p317"/>
          <p:cNvCxnSpPr/>
          <p:nvPr/>
        </p:nvCxnSpPr>
        <p:spPr>
          <a:xfrm>
            <a:off x="2351875" y="2439475"/>
            <a:ext cx="4375800" cy="518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4" name="Google Shape;4234;p317"/>
          <p:cNvCxnSpPr/>
          <p:nvPr/>
        </p:nvCxnSpPr>
        <p:spPr>
          <a:xfrm flipH="1">
            <a:off x="2343325" y="3036350"/>
            <a:ext cx="4392900" cy="13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5" name="Google Shape;4235;p317"/>
          <p:cNvCxnSpPr/>
          <p:nvPr/>
        </p:nvCxnSpPr>
        <p:spPr>
          <a:xfrm>
            <a:off x="2351875" y="3502038"/>
            <a:ext cx="4375800" cy="518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6" name="Google Shape;4236;p317"/>
          <p:cNvCxnSpPr/>
          <p:nvPr/>
        </p:nvCxnSpPr>
        <p:spPr>
          <a:xfrm flipH="1">
            <a:off x="2319700" y="4112550"/>
            <a:ext cx="4359000" cy="269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37" name="Google Shape;4237;p317"/>
          <p:cNvSpPr txBox="1"/>
          <p:nvPr/>
        </p:nvSpPr>
        <p:spPr>
          <a:xfrm rot="378785">
            <a:off x="3833230" y="2355294"/>
            <a:ext cx="1680591" cy="361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GET /img1.jpg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38" name="Google Shape;4238;p317"/>
          <p:cNvSpPr txBox="1"/>
          <p:nvPr/>
        </p:nvSpPr>
        <p:spPr>
          <a:xfrm rot="378785">
            <a:off x="3799005" y="3354544"/>
            <a:ext cx="1680591" cy="361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GET /img2.jpg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239" name="Google Shape;4239;p317"/>
          <p:cNvCxnSpPr/>
          <p:nvPr/>
        </p:nvCxnSpPr>
        <p:spPr>
          <a:xfrm>
            <a:off x="1609650" y="3425925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0" name="Google Shape;4240;p317"/>
          <p:cNvCxnSpPr/>
          <p:nvPr/>
        </p:nvCxnSpPr>
        <p:spPr>
          <a:xfrm>
            <a:off x="1609650" y="3297775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1" name="Google Shape;4241;p317"/>
          <p:cNvCxnSpPr/>
          <p:nvPr/>
        </p:nvCxnSpPr>
        <p:spPr>
          <a:xfrm>
            <a:off x="1609650" y="2360700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2" name="Google Shape;4242;p317"/>
          <p:cNvCxnSpPr/>
          <p:nvPr/>
        </p:nvCxnSpPr>
        <p:spPr>
          <a:xfrm>
            <a:off x="1609650" y="4544150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43" name="Google Shape;4243;p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600" y="1478475"/>
            <a:ext cx="1638025" cy="163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4" name="Google Shape;4244;p3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25" y="2006838"/>
            <a:ext cx="1057925" cy="10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8" name="Shape 4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" name="Google Shape;4249;p318"/>
          <p:cNvSpPr txBox="1"/>
          <p:nvPr>
            <p:ph type="title"/>
          </p:nvPr>
        </p:nvSpPr>
        <p:spPr>
          <a:xfrm>
            <a:off x="323425" y="320650"/>
            <a:ext cx="18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1.1</a:t>
            </a:r>
            <a:endParaRPr/>
          </a:p>
        </p:txBody>
      </p:sp>
      <p:sp>
        <p:nvSpPr>
          <p:cNvPr id="4250" name="Google Shape;4250;p318"/>
          <p:cNvSpPr txBox="1"/>
          <p:nvPr/>
        </p:nvSpPr>
        <p:spPr>
          <a:xfrm>
            <a:off x="8509900" y="1750025"/>
            <a:ext cx="93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51" name="Google Shape;4251;p318"/>
          <p:cNvCxnSpPr/>
          <p:nvPr/>
        </p:nvCxnSpPr>
        <p:spPr>
          <a:xfrm>
            <a:off x="6827175" y="268275"/>
            <a:ext cx="36900" cy="4551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2" name="Google Shape;4252;p318"/>
          <p:cNvCxnSpPr/>
          <p:nvPr/>
        </p:nvCxnSpPr>
        <p:spPr>
          <a:xfrm flipH="1">
            <a:off x="2229575" y="286800"/>
            <a:ext cx="22800" cy="45699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53" name="Google Shape;4253;p318"/>
          <p:cNvGrpSpPr/>
          <p:nvPr/>
        </p:nvGrpSpPr>
        <p:grpSpPr>
          <a:xfrm>
            <a:off x="2377475" y="1277825"/>
            <a:ext cx="4375800" cy="757425"/>
            <a:chOff x="2377475" y="1277825"/>
            <a:chExt cx="4375800" cy="757425"/>
          </a:xfrm>
        </p:grpSpPr>
        <p:cxnSp>
          <p:nvCxnSpPr>
            <p:cNvPr id="4254" name="Google Shape;4254;p318"/>
            <p:cNvCxnSpPr/>
            <p:nvPr/>
          </p:nvCxnSpPr>
          <p:spPr>
            <a:xfrm>
              <a:off x="2377475" y="1517150"/>
              <a:ext cx="4375800" cy="5181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255" name="Google Shape;4255;p318"/>
            <p:cNvSpPr txBox="1"/>
            <p:nvPr/>
          </p:nvSpPr>
          <p:spPr>
            <a:xfrm rot="378785">
              <a:off x="4022730" y="1369119"/>
              <a:ext cx="1680591" cy="361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GET /index.html</a:t>
              </a:r>
              <a:endParaRPr>
                <a:solidFill>
                  <a:schemeClr val="dk1"/>
                </a:solidFill>
              </a:endParaRPr>
            </a:p>
          </p:txBody>
        </p:sp>
      </p:grpSp>
      <p:cxnSp>
        <p:nvCxnSpPr>
          <p:cNvPr id="4256" name="Google Shape;4256;p318"/>
          <p:cNvCxnSpPr/>
          <p:nvPr/>
        </p:nvCxnSpPr>
        <p:spPr>
          <a:xfrm flipH="1">
            <a:off x="2333325" y="2110150"/>
            <a:ext cx="4372500" cy="3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57" name="Google Shape;4257;p318"/>
          <p:cNvCxnSpPr/>
          <p:nvPr/>
        </p:nvCxnSpPr>
        <p:spPr>
          <a:xfrm>
            <a:off x="1609650" y="1227575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8" name="Google Shape;4258;p318"/>
          <p:cNvSpPr txBox="1"/>
          <p:nvPr>
            <p:ph type="title"/>
          </p:nvPr>
        </p:nvSpPr>
        <p:spPr>
          <a:xfrm>
            <a:off x="1531950" y="760756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</a:rPr>
              <a:t>open</a:t>
            </a:r>
            <a:endParaRPr sz="1800">
              <a:solidFill>
                <a:srgbClr val="6AA84F"/>
              </a:solidFill>
            </a:endParaRPr>
          </a:p>
        </p:txBody>
      </p:sp>
      <p:sp>
        <p:nvSpPr>
          <p:cNvPr id="4259" name="Google Shape;4259;p318"/>
          <p:cNvSpPr txBox="1"/>
          <p:nvPr/>
        </p:nvSpPr>
        <p:spPr>
          <a:xfrm>
            <a:off x="4146625" y="4262550"/>
            <a:ext cx="78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</p:txBody>
      </p:sp>
      <p:sp>
        <p:nvSpPr>
          <p:cNvPr id="4260" name="Google Shape;4260;p318"/>
          <p:cNvSpPr txBox="1"/>
          <p:nvPr/>
        </p:nvSpPr>
        <p:spPr>
          <a:xfrm>
            <a:off x="7817000" y="758575"/>
            <a:ext cx="9807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80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261" name="Google Shape;4261;p318"/>
          <p:cNvCxnSpPr/>
          <p:nvPr/>
        </p:nvCxnSpPr>
        <p:spPr>
          <a:xfrm>
            <a:off x="2351875" y="2439475"/>
            <a:ext cx="4375800" cy="518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2" name="Google Shape;4262;p318"/>
          <p:cNvCxnSpPr/>
          <p:nvPr/>
        </p:nvCxnSpPr>
        <p:spPr>
          <a:xfrm flipH="1">
            <a:off x="2343325" y="3036350"/>
            <a:ext cx="4392900" cy="13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3" name="Google Shape;4263;p318"/>
          <p:cNvCxnSpPr/>
          <p:nvPr/>
        </p:nvCxnSpPr>
        <p:spPr>
          <a:xfrm>
            <a:off x="2351875" y="3502038"/>
            <a:ext cx="4375800" cy="518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4" name="Google Shape;4264;p318"/>
          <p:cNvCxnSpPr/>
          <p:nvPr/>
        </p:nvCxnSpPr>
        <p:spPr>
          <a:xfrm flipH="1">
            <a:off x="2319700" y="4112550"/>
            <a:ext cx="4359000" cy="269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65" name="Google Shape;4265;p318"/>
          <p:cNvSpPr txBox="1"/>
          <p:nvPr/>
        </p:nvSpPr>
        <p:spPr>
          <a:xfrm rot="378785">
            <a:off x="3833230" y="2355294"/>
            <a:ext cx="1680591" cy="361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GET /img1.jpg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66" name="Google Shape;4266;p318"/>
          <p:cNvSpPr txBox="1"/>
          <p:nvPr/>
        </p:nvSpPr>
        <p:spPr>
          <a:xfrm rot="378785">
            <a:off x="3799005" y="3354544"/>
            <a:ext cx="1680591" cy="361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GET /img2.jpg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267" name="Google Shape;4267;p318"/>
          <p:cNvCxnSpPr/>
          <p:nvPr/>
        </p:nvCxnSpPr>
        <p:spPr>
          <a:xfrm>
            <a:off x="1609650" y="4544150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8" name="Google Shape;4268;p318"/>
          <p:cNvSpPr txBox="1"/>
          <p:nvPr>
            <p:ph type="title"/>
          </p:nvPr>
        </p:nvSpPr>
        <p:spPr>
          <a:xfrm>
            <a:off x="1531950" y="4079643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close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4269" name="Google Shape;4269;p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600" y="1478475"/>
            <a:ext cx="1638025" cy="163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0" name="Google Shape;4270;p3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25" y="2006838"/>
            <a:ext cx="1057925" cy="10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4" name="Shape 4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5" name="Google Shape;4275;p319"/>
          <p:cNvSpPr txBox="1"/>
          <p:nvPr>
            <p:ph type="title"/>
          </p:nvPr>
        </p:nvSpPr>
        <p:spPr>
          <a:xfrm>
            <a:off x="66925" y="286800"/>
            <a:ext cx="227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WebSockets</a:t>
            </a:r>
            <a:endParaRPr/>
          </a:p>
        </p:txBody>
      </p:sp>
      <p:sp>
        <p:nvSpPr>
          <p:cNvPr id="4276" name="Google Shape;4276;p319"/>
          <p:cNvSpPr txBox="1"/>
          <p:nvPr/>
        </p:nvSpPr>
        <p:spPr>
          <a:xfrm>
            <a:off x="8509900" y="1750025"/>
            <a:ext cx="93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77" name="Google Shape;4277;p319"/>
          <p:cNvCxnSpPr/>
          <p:nvPr/>
        </p:nvCxnSpPr>
        <p:spPr>
          <a:xfrm>
            <a:off x="6827175" y="268275"/>
            <a:ext cx="36900" cy="4551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8" name="Google Shape;4278;p319"/>
          <p:cNvCxnSpPr/>
          <p:nvPr/>
        </p:nvCxnSpPr>
        <p:spPr>
          <a:xfrm flipH="1">
            <a:off x="2229575" y="286800"/>
            <a:ext cx="22800" cy="45699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9" name="Google Shape;4279;p319"/>
          <p:cNvCxnSpPr/>
          <p:nvPr/>
        </p:nvCxnSpPr>
        <p:spPr>
          <a:xfrm>
            <a:off x="2366725" y="1898500"/>
            <a:ext cx="4346100" cy="231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0" name="Google Shape;4280;p319"/>
          <p:cNvCxnSpPr/>
          <p:nvPr/>
        </p:nvCxnSpPr>
        <p:spPr>
          <a:xfrm flipH="1">
            <a:off x="2353525" y="2666725"/>
            <a:ext cx="4372500" cy="3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1" name="Google Shape;4281;p319"/>
          <p:cNvCxnSpPr/>
          <p:nvPr/>
        </p:nvCxnSpPr>
        <p:spPr>
          <a:xfrm>
            <a:off x="1609650" y="1227575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2" name="Google Shape;4282;p319"/>
          <p:cNvSpPr txBox="1"/>
          <p:nvPr>
            <p:ph type="title"/>
          </p:nvPr>
        </p:nvSpPr>
        <p:spPr>
          <a:xfrm>
            <a:off x="1531950" y="760756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</a:rPr>
              <a:t>open</a:t>
            </a:r>
            <a:endParaRPr sz="1800">
              <a:solidFill>
                <a:srgbClr val="6AA84F"/>
              </a:solidFill>
            </a:endParaRPr>
          </a:p>
        </p:txBody>
      </p:sp>
      <p:sp>
        <p:nvSpPr>
          <p:cNvPr id="4283" name="Google Shape;4283;p319"/>
          <p:cNvSpPr txBox="1"/>
          <p:nvPr/>
        </p:nvSpPr>
        <p:spPr>
          <a:xfrm>
            <a:off x="4146625" y="4458075"/>
            <a:ext cx="78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….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84" name="Google Shape;4284;p319"/>
          <p:cNvSpPr txBox="1"/>
          <p:nvPr/>
        </p:nvSpPr>
        <p:spPr>
          <a:xfrm>
            <a:off x="7817000" y="758575"/>
            <a:ext cx="9807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80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285" name="Google Shape;4285;p319"/>
          <p:cNvCxnSpPr/>
          <p:nvPr/>
        </p:nvCxnSpPr>
        <p:spPr>
          <a:xfrm>
            <a:off x="2375650" y="2246200"/>
            <a:ext cx="4352100" cy="260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6" name="Google Shape;4286;p319"/>
          <p:cNvCxnSpPr/>
          <p:nvPr/>
        </p:nvCxnSpPr>
        <p:spPr>
          <a:xfrm flipH="1">
            <a:off x="2343425" y="1680875"/>
            <a:ext cx="4368900" cy="10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7" name="Google Shape;4287;p319"/>
          <p:cNvCxnSpPr/>
          <p:nvPr/>
        </p:nvCxnSpPr>
        <p:spPr>
          <a:xfrm>
            <a:off x="2386850" y="2997000"/>
            <a:ext cx="4340700" cy="308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8" name="Google Shape;4288;p319"/>
          <p:cNvCxnSpPr/>
          <p:nvPr/>
        </p:nvCxnSpPr>
        <p:spPr>
          <a:xfrm flipH="1">
            <a:off x="2313775" y="3443150"/>
            <a:ext cx="4359000" cy="269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9" name="Google Shape;4289;p319"/>
          <p:cNvCxnSpPr/>
          <p:nvPr/>
        </p:nvCxnSpPr>
        <p:spPr>
          <a:xfrm>
            <a:off x="1609650" y="4772750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0" name="Google Shape;4290;p319"/>
          <p:cNvSpPr txBox="1"/>
          <p:nvPr>
            <p:ph type="title"/>
          </p:nvPr>
        </p:nvSpPr>
        <p:spPr>
          <a:xfrm>
            <a:off x="1531950" y="4351368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close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4291" name="Google Shape;4291;p319"/>
          <p:cNvCxnSpPr/>
          <p:nvPr/>
        </p:nvCxnSpPr>
        <p:spPr>
          <a:xfrm flipH="1">
            <a:off x="2360275" y="3731750"/>
            <a:ext cx="4359000" cy="269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2" name="Google Shape;4292;p319"/>
          <p:cNvCxnSpPr/>
          <p:nvPr/>
        </p:nvCxnSpPr>
        <p:spPr>
          <a:xfrm flipH="1">
            <a:off x="2360275" y="4056813"/>
            <a:ext cx="4359000" cy="269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3" name="Google Shape;4293;p319"/>
          <p:cNvCxnSpPr/>
          <p:nvPr/>
        </p:nvCxnSpPr>
        <p:spPr>
          <a:xfrm>
            <a:off x="2369425" y="4172600"/>
            <a:ext cx="4376400" cy="2139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4" name="Google Shape;4294;p319"/>
          <p:cNvCxnSpPr/>
          <p:nvPr/>
        </p:nvCxnSpPr>
        <p:spPr>
          <a:xfrm rot="10800000">
            <a:off x="2359675" y="1432175"/>
            <a:ext cx="4267200" cy="4410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295" name="Google Shape;4295;p319"/>
          <p:cNvSpPr txBox="1"/>
          <p:nvPr/>
        </p:nvSpPr>
        <p:spPr>
          <a:xfrm>
            <a:off x="3429113" y="1092875"/>
            <a:ext cx="24204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Websocket handshake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96" name="Google Shape;4296;p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600" y="1478475"/>
            <a:ext cx="1638025" cy="163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7" name="Google Shape;4297;p3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25" y="2006838"/>
            <a:ext cx="1057925" cy="10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1" name="Shape 4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" name="Google Shape;4302;p320"/>
          <p:cNvSpPr txBox="1"/>
          <p:nvPr>
            <p:ph type="title"/>
          </p:nvPr>
        </p:nvSpPr>
        <p:spPr>
          <a:xfrm>
            <a:off x="323425" y="168250"/>
            <a:ext cx="654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WebSockets Handshake ws:// or wss://</a:t>
            </a:r>
            <a:endParaRPr/>
          </a:p>
        </p:txBody>
      </p:sp>
      <p:sp>
        <p:nvSpPr>
          <p:cNvPr id="4303" name="Google Shape;4303;p320"/>
          <p:cNvSpPr txBox="1"/>
          <p:nvPr/>
        </p:nvSpPr>
        <p:spPr>
          <a:xfrm>
            <a:off x="8509900" y="1750025"/>
            <a:ext cx="93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04" name="Google Shape;4304;p320"/>
          <p:cNvCxnSpPr/>
          <p:nvPr/>
        </p:nvCxnSpPr>
        <p:spPr>
          <a:xfrm>
            <a:off x="6858000" y="1053350"/>
            <a:ext cx="6000" cy="37662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5" name="Google Shape;4305;p320"/>
          <p:cNvCxnSpPr/>
          <p:nvPr/>
        </p:nvCxnSpPr>
        <p:spPr>
          <a:xfrm flipH="1">
            <a:off x="2229675" y="1053350"/>
            <a:ext cx="300" cy="38034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306" name="Google Shape;4306;p320"/>
          <p:cNvGrpSpPr/>
          <p:nvPr/>
        </p:nvGrpSpPr>
        <p:grpSpPr>
          <a:xfrm>
            <a:off x="2377475" y="1181350"/>
            <a:ext cx="4375800" cy="853900"/>
            <a:chOff x="2377475" y="1181350"/>
            <a:chExt cx="4375800" cy="853900"/>
          </a:xfrm>
        </p:grpSpPr>
        <p:cxnSp>
          <p:nvCxnSpPr>
            <p:cNvPr id="4307" name="Google Shape;4307;p320"/>
            <p:cNvCxnSpPr/>
            <p:nvPr/>
          </p:nvCxnSpPr>
          <p:spPr>
            <a:xfrm>
              <a:off x="2377475" y="1517150"/>
              <a:ext cx="4375800" cy="5181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308" name="Google Shape;4308;p320"/>
            <p:cNvSpPr txBox="1"/>
            <p:nvPr/>
          </p:nvSpPr>
          <p:spPr>
            <a:xfrm rot="378535">
              <a:off x="3620294" y="1296944"/>
              <a:ext cx="2123963" cy="361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GET / HTTP/1.1 Connection:Upgrade</a:t>
              </a:r>
              <a:endParaRPr>
                <a:solidFill>
                  <a:schemeClr val="dk1"/>
                </a:solidFill>
              </a:endParaRPr>
            </a:p>
          </p:txBody>
        </p:sp>
      </p:grpSp>
      <p:cxnSp>
        <p:nvCxnSpPr>
          <p:cNvPr id="4309" name="Google Shape;4309;p320"/>
          <p:cNvCxnSpPr/>
          <p:nvPr/>
        </p:nvCxnSpPr>
        <p:spPr>
          <a:xfrm flipH="1">
            <a:off x="2333325" y="2110150"/>
            <a:ext cx="4372500" cy="3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10" name="Google Shape;4310;p320"/>
          <p:cNvCxnSpPr/>
          <p:nvPr/>
        </p:nvCxnSpPr>
        <p:spPr>
          <a:xfrm>
            <a:off x="1609650" y="1227575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1" name="Google Shape;4311;p320"/>
          <p:cNvSpPr txBox="1"/>
          <p:nvPr>
            <p:ph type="title"/>
          </p:nvPr>
        </p:nvSpPr>
        <p:spPr>
          <a:xfrm>
            <a:off x="1531950" y="760756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</a:rPr>
              <a:t>open</a:t>
            </a:r>
            <a:endParaRPr sz="1800">
              <a:solidFill>
                <a:srgbClr val="6AA84F"/>
              </a:solidFill>
            </a:endParaRPr>
          </a:p>
        </p:txBody>
      </p:sp>
      <p:sp>
        <p:nvSpPr>
          <p:cNvPr id="4312" name="Google Shape;4312;p320"/>
          <p:cNvSpPr txBox="1"/>
          <p:nvPr/>
        </p:nvSpPr>
        <p:spPr>
          <a:xfrm>
            <a:off x="4146625" y="4262550"/>
            <a:ext cx="78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….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13" name="Google Shape;4313;p320"/>
          <p:cNvSpPr txBox="1"/>
          <p:nvPr/>
        </p:nvSpPr>
        <p:spPr>
          <a:xfrm>
            <a:off x="7817000" y="758575"/>
            <a:ext cx="9807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80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4314" name="Google Shape;4314;p320"/>
          <p:cNvCxnSpPr/>
          <p:nvPr/>
        </p:nvCxnSpPr>
        <p:spPr>
          <a:xfrm>
            <a:off x="2330825" y="2622175"/>
            <a:ext cx="4437600" cy="190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15" name="Google Shape;4315;p320"/>
          <p:cNvCxnSpPr/>
          <p:nvPr/>
        </p:nvCxnSpPr>
        <p:spPr>
          <a:xfrm flipH="1">
            <a:off x="2386825" y="3036350"/>
            <a:ext cx="4349400" cy="112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16" name="Google Shape;4316;p320"/>
          <p:cNvCxnSpPr/>
          <p:nvPr/>
        </p:nvCxnSpPr>
        <p:spPr>
          <a:xfrm>
            <a:off x="2351875" y="3502038"/>
            <a:ext cx="4349400" cy="139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17" name="Google Shape;4317;p320"/>
          <p:cNvCxnSpPr/>
          <p:nvPr/>
        </p:nvCxnSpPr>
        <p:spPr>
          <a:xfrm flipH="1">
            <a:off x="2364625" y="3765175"/>
            <a:ext cx="4370100" cy="32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18" name="Google Shape;4318;p320"/>
          <p:cNvCxnSpPr/>
          <p:nvPr/>
        </p:nvCxnSpPr>
        <p:spPr>
          <a:xfrm>
            <a:off x="1609650" y="4544150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9" name="Google Shape;4319;p320"/>
          <p:cNvSpPr txBox="1"/>
          <p:nvPr>
            <p:ph type="title"/>
          </p:nvPr>
        </p:nvSpPr>
        <p:spPr>
          <a:xfrm>
            <a:off x="1531950" y="4079643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close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4320" name="Google Shape;4320;p320"/>
          <p:cNvSpPr txBox="1"/>
          <p:nvPr/>
        </p:nvSpPr>
        <p:spPr>
          <a:xfrm rot="-176219">
            <a:off x="3473038" y="1821675"/>
            <a:ext cx="1680407" cy="3610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101 - Switching Protocols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321" name="Google Shape;4321;p320"/>
          <p:cNvCxnSpPr/>
          <p:nvPr/>
        </p:nvCxnSpPr>
        <p:spPr>
          <a:xfrm flipH="1">
            <a:off x="2375550" y="3246463"/>
            <a:ext cx="4393500" cy="115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22" name="Google Shape;4322;p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600" y="1478475"/>
            <a:ext cx="1638025" cy="163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3" name="Google Shape;4323;p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25" y="2006838"/>
            <a:ext cx="1057925" cy="10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7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Google Shape;4328;p3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WebSocket Handshake</a:t>
            </a:r>
            <a:endParaRPr/>
          </a:p>
        </p:txBody>
      </p:sp>
      <p:pic>
        <p:nvPicPr>
          <p:cNvPr id="4329" name="Google Shape;4329;p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746926" cy="19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0" name="Google Shape;4330;p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216650"/>
            <a:ext cx="6414250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1" name="Google Shape;4331;p321"/>
          <p:cNvSpPr txBox="1"/>
          <p:nvPr/>
        </p:nvSpPr>
        <p:spPr>
          <a:xfrm>
            <a:off x="6880500" y="3671025"/>
            <a:ext cx="23979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Server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4332" name="Google Shape;4332;p321"/>
          <p:cNvSpPr txBox="1"/>
          <p:nvPr/>
        </p:nvSpPr>
        <p:spPr>
          <a:xfrm>
            <a:off x="6880500" y="1152475"/>
            <a:ext cx="23979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Client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/>
        </p:nvSpPr>
        <p:spPr>
          <a:xfrm>
            <a:off x="8509900" y="1750025"/>
            <a:ext cx="93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1" name="Google Shape;311;p43"/>
          <p:cNvCxnSpPr/>
          <p:nvPr/>
        </p:nvCxnSpPr>
        <p:spPr>
          <a:xfrm>
            <a:off x="5623538" y="277525"/>
            <a:ext cx="36900" cy="4551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43"/>
          <p:cNvCxnSpPr/>
          <p:nvPr/>
        </p:nvCxnSpPr>
        <p:spPr>
          <a:xfrm flipH="1">
            <a:off x="936888" y="287950"/>
            <a:ext cx="22800" cy="45699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43"/>
          <p:cNvCxnSpPr/>
          <p:nvPr/>
        </p:nvCxnSpPr>
        <p:spPr>
          <a:xfrm>
            <a:off x="1001900" y="1474600"/>
            <a:ext cx="4607400" cy="289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" name="Google Shape;314;p43"/>
          <p:cNvSpPr txBox="1"/>
          <p:nvPr/>
        </p:nvSpPr>
        <p:spPr>
          <a:xfrm rot="-2002">
            <a:off x="2898685" y="1260602"/>
            <a:ext cx="10302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Request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315" name="Google Shape;315;p43"/>
          <p:cNvCxnSpPr/>
          <p:nvPr/>
        </p:nvCxnSpPr>
        <p:spPr>
          <a:xfrm flipH="1">
            <a:off x="1002050" y="4164200"/>
            <a:ext cx="4593000" cy="437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" name="Google Shape;316;p43"/>
          <p:cNvSpPr txBox="1"/>
          <p:nvPr/>
        </p:nvSpPr>
        <p:spPr>
          <a:xfrm rot="-329884">
            <a:off x="2601053" y="4096899"/>
            <a:ext cx="1030139" cy="3821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Response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317" name="Google Shape;317;p43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5269225" y="216450"/>
            <a:ext cx="645255" cy="65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43"/>
          <p:cNvGrpSpPr/>
          <p:nvPr/>
        </p:nvGrpSpPr>
        <p:grpSpPr>
          <a:xfrm>
            <a:off x="519905" y="248488"/>
            <a:ext cx="856787" cy="518123"/>
            <a:chOff x="2666325" y="4298650"/>
            <a:chExt cx="790176" cy="523250"/>
          </a:xfrm>
        </p:grpSpPr>
        <p:pic>
          <p:nvPicPr>
            <p:cNvPr id="319" name="Google Shape;319;p43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Google Shape;320;p43"/>
            <p:cNvSpPr txBox="1"/>
            <p:nvPr/>
          </p:nvSpPr>
          <p:spPr>
            <a:xfrm>
              <a:off x="2875538" y="4298650"/>
              <a:ext cx="371700" cy="4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21" name="Google Shape;321;p43"/>
          <p:cNvSpPr txBox="1"/>
          <p:nvPr>
            <p:ph type="title"/>
          </p:nvPr>
        </p:nvSpPr>
        <p:spPr>
          <a:xfrm>
            <a:off x="2195525" y="221200"/>
            <a:ext cx="20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Polling</a:t>
            </a:r>
            <a:endParaRPr/>
          </a:p>
        </p:txBody>
      </p:sp>
      <p:cxnSp>
        <p:nvCxnSpPr>
          <p:cNvPr id="322" name="Google Shape;322;p43"/>
          <p:cNvCxnSpPr/>
          <p:nvPr/>
        </p:nvCxnSpPr>
        <p:spPr>
          <a:xfrm>
            <a:off x="1002025" y="2352375"/>
            <a:ext cx="4529400" cy="110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43"/>
          <p:cNvCxnSpPr/>
          <p:nvPr/>
        </p:nvCxnSpPr>
        <p:spPr>
          <a:xfrm flipH="1">
            <a:off x="1015975" y="1928588"/>
            <a:ext cx="4551300" cy="117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" name="Google Shape;324;p43"/>
          <p:cNvSpPr txBox="1"/>
          <p:nvPr/>
        </p:nvSpPr>
        <p:spPr>
          <a:xfrm>
            <a:off x="2541333" y="1663902"/>
            <a:ext cx="1149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4"/>
                </a:solidFill>
              </a:rPr>
              <a:t>RequestID X</a:t>
            </a:r>
            <a:endParaRPr sz="1300">
              <a:solidFill>
                <a:schemeClr val="accent4"/>
              </a:solidFill>
            </a:endParaRPr>
          </a:p>
        </p:txBody>
      </p:sp>
      <p:sp>
        <p:nvSpPr>
          <p:cNvPr id="325" name="Google Shape;325;p43"/>
          <p:cNvSpPr txBox="1"/>
          <p:nvPr/>
        </p:nvSpPr>
        <p:spPr>
          <a:xfrm rot="-1001">
            <a:off x="2713486" y="2088343"/>
            <a:ext cx="10302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Is X ready?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326" name="Google Shape;326;p43"/>
          <p:cNvCxnSpPr/>
          <p:nvPr/>
        </p:nvCxnSpPr>
        <p:spPr>
          <a:xfrm flipH="1">
            <a:off x="952925" y="2585800"/>
            <a:ext cx="4551300" cy="117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" name="Google Shape;327;p43"/>
          <p:cNvSpPr txBox="1"/>
          <p:nvPr/>
        </p:nvSpPr>
        <p:spPr>
          <a:xfrm>
            <a:off x="2716833" y="2352377"/>
            <a:ext cx="1149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4"/>
                </a:solidFill>
              </a:rPr>
              <a:t>No</a:t>
            </a:r>
            <a:endParaRPr sz="1300">
              <a:solidFill>
                <a:schemeClr val="accent4"/>
              </a:solidFill>
            </a:endParaRPr>
          </a:p>
        </p:txBody>
      </p:sp>
      <p:cxnSp>
        <p:nvCxnSpPr>
          <p:cNvPr id="328" name="Google Shape;328;p43"/>
          <p:cNvCxnSpPr/>
          <p:nvPr/>
        </p:nvCxnSpPr>
        <p:spPr>
          <a:xfrm>
            <a:off x="1002025" y="3114375"/>
            <a:ext cx="4529400" cy="110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9" name="Google Shape;329;p43"/>
          <p:cNvSpPr txBox="1"/>
          <p:nvPr/>
        </p:nvSpPr>
        <p:spPr>
          <a:xfrm rot="-1001">
            <a:off x="2713486" y="2850343"/>
            <a:ext cx="10302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Is X ready?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330" name="Google Shape;330;p43"/>
          <p:cNvCxnSpPr/>
          <p:nvPr/>
        </p:nvCxnSpPr>
        <p:spPr>
          <a:xfrm flipH="1">
            <a:off x="952925" y="3347800"/>
            <a:ext cx="4551300" cy="117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43"/>
          <p:cNvSpPr txBox="1"/>
          <p:nvPr/>
        </p:nvSpPr>
        <p:spPr>
          <a:xfrm>
            <a:off x="2716833" y="3114377"/>
            <a:ext cx="1149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4"/>
                </a:solidFill>
              </a:rPr>
              <a:t>No</a:t>
            </a:r>
            <a:endParaRPr sz="1300">
              <a:solidFill>
                <a:schemeClr val="accent4"/>
              </a:solidFill>
            </a:endParaRPr>
          </a:p>
        </p:txBody>
      </p:sp>
      <p:cxnSp>
        <p:nvCxnSpPr>
          <p:cNvPr id="332" name="Google Shape;332;p43"/>
          <p:cNvCxnSpPr/>
          <p:nvPr/>
        </p:nvCxnSpPr>
        <p:spPr>
          <a:xfrm>
            <a:off x="1002025" y="3876375"/>
            <a:ext cx="4529400" cy="110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43"/>
          <p:cNvSpPr txBox="1"/>
          <p:nvPr/>
        </p:nvSpPr>
        <p:spPr>
          <a:xfrm rot="-1001">
            <a:off x="2713486" y="3612343"/>
            <a:ext cx="10302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Is X ready?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6" name="Shape 4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7" name="Google Shape;4337;p3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WebSockets use cases</a:t>
            </a:r>
            <a:endParaRPr/>
          </a:p>
        </p:txBody>
      </p:sp>
      <p:sp>
        <p:nvSpPr>
          <p:cNvPr id="4338" name="Google Shape;4338;p322"/>
          <p:cNvSpPr txBox="1"/>
          <p:nvPr>
            <p:ph idx="1" type="body"/>
          </p:nvPr>
        </p:nvSpPr>
        <p:spPr>
          <a:xfrm>
            <a:off x="311700" y="1152475"/>
            <a:ext cx="8520600" cy="31578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Chatting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Live Feed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Multiplayer gaming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Showing client progress/logging</a:t>
            </a:r>
            <a:endParaRPr sz="2400"/>
          </a:p>
        </p:txBody>
      </p:sp>
      <p:pic>
        <p:nvPicPr>
          <p:cNvPr id="4339" name="Google Shape;4339;p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2875" y="1494175"/>
            <a:ext cx="2230275" cy="12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0" name="Google Shape;4340;p3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638" y="2438375"/>
            <a:ext cx="2939301" cy="16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1" name="Google Shape;4341;p3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52474"/>
            <a:ext cx="2765533" cy="15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2" name="Google Shape;4342;p3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7025" y="3105250"/>
            <a:ext cx="2598624" cy="14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6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p3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4 vs Layer 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WebSockets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Proxying </a:t>
            </a:r>
            <a:endParaRPr/>
          </a:p>
        </p:txBody>
      </p:sp>
      <p:pic>
        <p:nvPicPr>
          <p:cNvPr id="4348" name="Google Shape;4348;p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275" y="601550"/>
            <a:ext cx="7143750" cy="40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2" name="Shape 4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3" name="Google Shape;4353;p3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4 vs Layer 7 WebSocket Proxying</a:t>
            </a:r>
            <a:endParaRPr/>
          </a:p>
        </p:txBody>
      </p:sp>
      <p:sp>
        <p:nvSpPr>
          <p:cNvPr id="4354" name="Google Shape;4354;p324"/>
          <p:cNvSpPr txBox="1"/>
          <p:nvPr>
            <p:ph idx="1" type="body"/>
          </p:nvPr>
        </p:nvSpPr>
        <p:spPr>
          <a:xfrm>
            <a:off x="311700" y="1152475"/>
            <a:ext cx="8520600" cy="36885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6957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In Layer 4 OSI model we see TCP/IP content</a:t>
            </a:r>
            <a:endParaRPr sz="2400"/>
          </a:p>
          <a:p>
            <a:pPr indent="-36956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Connections, Ports, IP addresses.</a:t>
            </a:r>
            <a:endParaRPr sz="2400"/>
          </a:p>
          <a:p>
            <a:pPr indent="-36956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Content remains encrypted (if unencrypted it is not inspected)</a:t>
            </a:r>
            <a:endParaRPr sz="2400"/>
          </a:p>
          <a:p>
            <a:pPr indent="-3695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In Layer 7 OSI Model we see all what's below </a:t>
            </a:r>
            <a:endParaRPr sz="2400"/>
          </a:p>
          <a:p>
            <a:pPr indent="-36956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Layer 4 + Application layer content</a:t>
            </a:r>
            <a:endParaRPr sz="2400"/>
          </a:p>
          <a:p>
            <a:pPr indent="-36956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Content is decrypted (TLS termination) </a:t>
            </a:r>
            <a:endParaRPr sz="2400"/>
          </a:p>
          <a:p>
            <a:pPr indent="-36956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We can read headers, paths, urls etc. 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8" name="Shape 4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9" name="Google Shape;4359;p3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4 vs Layer 7 WebSocket Proxying</a:t>
            </a:r>
            <a:endParaRPr/>
          </a:p>
        </p:txBody>
      </p:sp>
      <p:sp>
        <p:nvSpPr>
          <p:cNvPr id="4360" name="Google Shape;4360;p325"/>
          <p:cNvSpPr txBox="1"/>
          <p:nvPr>
            <p:ph idx="1" type="body"/>
          </p:nvPr>
        </p:nvSpPr>
        <p:spPr>
          <a:xfrm>
            <a:off x="311700" y="1152475"/>
            <a:ext cx="8520600" cy="36885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Layer 4 Proxying on WebSockets is done as a tunnel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NGINX intercepts the SYN for a connection and creates another connection on the backend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Any data sent on the frontend connection is tunneled to the backend connection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backend connection remains private and dedicated to this client.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4" name="Shape 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5" name="Google Shape;4365;p326"/>
          <p:cNvSpPr txBox="1"/>
          <p:nvPr>
            <p:ph type="title"/>
          </p:nvPr>
        </p:nvSpPr>
        <p:spPr>
          <a:xfrm>
            <a:off x="296700" y="185875"/>
            <a:ext cx="654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4 Proxying on WebSocket</a:t>
            </a:r>
            <a:endParaRPr/>
          </a:p>
        </p:txBody>
      </p:sp>
      <p:sp>
        <p:nvSpPr>
          <p:cNvPr id="4366" name="Google Shape;4366;p326"/>
          <p:cNvSpPr txBox="1"/>
          <p:nvPr/>
        </p:nvSpPr>
        <p:spPr>
          <a:xfrm>
            <a:off x="8509900" y="1750025"/>
            <a:ext cx="93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67" name="Google Shape;4367;p326"/>
          <p:cNvCxnSpPr/>
          <p:nvPr/>
        </p:nvCxnSpPr>
        <p:spPr>
          <a:xfrm>
            <a:off x="3771900" y="1163575"/>
            <a:ext cx="6000" cy="37662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8" name="Google Shape;4368;p326"/>
          <p:cNvCxnSpPr/>
          <p:nvPr/>
        </p:nvCxnSpPr>
        <p:spPr>
          <a:xfrm flipH="1">
            <a:off x="1550338" y="1051175"/>
            <a:ext cx="300" cy="38034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9" name="Google Shape;4369;p326"/>
          <p:cNvCxnSpPr/>
          <p:nvPr/>
        </p:nvCxnSpPr>
        <p:spPr>
          <a:xfrm rot="-406216">
            <a:off x="1636763" y="2238177"/>
            <a:ext cx="1977288" cy="233835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70" name="Google Shape;4370;p326"/>
          <p:cNvSpPr txBox="1"/>
          <p:nvPr/>
        </p:nvSpPr>
        <p:spPr>
          <a:xfrm rot="28256">
            <a:off x="1683429" y="1984696"/>
            <a:ext cx="2153473" cy="2556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UPGRADE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371" name="Google Shape;4371;p326"/>
          <p:cNvCxnSpPr/>
          <p:nvPr/>
        </p:nvCxnSpPr>
        <p:spPr>
          <a:xfrm>
            <a:off x="930313" y="1225400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2" name="Google Shape;4372;p326"/>
          <p:cNvSpPr txBox="1"/>
          <p:nvPr>
            <p:ph type="title"/>
          </p:nvPr>
        </p:nvSpPr>
        <p:spPr>
          <a:xfrm>
            <a:off x="852613" y="758581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</a:rPr>
              <a:t>open</a:t>
            </a:r>
            <a:endParaRPr sz="1800">
              <a:solidFill>
                <a:srgbClr val="6AA84F"/>
              </a:solidFill>
            </a:endParaRPr>
          </a:p>
        </p:txBody>
      </p:sp>
      <p:sp>
        <p:nvSpPr>
          <p:cNvPr id="4373" name="Google Shape;4373;p326"/>
          <p:cNvSpPr txBox="1"/>
          <p:nvPr/>
        </p:nvSpPr>
        <p:spPr>
          <a:xfrm>
            <a:off x="8211150" y="1785425"/>
            <a:ext cx="9807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443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4374" name="Google Shape;4374;p326"/>
          <p:cNvCxnSpPr/>
          <p:nvPr/>
        </p:nvCxnSpPr>
        <p:spPr>
          <a:xfrm>
            <a:off x="930312" y="4541975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5" name="Google Shape;4375;p326"/>
          <p:cNvSpPr txBox="1"/>
          <p:nvPr>
            <p:ph type="title"/>
          </p:nvPr>
        </p:nvSpPr>
        <p:spPr>
          <a:xfrm>
            <a:off x="852613" y="4077468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close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4376" name="Google Shape;4376;p326"/>
          <p:cNvSpPr txBox="1"/>
          <p:nvPr/>
        </p:nvSpPr>
        <p:spPr>
          <a:xfrm rot="-117106">
            <a:off x="5731316" y="2376674"/>
            <a:ext cx="2351864" cy="3611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101 - Switching Protocols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77" name="Google Shape;4377;p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400" y="2038725"/>
            <a:ext cx="1319750" cy="13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8" name="Google Shape;4378;p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25" y="2006838"/>
            <a:ext cx="1057925" cy="10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9" name="Google Shape;4379;p3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8800" y="1994873"/>
            <a:ext cx="1423000" cy="142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80" name="Google Shape;4380;p326"/>
          <p:cNvCxnSpPr/>
          <p:nvPr/>
        </p:nvCxnSpPr>
        <p:spPr>
          <a:xfrm>
            <a:off x="7900400" y="1088375"/>
            <a:ext cx="6000" cy="37662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1" name="Google Shape;4381;p326"/>
          <p:cNvCxnSpPr/>
          <p:nvPr/>
        </p:nvCxnSpPr>
        <p:spPr>
          <a:xfrm flipH="1">
            <a:off x="5678838" y="975975"/>
            <a:ext cx="300" cy="38034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2" name="Google Shape;4382;p326"/>
          <p:cNvCxnSpPr/>
          <p:nvPr/>
        </p:nvCxnSpPr>
        <p:spPr>
          <a:xfrm flipH="1" rot="146957">
            <a:off x="5836401" y="2653744"/>
            <a:ext cx="1909444" cy="17626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83" name="Google Shape;4383;p326"/>
          <p:cNvCxnSpPr/>
          <p:nvPr/>
        </p:nvCxnSpPr>
        <p:spPr>
          <a:xfrm>
            <a:off x="5058813" y="1150200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84" name="Google Shape;4384;p326"/>
          <p:cNvSpPr txBox="1"/>
          <p:nvPr>
            <p:ph type="title"/>
          </p:nvPr>
        </p:nvSpPr>
        <p:spPr>
          <a:xfrm>
            <a:off x="4981113" y="683381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</a:rPr>
              <a:t>open</a:t>
            </a:r>
            <a:endParaRPr sz="1800">
              <a:solidFill>
                <a:srgbClr val="6AA84F"/>
              </a:solidFill>
            </a:endParaRPr>
          </a:p>
        </p:txBody>
      </p:sp>
      <p:cxnSp>
        <p:nvCxnSpPr>
          <p:cNvPr id="4385" name="Google Shape;4385;p326"/>
          <p:cNvCxnSpPr/>
          <p:nvPr/>
        </p:nvCxnSpPr>
        <p:spPr>
          <a:xfrm>
            <a:off x="5058812" y="4466775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86" name="Google Shape;4386;p326"/>
          <p:cNvSpPr txBox="1"/>
          <p:nvPr>
            <p:ph type="title"/>
          </p:nvPr>
        </p:nvSpPr>
        <p:spPr>
          <a:xfrm>
            <a:off x="4981113" y="4002268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close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4387" name="Google Shape;4387;p326"/>
          <p:cNvCxnSpPr/>
          <p:nvPr/>
        </p:nvCxnSpPr>
        <p:spPr>
          <a:xfrm rot="-488249">
            <a:off x="5759734" y="2185717"/>
            <a:ext cx="1977410" cy="233939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88" name="Google Shape;4388;p326"/>
          <p:cNvSpPr txBox="1"/>
          <p:nvPr/>
        </p:nvSpPr>
        <p:spPr>
          <a:xfrm rot="-54122">
            <a:off x="5825364" y="1926058"/>
            <a:ext cx="2153367" cy="360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UPGRADE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89" name="Google Shape;4389;p326"/>
          <p:cNvSpPr txBox="1"/>
          <p:nvPr/>
        </p:nvSpPr>
        <p:spPr>
          <a:xfrm rot="-85959">
            <a:off x="1557412" y="2344608"/>
            <a:ext cx="2351835" cy="361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101 - Switching Protocols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390" name="Google Shape;4390;p326"/>
          <p:cNvCxnSpPr/>
          <p:nvPr/>
        </p:nvCxnSpPr>
        <p:spPr>
          <a:xfrm flipH="1" rot="178326">
            <a:off x="1660818" y="2620569"/>
            <a:ext cx="1909368" cy="176345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1" name="Google Shape;4391;p326"/>
          <p:cNvCxnSpPr/>
          <p:nvPr/>
        </p:nvCxnSpPr>
        <p:spPr>
          <a:xfrm rot="-406216">
            <a:off x="1672638" y="2987090"/>
            <a:ext cx="1977288" cy="233835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2" name="Google Shape;4392;p326"/>
          <p:cNvCxnSpPr/>
          <p:nvPr/>
        </p:nvCxnSpPr>
        <p:spPr>
          <a:xfrm rot="-406216">
            <a:off x="5801138" y="3251715"/>
            <a:ext cx="1977288" cy="233835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3" name="Google Shape;4393;p326"/>
          <p:cNvCxnSpPr/>
          <p:nvPr/>
        </p:nvCxnSpPr>
        <p:spPr>
          <a:xfrm flipH="1" rot="146957">
            <a:off x="5835051" y="3492369"/>
            <a:ext cx="1909444" cy="17626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4" name="Google Shape;4394;p326"/>
          <p:cNvCxnSpPr/>
          <p:nvPr/>
        </p:nvCxnSpPr>
        <p:spPr>
          <a:xfrm flipH="1" rot="146957">
            <a:off x="1706551" y="3356194"/>
            <a:ext cx="1909444" cy="17626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5" name="Google Shape;4395;p326"/>
          <p:cNvCxnSpPr/>
          <p:nvPr/>
        </p:nvCxnSpPr>
        <p:spPr>
          <a:xfrm flipH="1" rot="146957">
            <a:off x="5835051" y="3724619"/>
            <a:ext cx="1909444" cy="17626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6" name="Google Shape;4396;p326"/>
          <p:cNvCxnSpPr/>
          <p:nvPr/>
        </p:nvCxnSpPr>
        <p:spPr>
          <a:xfrm flipH="1" rot="146957">
            <a:off x="1660776" y="3657032"/>
            <a:ext cx="1909444" cy="17626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7" name="Google Shape;4397;p326"/>
          <p:cNvCxnSpPr/>
          <p:nvPr/>
        </p:nvCxnSpPr>
        <p:spPr>
          <a:xfrm rot="-406216">
            <a:off x="1672638" y="1297490"/>
            <a:ext cx="1977288" cy="233835"/>
          </a:xfrm>
          <a:prstGeom prst="straightConnector1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98" name="Google Shape;4398;p326"/>
          <p:cNvSpPr txBox="1"/>
          <p:nvPr/>
        </p:nvSpPr>
        <p:spPr>
          <a:xfrm rot="27875">
            <a:off x="1814020" y="1030094"/>
            <a:ext cx="1812960" cy="2952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TLS Handshake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399" name="Google Shape;4399;p326"/>
          <p:cNvCxnSpPr/>
          <p:nvPr/>
        </p:nvCxnSpPr>
        <p:spPr>
          <a:xfrm rot="-406216">
            <a:off x="5784576" y="1319740"/>
            <a:ext cx="1977288" cy="233835"/>
          </a:xfrm>
          <a:prstGeom prst="straightConnector1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00" name="Google Shape;4400;p326"/>
          <p:cNvSpPr txBox="1"/>
          <p:nvPr/>
        </p:nvSpPr>
        <p:spPr>
          <a:xfrm rot="28256">
            <a:off x="5925645" y="1053847"/>
            <a:ext cx="2153473" cy="360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TLS Handshake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401" name="Google Shape;4401;p326"/>
          <p:cNvCxnSpPr/>
          <p:nvPr/>
        </p:nvCxnSpPr>
        <p:spPr>
          <a:xfrm rot="-406216">
            <a:off x="5743681" y="1472140"/>
            <a:ext cx="1977288" cy="233835"/>
          </a:xfrm>
          <a:prstGeom prst="straightConnector1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402" name="Google Shape;4402;p326"/>
          <p:cNvSpPr txBox="1"/>
          <p:nvPr/>
        </p:nvSpPr>
        <p:spPr>
          <a:xfrm rot="28256">
            <a:off x="5868412" y="1546959"/>
            <a:ext cx="2153473" cy="2157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TLS Handshake Fn.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403" name="Google Shape;4403;p326"/>
          <p:cNvCxnSpPr/>
          <p:nvPr/>
        </p:nvCxnSpPr>
        <p:spPr>
          <a:xfrm rot="-406216">
            <a:off x="1659563" y="1450880"/>
            <a:ext cx="1977288" cy="233835"/>
          </a:xfrm>
          <a:prstGeom prst="straightConnector1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404" name="Google Shape;4404;p326"/>
          <p:cNvSpPr txBox="1"/>
          <p:nvPr/>
        </p:nvSpPr>
        <p:spPr>
          <a:xfrm rot="28256">
            <a:off x="1774776" y="1490436"/>
            <a:ext cx="2153473" cy="2943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TLS Handshake Fn.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05" name="Google Shape;4405;p3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025" y="1438313"/>
            <a:ext cx="919500" cy="5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6" name="Google Shape;4406;p3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78925" y="1378913"/>
            <a:ext cx="919500" cy="51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0" name="Shape 4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1" name="Google Shape;4411;p327"/>
          <p:cNvSpPr txBox="1"/>
          <p:nvPr>
            <p:ph type="title"/>
          </p:nvPr>
        </p:nvSpPr>
        <p:spPr>
          <a:xfrm>
            <a:off x="296700" y="185875"/>
            <a:ext cx="654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7 Proxying on WebSocket</a:t>
            </a:r>
            <a:endParaRPr/>
          </a:p>
        </p:txBody>
      </p:sp>
      <p:sp>
        <p:nvSpPr>
          <p:cNvPr id="4412" name="Google Shape;4412;p327"/>
          <p:cNvSpPr txBox="1"/>
          <p:nvPr/>
        </p:nvSpPr>
        <p:spPr>
          <a:xfrm>
            <a:off x="8509900" y="1750025"/>
            <a:ext cx="93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13" name="Google Shape;4413;p327"/>
          <p:cNvCxnSpPr/>
          <p:nvPr/>
        </p:nvCxnSpPr>
        <p:spPr>
          <a:xfrm>
            <a:off x="3771900" y="1163575"/>
            <a:ext cx="6000" cy="37662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4" name="Google Shape;4414;p327"/>
          <p:cNvCxnSpPr/>
          <p:nvPr/>
        </p:nvCxnSpPr>
        <p:spPr>
          <a:xfrm flipH="1">
            <a:off x="1550338" y="1051175"/>
            <a:ext cx="300" cy="38034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5" name="Google Shape;4415;p327"/>
          <p:cNvCxnSpPr/>
          <p:nvPr/>
        </p:nvCxnSpPr>
        <p:spPr>
          <a:xfrm rot="-406216">
            <a:off x="1636763" y="2238177"/>
            <a:ext cx="1977288" cy="233835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6" name="Google Shape;4416;p327"/>
          <p:cNvSpPr txBox="1"/>
          <p:nvPr/>
        </p:nvSpPr>
        <p:spPr>
          <a:xfrm rot="28256">
            <a:off x="1683429" y="1984696"/>
            <a:ext cx="2153473" cy="2556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UPGRADE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417" name="Google Shape;4417;p327"/>
          <p:cNvCxnSpPr/>
          <p:nvPr/>
        </p:nvCxnSpPr>
        <p:spPr>
          <a:xfrm>
            <a:off x="930313" y="1225400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18" name="Google Shape;4418;p327"/>
          <p:cNvSpPr txBox="1"/>
          <p:nvPr>
            <p:ph type="title"/>
          </p:nvPr>
        </p:nvSpPr>
        <p:spPr>
          <a:xfrm>
            <a:off x="852613" y="758581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</a:rPr>
              <a:t>open</a:t>
            </a:r>
            <a:endParaRPr sz="1800">
              <a:solidFill>
                <a:srgbClr val="6AA84F"/>
              </a:solidFill>
            </a:endParaRPr>
          </a:p>
        </p:txBody>
      </p:sp>
      <p:sp>
        <p:nvSpPr>
          <p:cNvPr id="4419" name="Google Shape;4419;p327"/>
          <p:cNvSpPr txBox="1"/>
          <p:nvPr/>
        </p:nvSpPr>
        <p:spPr>
          <a:xfrm>
            <a:off x="8211150" y="1785425"/>
            <a:ext cx="9807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443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4420" name="Google Shape;4420;p327"/>
          <p:cNvCxnSpPr/>
          <p:nvPr/>
        </p:nvCxnSpPr>
        <p:spPr>
          <a:xfrm>
            <a:off x="930312" y="4541975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1" name="Google Shape;4421;p327"/>
          <p:cNvSpPr txBox="1"/>
          <p:nvPr>
            <p:ph type="title"/>
          </p:nvPr>
        </p:nvSpPr>
        <p:spPr>
          <a:xfrm>
            <a:off x="852613" y="4077468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close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4422" name="Google Shape;4422;p327"/>
          <p:cNvSpPr txBox="1"/>
          <p:nvPr/>
        </p:nvSpPr>
        <p:spPr>
          <a:xfrm rot="-117106">
            <a:off x="5731316" y="2376674"/>
            <a:ext cx="2351864" cy="3611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101 - Switching Protocols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23" name="Google Shape;4423;p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400" y="2038725"/>
            <a:ext cx="1319750" cy="13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4" name="Google Shape;4424;p3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25" y="2006838"/>
            <a:ext cx="1057925" cy="10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5" name="Google Shape;4425;p3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8800" y="1994873"/>
            <a:ext cx="1423000" cy="142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6" name="Google Shape;4426;p327"/>
          <p:cNvCxnSpPr/>
          <p:nvPr/>
        </p:nvCxnSpPr>
        <p:spPr>
          <a:xfrm>
            <a:off x="7900400" y="1088375"/>
            <a:ext cx="6000" cy="37662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7" name="Google Shape;4427;p327"/>
          <p:cNvCxnSpPr/>
          <p:nvPr/>
        </p:nvCxnSpPr>
        <p:spPr>
          <a:xfrm flipH="1">
            <a:off x="5678838" y="975975"/>
            <a:ext cx="300" cy="38034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8" name="Google Shape;4428;p327"/>
          <p:cNvCxnSpPr/>
          <p:nvPr/>
        </p:nvCxnSpPr>
        <p:spPr>
          <a:xfrm flipH="1" rot="146957">
            <a:off x="5836401" y="2653744"/>
            <a:ext cx="1909444" cy="17626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29" name="Google Shape;4429;p327"/>
          <p:cNvCxnSpPr/>
          <p:nvPr/>
        </p:nvCxnSpPr>
        <p:spPr>
          <a:xfrm>
            <a:off x="5058813" y="1150200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30" name="Google Shape;4430;p327"/>
          <p:cNvSpPr txBox="1"/>
          <p:nvPr>
            <p:ph type="title"/>
          </p:nvPr>
        </p:nvSpPr>
        <p:spPr>
          <a:xfrm>
            <a:off x="4981113" y="683381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</a:rPr>
              <a:t>open</a:t>
            </a:r>
            <a:endParaRPr sz="1800">
              <a:solidFill>
                <a:srgbClr val="6AA84F"/>
              </a:solidFill>
            </a:endParaRPr>
          </a:p>
        </p:txBody>
      </p:sp>
      <p:cxnSp>
        <p:nvCxnSpPr>
          <p:cNvPr id="4431" name="Google Shape;4431;p327"/>
          <p:cNvCxnSpPr/>
          <p:nvPr/>
        </p:nvCxnSpPr>
        <p:spPr>
          <a:xfrm>
            <a:off x="5058812" y="4466775"/>
            <a:ext cx="8418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32" name="Google Shape;4432;p327"/>
          <p:cNvSpPr txBox="1"/>
          <p:nvPr>
            <p:ph type="title"/>
          </p:nvPr>
        </p:nvSpPr>
        <p:spPr>
          <a:xfrm>
            <a:off x="4981113" y="4002268"/>
            <a:ext cx="9195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close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4433" name="Google Shape;4433;p327"/>
          <p:cNvCxnSpPr/>
          <p:nvPr/>
        </p:nvCxnSpPr>
        <p:spPr>
          <a:xfrm rot="-488249">
            <a:off x="5759734" y="2185717"/>
            <a:ext cx="1977410" cy="233939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34" name="Google Shape;4434;p327"/>
          <p:cNvSpPr txBox="1"/>
          <p:nvPr/>
        </p:nvSpPr>
        <p:spPr>
          <a:xfrm rot="-54122">
            <a:off x="5825364" y="1926058"/>
            <a:ext cx="2153367" cy="360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UPGRADE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35" name="Google Shape;4435;p327"/>
          <p:cNvSpPr txBox="1"/>
          <p:nvPr/>
        </p:nvSpPr>
        <p:spPr>
          <a:xfrm rot="-85959">
            <a:off x="1557412" y="2344608"/>
            <a:ext cx="2351835" cy="361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101 - Switching Protocols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436" name="Google Shape;4436;p327"/>
          <p:cNvCxnSpPr/>
          <p:nvPr/>
        </p:nvCxnSpPr>
        <p:spPr>
          <a:xfrm flipH="1" rot="178326">
            <a:off x="1660818" y="2620569"/>
            <a:ext cx="1909368" cy="176345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37" name="Google Shape;4437;p327"/>
          <p:cNvCxnSpPr/>
          <p:nvPr/>
        </p:nvCxnSpPr>
        <p:spPr>
          <a:xfrm rot="-406216">
            <a:off x="1672638" y="2987090"/>
            <a:ext cx="1977288" cy="233835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38" name="Google Shape;4438;p327"/>
          <p:cNvCxnSpPr/>
          <p:nvPr/>
        </p:nvCxnSpPr>
        <p:spPr>
          <a:xfrm rot="-406216">
            <a:off x="5801138" y="3251715"/>
            <a:ext cx="1977288" cy="233835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39" name="Google Shape;4439;p327"/>
          <p:cNvCxnSpPr/>
          <p:nvPr/>
        </p:nvCxnSpPr>
        <p:spPr>
          <a:xfrm flipH="1" rot="146957">
            <a:off x="5835051" y="3492369"/>
            <a:ext cx="1909444" cy="17626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40" name="Google Shape;4440;p327"/>
          <p:cNvCxnSpPr/>
          <p:nvPr/>
        </p:nvCxnSpPr>
        <p:spPr>
          <a:xfrm flipH="1" rot="146957">
            <a:off x="1706551" y="3356194"/>
            <a:ext cx="1909444" cy="17626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41" name="Google Shape;4441;p327"/>
          <p:cNvCxnSpPr/>
          <p:nvPr/>
        </p:nvCxnSpPr>
        <p:spPr>
          <a:xfrm flipH="1" rot="146957">
            <a:off x="5835051" y="3724619"/>
            <a:ext cx="1909444" cy="17626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42" name="Google Shape;4442;p327"/>
          <p:cNvCxnSpPr/>
          <p:nvPr/>
        </p:nvCxnSpPr>
        <p:spPr>
          <a:xfrm flipH="1" rot="146957">
            <a:off x="1660776" y="3657032"/>
            <a:ext cx="1909444" cy="17626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43" name="Google Shape;4443;p327"/>
          <p:cNvCxnSpPr/>
          <p:nvPr/>
        </p:nvCxnSpPr>
        <p:spPr>
          <a:xfrm rot="-406216">
            <a:off x="1672638" y="1297490"/>
            <a:ext cx="1977288" cy="233835"/>
          </a:xfrm>
          <a:prstGeom prst="straightConnector1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4" name="Google Shape;4444;p327"/>
          <p:cNvSpPr txBox="1"/>
          <p:nvPr/>
        </p:nvSpPr>
        <p:spPr>
          <a:xfrm rot="27875">
            <a:off x="1814020" y="1030094"/>
            <a:ext cx="1812960" cy="2952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TLS Handshake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445" name="Google Shape;4445;p327"/>
          <p:cNvCxnSpPr/>
          <p:nvPr/>
        </p:nvCxnSpPr>
        <p:spPr>
          <a:xfrm rot="-406216">
            <a:off x="5784576" y="1319740"/>
            <a:ext cx="1977288" cy="233835"/>
          </a:xfrm>
          <a:prstGeom prst="straightConnector1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6" name="Google Shape;4446;p327"/>
          <p:cNvSpPr txBox="1"/>
          <p:nvPr/>
        </p:nvSpPr>
        <p:spPr>
          <a:xfrm rot="28256">
            <a:off x="5925645" y="1053847"/>
            <a:ext cx="2153473" cy="360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TLS Handshake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447" name="Google Shape;4447;p327"/>
          <p:cNvCxnSpPr/>
          <p:nvPr/>
        </p:nvCxnSpPr>
        <p:spPr>
          <a:xfrm rot="-406216">
            <a:off x="5743681" y="1472140"/>
            <a:ext cx="1977288" cy="233835"/>
          </a:xfrm>
          <a:prstGeom prst="straightConnector1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448" name="Google Shape;4448;p327"/>
          <p:cNvSpPr txBox="1"/>
          <p:nvPr/>
        </p:nvSpPr>
        <p:spPr>
          <a:xfrm rot="28256">
            <a:off x="5868412" y="1546959"/>
            <a:ext cx="2153473" cy="2157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TLS Handshake Fn.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449" name="Google Shape;4449;p327"/>
          <p:cNvCxnSpPr/>
          <p:nvPr/>
        </p:nvCxnSpPr>
        <p:spPr>
          <a:xfrm rot="-406216">
            <a:off x="1659563" y="1450880"/>
            <a:ext cx="1977288" cy="233835"/>
          </a:xfrm>
          <a:prstGeom prst="straightConnector1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450" name="Google Shape;4450;p327"/>
          <p:cNvSpPr txBox="1"/>
          <p:nvPr/>
        </p:nvSpPr>
        <p:spPr>
          <a:xfrm rot="28256">
            <a:off x="1774776" y="1490436"/>
            <a:ext cx="2153473" cy="2943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TLS Handshake Fn.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51" name="Google Shape;4451;p3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1313" y="1282938"/>
            <a:ext cx="919500" cy="5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2" name="Google Shape;4452;p3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81300" y="1276238"/>
            <a:ext cx="919500" cy="5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3" name="Google Shape;4453;p3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175" y="1318500"/>
            <a:ext cx="1057926" cy="595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4" name="Google Shape;4454;p3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6800" y="1239300"/>
            <a:ext cx="1057926" cy="595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8" name="Shape 4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9" name="Google Shape;4459;p328"/>
          <p:cNvSpPr txBox="1"/>
          <p:nvPr>
            <p:ph type="title"/>
          </p:nvPr>
        </p:nvSpPr>
        <p:spPr>
          <a:xfrm>
            <a:off x="296700" y="185875"/>
            <a:ext cx="78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7 Load Balancing  (Normal HTTP requests)</a:t>
            </a:r>
            <a:endParaRPr/>
          </a:p>
        </p:txBody>
      </p:sp>
      <p:pic>
        <p:nvPicPr>
          <p:cNvPr id="4460" name="Google Shape;4460;p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25" y="2006838"/>
            <a:ext cx="1057925" cy="10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1" name="Google Shape;4461;p3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800" y="1994873"/>
            <a:ext cx="1423000" cy="142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2" name="Google Shape;4462;p328"/>
          <p:cNvCxnSpPr/>
          <p:nvPr/>
        </p:nvCxnSpPr>
        <p:spPr>
          <a:xfrm>
            <a:off x="1400125" y="1193025"/>
            <a:ext cx="2337300" cy="0"/>
          </a:xfrm>
          <a:prstGeom prst="straightConnector1">
            <a:avLst/>
          </a:prstGeom>
          <a:noFill/>
          <a:ln cap="flat" cmpd="sng" w="38100">
            <a:solidFill>
              <a:srgbClr val="B6D7A8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463" name="Google Shape;4463;p328"/>
          <p:cNvCxnSpPr/>
          <p:nvPr/>
        </p:nvCxnSpPr>
        <p:spPr>
          <a:xfrm>
            <a:off x="3912300" y="982350"/>
            <a:ext cx="6000" cy="37662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4" name="Google Shape;4464;p328"/>
          <p:cNvCxnSpPr/>
          <p:nvPr/>
        </p:nvCxnSpPr>
        <p:spPr>
          <a:xfrm>
            <a:off x="1288475" y="1021775"/>
            <a:ext cx="6000" cy="37662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65" name="Google Shape;4465;p3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9312">
            <a:off x="7820562" y="3382811"/>
            <a:ext cx="1319751" cy="1319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6" name="Google Shape;4466;p328"/>
          <p:cNvCxnSpPr/>
          <p:nvPr/>
        </p:nvCxnSpPr>
        <p:spPr>
          <a:xfrm flipH="1">
            <a:off x="5448325" y="3017400"/>
            <a:ext cx="21600" cy="18060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7" name="Google Shape;4467;p328"/>
          <p:cNvCxnSpPr/>
          <p:nvPr/>
        </p:nvCxnSpPr>
        <p:spPr>
          <a:xfrm flipH="1">
            <a:off x="7816875" y="3017400"/>
            <a:ext cx="21600" cy="18060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8" name="Google Shape;4468;p328"/>
          <p:cNvCxnSpPr/>
          <p:nvPr/>
        </p:nvCxnSpPr>
        <p:spPr>
          <a:xfrm flipH="1">
            <a:off x="5470075" y="927350"/>
            <a:ext cx="6900" cy="15384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69" name="Google Shape;4469;p3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9312">
            <a:off x="7923537" y="936761"/>
            <a:ext cx="1319751" cy="1319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0" name="Google Shape;4470;p328"/>
          <p:cNvCxnSpPr/>
          <p:nvPr/>
        </p:nvCxnSpPr>
        <p:spPr>
          <a:xfrm flipH="1">
            <a:off x="7824225" y="982350"/>
            <a:ext cx="6900" cy="15384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1" name="Google Shape;4471;p328"/>
          <p:cNvSpPr txBox="1"/>
          <p:nvPr/>
        </p:nvSpPr>
        <p:spPr>
          <a:xfrm rot="27875">
            <a:off x="1764595" y="800519"/>
            <a:ext cx="1812960" cy="2952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TLS Handshake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472" name="Google Shape;4472;p328"/>
          <p:cNvCxnSpPr/>
          <p:nvPr/>
        </p:nvCxnSpPr>
        <p:spPr>
          <a:xfrm>
            <a:off x="5529763" y="1022400"/>
            <a:ext cx="2235000" cy="24900"/>
          </a:xfrm>
          <a:prstGeom prst="straightConnector1">
            <a:avLst/>
          </a:prstGeom>
          <a:noFill/>
          <a:ln cap="flat" cmpd="sng" w="38100">
            <a:solidFill>
              <a:srgbClr val="B6D7A8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473" name="Google Shape;4473;p328"/>
          <p:cNvSpPr txBox="1"/>
          <p:nvPr/>
        </p:nvSpPr>
        <p:spPr>
          <a:xfrm rot="27875">
            <a:off x="5894233" y="629894"/>
            <a:ext cx="1812960" cy="2952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TLS Handshake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474" name="Google Shape;4474;p328"/>
          <p:cNvCxnSpPr/>
          <p:nvPr/>
        </p:nvCxnSpPr>
        <p:spPr>
          <a:xfrm flipH="1" rot="10800000">
            <a:off x="5526450" y="3109150"/>
            <a:ext cx="2245500" cy="3300"/>
          </a:xfrm>
          <a:prstGeom prst="straightConnector1">
            <a:avLst/>
          </a:prstGeom>
          <a:noFill/>
          <a:ln cap="flat" cmpd="sng" w="38100">
            <a:solidFill>
              <a:srgbClr val="B6D7A8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475" name="Google Shape;4475;p328"/>
          <p:cNvSpPr txBox="1"/>
          <p:nvPr/>
        </p:nvSpPr>
        <p:spPr>
          <a:xfrm rot="27875">
            <a:off x="5890920" y="2719944"/>
            <a:ext cx="1812960" cy="2952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TLS Handshake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476" name="Google Shape;4476;p328"/>
          <p:cNvCxnSpPr/>
          <p:nvPr/>
        </p:nvCxnSpPr>
        <p:spPr>
          <a:xfrm>
            <a:off x="1434738" y="1557250"/>
            <a:ext cx="23373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77" name="Google Shape;4477;p328"/>
          <p:cNvCxnSpPr/>
          <p:nvPr/>
        </p:nvCxnSpPr>
        <p:spPr>
          <a:xfrm>
            <a:off x="5529750" y="1271875"/>
            <a:ext cx="2206800" cy="1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78" name="Google Shape;4478;p328"/>
          <p:cNvCxnSpPr/>
          <p:nvPr/>
        </p:nvCxnSpPr>
        <p:spPr>
          <a:xfrm>
            <a:off x="5547200" y="1556500"/>
            <a:ext cx="2206800" cy="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479" name="Google Shape;4479;p328"/>
          <p:cNvCxnSpPr/>
          <p:nvPr/>
        </p:nvCxnSpPr>
        <p:spPr>
          <a:xfrm>
            <a:off x="1465375" y="1835975"/>
            <a:ext cx="2206800" cy="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480" name="Google Shape;4480;p328"/>
          <p:cNvCxnSpPr/>
          <p:nvPr/>
        </p:nvCxnSpPr>
        <p:spPr>
          <a:xfrm>
            <a:off x="1434725" y="2154500"/>
            <a:ext cx="23373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1" name="Google Shape;4481;p328"/>
          <p:cNvCxnSpPr/>
          <p:nvPr/>
        </p:nvCxnSpPr>
        <p:spPr>
          <a:xfrm>
            <a:off x="5540000" y="3344875"/>
            <a:ext cx="2206800" cy="1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2" name="Google Shape;4482;p328"/>
          <p:cNvCxnSpPr/>
          <p:nvPr/>
        </p:nvCxnSpPr>
        <p:spPr>
          <a:xfrm>
            <a:off x="5540000" y="3578800"/>
            <a:ext cx="2206800" cy="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483" name="Google Shape;4483;p328"/>
          <p:cNvCxnSpPr/>
          <p:nvPr/>
        </p:nvCxnSpPr>
        <p:spPr>
          <a:xfrm>
            <a:off x="1499988" y="2417850"/>
            <a:ext cx="2206800" cy="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7" name="Shape 4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8" name="Google Shape;4488;p329"/>
          <p:cNvSpPr txBox="1"/>
          <p:nvPr>
            <p:ph type="title"/>
          </p:nvPr>
        </p:nvSpPr>
        <p:spPr>
          <a:xfrm>
            <a:off x="296700" y="185875"/>
            <a:ext cx="78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7 Load Balancing  (WebSocket)</a:t>
            </a:r>
            <a:endParaRPr/>
          </a:p>
        </p:txBody>
      </p:sp>
      <p:pic>
        <p:nvPicPr>
          <p:cNvPr id="4489" name="Google Shape;4489;p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25" y="2006838"/>
            <a:ext cx="1057925" cy="10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0" name="Google Shape;4490;p3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800" y="1994873"/>
            <a:ext cx="1423000" cy="142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91" name="Google Shape;4491;p329"/>
          <p:cNvCxnSpPr/>
          <p:nvPr/>
        </p:nvCxnSpPr>
        <p:spPr>
          <a:xfrm>
            <a:off x="1400125" y="1193025"/>
            <a:ext cx="2337300" cy="0"/>
          </a:xfrm>
          <a:prstGeom prst="straightConnector1">
            <a:avLst/>
          </a:prstGeom>
          <a:noFill/>
          <a:ln cap="flat" cmpd="sng" w="38100">
            <a:solidFill>
              <a:srgbClr val="B6D7A8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492" name="Google Shape;4492;p329"/>
          <p:cNvCxnSpPr/>
          <p:nvPr/>
        </p:nvCxnSpPr>
        <p:spPr>
          <a:xfrm>
            <a:off x="3912300" y="982350"/>
            <a:ext cx="6000" cy="37662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3" name="Google Shape;4493;p329"/>
          <p:cNvCxnSpPr/>
          <p:nvPr/>
        </p:nvCxnSpPr>
        <p:spPr>
          <a:xfrm>
            <a:off x="1288475" y="1021775"/>
            <a:ext cx="6000" cy="37662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94" name="Google Shape;4494;p3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9312">
            <a:off x="7820562" y="3382811"/>
            <a:ext cx="1319751" cy="1319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95" name="Google Shape;4495;p329"/>
          <p:cNvCxnSpPr/>
          <p:nvPr/>
        </p:nvCxnSpPr>
        <p:spPr>
          <a:xfrm flipH="1">
            <a:off x="5448325" y="3017400"/>
            <a:ext cx="21600" cy="18060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6" name="Google Shape;4496;p329"/>
          <p:cNvCxnSpPr/>
          <p:nvPr/>
        </p:nvCxnSpPr>
        <p:spPr>
          <a:xfrm flipH="1">
            <a:off x="7816875" y="3017400"/>
            <a:ext cx="21600" cy="18060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7" name="Google Shape;4497;p329"/>
          <p:cNvCxnSpPr/>
          <p:nvPr/>
        </p:nvCxnSpPr>
        <p:spPr>
          <a:xfrm flipH="1">
            <a:off x="5470075" y="927350"/>
            <a:ext cx="6900" cy="15384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98" name="Google Shape;4498;p3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9312">
            <a:off x="7923537" y="936761"/>
            <a:ext cx="1319751" cy="1319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99" name="Google Shape;4499;p329"/>
          <p:cNvCxnSpPr/>
          <p:nvPr/>
        </p:nvCxnSpPr>
        <p:spPr>
          <a:xfrm flipH="1">
            <a:off x="7824225" y="982350"/>
            <a:ext cx="6900" cy="15384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0" name="Google Shape;4500;p329"/>
          <p:cNvSpPr txBox="1"/>
          <p:nvPr/>
        </p:nvSpPr>
        <p:spPr>
          <a:xfrm rot="27875">
            <a:off x="1764595" y="800519"/>
            <a:ext cx="1812960" cy="2952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TLS Handshake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501" name="Google Shape;4501;p329"/>
          <p:cNvCxnSpPr/>
          <p:nvPr/>
        </p:nvCxnSpPr>
        <p:spPr>
          <a:xfrm>
            <a:off x="5529763" y="1022400"/>
            <a:ext cx="2235000" cy="24900"/>
          </a:xfrm>
          <a:prstGeom prst="straightConnector1">
            <a:avLst/>
          </a:prstGeom>
          <a:noFill/>
          <a:ln cap="flat" cmpd="sng" w="38100">
            <a:solidFill>
              <a:srgbClr val="B6D7A8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502" name="Google Shape;4502;p329"/>
          <p:cNvSpPr txBox="1"/>
          <p:nvPr/>
        </p:nvSpPr>
        <p:spPr>
          <a:xfrm rot="27875">
            <a:off x="5894233" y="629894"/>
            <a:ext cx="1812960" cy="2952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TLS Handshake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503" name="Google Shape;4503;p329"/>
          <p:cNvCxnSpPr/>
          <p:nvPr/>
        </p:nvCxnSpPr>
        <p:spPr>
          <a:xfrm>
            <a:off x="1434738" y="1557250"/>
            <a:ext cx="23373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04" name="Google Shape;4504;p329"/>
          <p:cNvCxnSpPr/>
          <p:nvPr/>
        </p:nvCxnSpPr>
        <p:spPr>
          <a:xfrm>
            <a:off x="5529750" y="1271875"/>
            <a:ext cx="2206800" cy="1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05" name="Google Shape;4505;p329"/>
          <p:cNvCxnSpPr/>
          <p:nvPr/>
        </p:nvCxnSpPr>
        <p:spPr>
          <a:xfrm>
            <a:off x="5547200" y="1556500"/>
            <a:ext cx="2206800" cy="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506" name="Google Shape;4506;p329"/>
          <p:cNvCxnSpPr/>
          <p:nvPr/>
        </p:nvCxnSpPr>
        <p:spPr>
          <a:xfrm>
            <a:off x="1465375" y="1835975"/>
            <a:ext cx="2206800" cy="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507" name="Google Shape;4507;p329"/>
          <p:cNvCxnSpPr/>
          <p:nvPr/>
        </p:nvCxnSpPr>
        <p:spPr>
          <a:xfrm>
            <a:off x="1434725" y="2154500"/>
            <a:ext cx="23373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08" name="Google Shape;4508;p329"/>
          <p:cNvCxnSpPr/>
          <p:nvPr/>
        </p:nvCxnSpPr>
        <p:spPr>
          <a:xfrm>
            <a:off x="5547200" y="1762238"/>
            <a:ext cx="2206800" cy="1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09" name="Google Shape;4509;p329"/>
          <p:cNvCxnSpPr/>
          <p:nvPr/>
        </p:nvCxnSpPr>
        <p:spPr>
          <a:xfrm>
            <a:off x="5547200" y="1996163"/>
            <a:ext cx="2206800" cy="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510" name="Google Shape;4510;p329"/>
          <p:cNvCxnSpPr/>
          <p:nvPr/>
        </p:nvCxnSpPr>
        <p:spPr>
          <a:xfrm>
            <a:off x="1499988" y="2417850"/>
            <a:ext cx="2206800" cy="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511" name="Google Shape;4511;p329"/>
          <p:cNvCxnSpPr/>
          <p:nvPr/>
        </p:nvCxnSpPr>
        <p:spPr>
          <a:xfrm>
            <a:off x="5547200" y="2260188"/>
            <a:ext cx="2206800" cy="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512" name="Google Shape;4512;p329"/>
          <p:cNvCxnSpPr/>
          <p:nvPr/>
        </p:nvCxnSpPr>
        <p:spPr>
          <a:xfrm>
            <a:off x="1499975" y="2751738"/>
            <a:ext cx="2206800" cy="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6" name="Shape 4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7" name="Google Shape;4517;p3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4 Proxying</a:t>
            </a:r>
            <a:endParaRPr/>
          </a:p>
        </p:txBody>
      </p:sp>
      <p:sp>
        <p:nvSpPr>
          <p:cNvPr id="4518" name="Google Shape;4518;p330"/>
          <p:cNvSpPr txBox="1"/>
          <p:nvPr>
            <p:ph idx="1" type="body"/>
          </p:nvPr>
        </p:nvSpPr>
        <p:spPr>
          <a:xfrm>
            <a:off x="311700" y="1152475"/>
            <a:ext cx="8520600" cy="36024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4671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Listening on port 80 </a:t>
            </a:r>
            <a:endParaRPr sz="2400"/>
          </a:p>
          <a:p>
            <a:pPr indent="-3467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Any TCP connection request is a tunnel and always goes to the websocket app</a:t>
            </a:r>
            <a:endParaRPr sz="2400"/>
          </a:p>
          <a:p>
            <a:pPr indent="-3467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Paths don’t matter (layer 7)</a:t>
            </a:r>
            <a:endParaRPr sz="2400"/>
          </a:p>
          <a:p>
            <a:pPr indent="-34671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>
                <a:solidFill>
                  <a:schemeClr val="accent5"/>
                </a:solidFill>
              </a:rPr>
              <a:t>ws</a:t>
            </a:r>
            <a:r>
              <a:rPr lang="en" sz="24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://localhost/</a:t>
            </a:r>
            <a:r>
              <a:rPr lang="en" sz="2400">
                <a:solidFill>
                  <a:schemeClr val="accent5"/>
                </a:solidFill>
              </a:rPr>
              <a:t> </a:t>
            </a:r>
            <a:r>
              <a:rPr lang="en" sz="2400"/>
              <a:t>-&gt; websocket app</a:t>
            </a:r>
            <a:endParaRPr sz="2400"/>
          </a:p>
          <a:p>
            <a:pPr indent="-34671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>
                <a:solidFill>
                  <a:schemeClr val="accent5"/>
                </a:solidFill>
              </a:rPr>
              <a:t>ws://localhost/blahblah</a:t>
            </a:r>
            <a:r>
              <a:rPr lang="en" sz="2400"/>
              <a:t> -&gt; websocket app</a:t>
            </a:r>
            <a:endParaRPr sz="2400"/>
          </a:p>
          <a:p>
            <a:pPr indent="-3467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Layer 4 proxying blindly tunnels everything to the backend</a:t>
            </a:r>
            <a:endParaRPr sz="2400"/>
          </a:p>
          <a:p>
            <a:pPr indent="-3467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Any connection request to port 80 will be tunneled to the websocket app backend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2" name="Shape 4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3" name="Google Shape;4523;p3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7 Proxying</a:t>
            </a:r>
            <a:endParaRPr/>
          </a:p>
        </p:txBody>
      </p:sp>
      <p:sp>
        <p:nvSpPr>
          <p:cNvPr id="4524" name="Google Shape;4524;p331"/>
          <p:cNvSpPr txBox="1"/>
          <p:nvPr>
            <p:ph idx="1" type="body"/>
          </p:nvPr>
        </p:nvSpPr>
        <p:spPr>
          <a:xfrm>
            <a:off x="311700" y="1152475"/>
            <a:ext cx="8520600" cy="36024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Intercept the path and “route” appropriately 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http://localhost/</a:t>
            </a:r>
            <a:r>
              <a:rPr lang="en" sz="2400"/>
              <a:t> -&gt; open main html page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accent5"/>
                </a:solidFill>
              </a:rPr>
              <a:t>ws</a:t>
            </a:r>
            <a:r>
              <a:rPr lang="en" sz="2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://localhost/wsapp</a:t>
            </a:r>
            <a:r>
              <a:rPr lang="en" sz="2400"/>
              <a:t> -&gt; websocket app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accent5"/>
                </a:solidFill>
              </a:rPr>
              <a:t>ws</a:t>
            </a:r>
            <a:r>
              <a:rPr lang="en" sz="24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://localhost</a:t>
            </a:r>
            <a:r>
              <a:rPr lang="en" sz="2400">
                <a:solidFill>
                  <a:schemeClr val="accent5"/>
                </a:solidFill>
              </a:rPr>
              <a:t>/chat</a:t>
            </a:r>
            <a:r>
              <a:rPr lang="en" sz="2400"/>
              <a:t> -&gt; another websocket app for chatting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Can’t do that in Layer 4 since port 80 is blindly tunnels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Polling Pros and Cons</a:t>
            </a:r>
            <a:endParaRPr/>
          </a:p>
        </p:txBody>
      </p:sp>
      <p:sp>
        <p:nvSpPr>
          <p:cNvPr id="339" name="Google Shape;339;p44"/>
          <p:cNvSpPr txBox="1"/>
          <p:nvPr>
            <p:ph idx="1" type="body"/>
          </p:nvPr>
        </p:nvSpPr>
        <p:spPr>
          <a:xfrm>
            <a:off x="345625" y="1138900"/>
            <a:ext cx="7260300" cy="3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Pros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Simple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Good for long running requests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Client can disconnect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Cons 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Too chatty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Network bandwidth 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Wasted Backend resources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8" name="Shape 4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9" name="Google Shape;4529;p332"/>
          <p:cNvSpPr txBox="1"/>
          <p:nvPr>
            <p:ph type="title"/>
          </p:nvPr>
        </p:nvSpPr>
        <p:spPr>
          <a:xfrm>
            <a:off x="311700" y="22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4530" name="Google Shape;4530;p332"/>
          <p:cNvSpPr txBox="1"/>
          <p:nvPr>
            <p:ph idx="1" type="body"/>
          </p:nvPr>
        </p:nvSpPr>
        <p:spPr>
          <a:xfrm>
            <a:off x="311700" y="884050"/>
            <a:ext cx="8520600" cy="3778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Quick Introduction to WebSockets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Layer 4 vs Layer 7 WebSocket Proxying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Spin up a WebSocket Server without NGINX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Deploy NGINX as a Layer 4 WebSocket Load Balancer 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Deploy NGINX as a Layer 7 WebSocket Load Balancer</a:t>
            </a:r>
            <a:endParaRPr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4" name="Shape 4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5" name="Google Shape;4535;p333"/>
          <p:cNvSpPr/>
          <p:nvPr/>
        </p:nvSpPr>
        <p:spPr>
          <a:xfrm>
            <a:off x="-157629" y="-88666"/>
            <a:ext cx="9459258" cy="5320833"/>
          </a:xfrm>
          <a:custGeom>
            <a:rect b="b" l="l" r="r" t="t"/>
            <a:pathLst>
              <a:path extrusionOk="0" h="10641665" w="18918515">
                <a:moveTo>
                  <a:pt x="0" y="0"/>
                </a:moveTo>
                <a:lnTo>
                  <a:pt x="18918514" y="0"/>
                </a:lnTo>
                <a:lnTo>
                  <a:pt x="18918514" y="10641664"/>
                </a:lnTo>
                <a:lnTo>
                  <a:pt x="0" y="10641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536" name="Google Shape;4536;p3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7746" y="-112478"/>
            <a:ext cx="2603703" cy="2603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7" name="Google Shape;4537;p3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61304" y="937577"/>
            <a:ext cx="3268347" cy="3268347"/>
          </a:xfrm>
          <a:prstGeom prst="rect">
            <a:avLst/>
          </a:prstGeom>
          <a:noFill/>
          <a:ln>
            <a:noFill/>
          </a:ln>
        </p:spPr>
      </p:pic>
      <p:sp>
        <p:nvSpPr>
          <p:cNvPr id="4538" name="Google Shape;4538;p333"/>
          <p:cNvSpPr/>
          <p:nvPr/>
        </p:nvSpPr>
        <p:spPr>
          <a:xfrm>
            <a:off x="5743832" y="1320110"/>
            <a:ext cx="2508250" cy="2508240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30887" r="-30887" t="0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9" name="Google Shape;4539;p3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18130" y="3069335"/>
            <a:ext cx="752702" cy="63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0" name="Google Shape;4540;p3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16363" y="759766"/>
            <a:ext cx="390514" cy="29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1" name="Google Shape;4541;p3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678511" y="3550452"/>
            <a:ext cx="212190" cy="540509"/>
          </a:xfrm>
          <a:prstGeom prst="rect">
            <a:avLst/>
          </a:prstGeom>
          <a:noFill/>
          <a:ln>
            <a:noFill/>
          </a:ln>
        </p:spPr>
      </p:pic>
      <p:sp>
        <p:nvSpPr>
          <p:cNvPr id="4542" name="Google Shape;4542;p333"/>
          <p:cNvSpPr txBox="1"/>
          <p:nvPr/>
        </p:nvSpPr>
        <p:spPr>
          <a:xfrm>
            <a:off x="514350" y="857027"/>
            <a:ext cx="4847100" cy="3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7200" u="none" cap="none" strike="noStrike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PROXY VS</a:t>
            </a:r>
            <a:endParaRPr sz="700"/>
          </a:p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7200" u="none" cap="none" strike="noStrike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REVERSE PROXY</a:t>
            </a:r>
            <a:endParaRPr sz="700"/>
          </a:p>
        </p:txBody>
      </p:sp>
      <p:sp>
        <p:nvSpPr>
          <p:cNvPr id="4543" name="Google Shape;4543;p333"/>
          <p:cNvSpPr txBox="1"/>
          <p:nvPr/>
        </p:nvSpPr>
        <p:spPr>
          <a:xfrm>
            <a:off x="1297920" y="3623203"/>
            <a:ext cx="3274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By Hussein Nasser</a:t>
            </a:r>
            <a:endParaRPr sz="700"/>
          </a:p>
        </p:txBody>
      </p:sp>
      <p:pic>
        <p:nvPicPr>
          <p:cNvPr id="4544" name="Google Shape;4544;p3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70427" y="4390314"/>
            <a:ext cx="318449" cy="238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548" name="Shape 4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9" name="Google Shape;4549;p334"/>
          <p:cNvSpPr/>
          <p:nvPr/>
        </p:nvSpPr>
        <p:spPr>
          <a:xfrm>
            <a:off x="4019634" y="1543050"/>
            <a:ext cx="1440180" cy="2057400"/>
          </a:xfrm>
          <a:custGeom>
            <a:rect b="b" l="l" r="r" t="t"/>
            <a:pathLst>
              <a:path extrusionOk="0" h="4114800" w="2880360">
                <a:moveTo>
                  <a:pt x="0" y="0"/>
                </a:moveTo>
                <a:lnTo>
                  <a:pt x="2880360" y="0"/>
                </a:lnTo>
                <a:lnTo>
                  <a:pt x="2880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50" name="Google Shape;4550;p334"/>
          <p:cNvSpPr/>
          <p:nvPr/>
        </p:nvSpPr>
        <p:spPr>
          <a:xfrm>
            <a:off x="7121842" y="1452415"/>
            <a:ext cx="1748790" cy="2057400"/>
          </a:xfrm>
          <a:custGeom>
            <a:rect b="b" l="l" r="r" t="t"/>
            <a:pathLst>
              <a:path extrusionOk="0" h="4114800" w="3497580">
                <a:moveTo>
                  <a:pt x="0" y="0"/>
                </a:moveTo>
                <a:lnTo>
                  <a:pt x="3497580" y="0"/>
                </a:lnTo>
                <a:lnTo>
                  <a:pt x="34975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51" name="Google Shape;4551;p334"/>
          <p:cNvSpPr/>
          <p:nvPr/>
        </p:nvSpPr>
        <p:spPr>
          <a:xfrm>
            <a:off x="363292" y="1543050"/>
            <a:ext cx="2057400" cy="20574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552" name="Google Shape;4552;p3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2497357" y="2151801"/>
            <a:ext cx="1237493" cy="839898"/>
          </a:xfrm>
          <a:prstGeom prst="rect">
            <a:avLst/>
          </a:prstGeom>
          <a:noFill/>
          <a:ln>
            <a:noFill/>
          </a:ln>
        </p:spPr>
      </p:pic>
      <p:sp>
        <p:nvSpPr>
          <p:cNvPr id="4553" name="Google Shape;4553;p334"/>
          <p:cNvSpPr txBox="1"/>
          <p:nvPr/>
        </p:nvSpPr>
        <p:spPr>
          <a:xfrm>
            <a:off x="7363534" y="3759030"/>
            <a:ext cx="1407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FFF8F8"/>
                </a:solidFill>
                <a:latin typeface="Assistant"/>
                <a:ea typeface="Assistant"/>
                <a:cs typeface="Assistant"/>
                <a:sym typeface="Assistant"/>
              </a:rPr>
              <a:t>google.com</a:t>
            </a:r>
            <a:endParaRPr sz="700"/>
          </a:p>
        </p:txBody>
      </p:sp>
      <p:sp>
        <p:nvSpPr>
          <p:cNvPr id="4554" name="Google Shape;4554;p334"/>
          <p:cNvSpPr txBox="1"/>
          <p:nvPr/>
        </p:nvSpPr>
        <p:spPr>
          <a:xfrm>
            <a:off x="4090128" y="3759030"/>
            <a:ext cx="1519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FFF8F8"/>
                </a:solidFill>
                <a:latin typeface="Assistant"/>
                <a:ea typeface="Assistant"/>
                <a:cs typeface="Assistant"/>
                <a:sym typeface="Assistant"/>
              </a:rPr>
              <a:t>my-proxy.com</a:t>
            </a:r>
            <a:endParaRPr sz="700"/>
          </a:p>
        </p:txBody>
      </p:sp>
      <p:sp>
        <p:nvSpPr>
          <p:cNvPr id="4555" name="Google Shape;4555;p334"/>
          <p:cNvSpPr txBox="1"/>
          <p:nvPr/>
        </p:nvSpPr>
        <p:spPr>
          <a:xfrm>
            <a:off x="514350" y="3613909"/>
            <a:ext cx="23244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FFF8F8"/>
                </a:solidFill>
                <a:latin typeface="Assistant"/>
                <a:ea typeface="Assistant"/>
                <a:cs typeface="Assistant"/>
                <a:sym typeface="Assistant"/>
              </a:rPr>
              <a:t>I want to go to google.com through</a:t>
            </a:r>
            <a:endParaRPr sz="700"/>
          </a:p>
          <a:p>
            <a:pPr indent="0" lvl="0" marL="0" marR="0" rtl="0" algn="l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FFF8F8"/>
                </a:solidFill>
                <a:latin typeface="Assistant"/>
                <a:ea typeface="Assistant"/>
                <a:cs typeface="Assistant"/>
                <a:sym typeface="Assistant"/>
              </a:rPr>
              <a:t>proxy: my-proxy.com</a:t>
            </a:r>
            <a:endParaRPr sz="700"/>
          </a:p>
        </p:txBody>
      </p:sp>
      <p:pic>
        <p:nvPicPr>
          <p:cNvPr id="4556" name="Google Shape;4556;p3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5713861" y="2151801"/>
            <a:ext cx="1237493" cy="839898"/>
          </a:xfrm>
          <a:prstGeom prst="rect">
            <a:avLst/>
          </a:prstGeom>
          <a:noFill/>
          <a:ln>
            <a:noFill/>
          </a:ln>
        </p:spPr>
      </p:pic>
      <p:sp>
        <p:nvSpPr>
          <p:cNvPr id="4557" name="Google Shape;4557;p334"/>
          <p:cNvSpPr txBox="1"/>
          <p:nvPr/>
        </p:nvSpPr>
        <p:spPr>
          <a:xfrm>
            <a:off x="301018" y="222019"/>
            <a:ext cx="3021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100" u="none" cap="none" strike="noStrike">
                <a:solidFill>
                  <a:srgbClr val="FFF8F8"/>
                </a:solidFill>
                <a:latin typeface="Assistant"/>
                <a:ea typeface="Assistant"/>
                <a:cs typeface="Assistant"/>
                <a:sym typeface="Assistant"/>
              </a:rPr>
              <a:t>What is a Proxy?</a:t>
            </a:r>
            <a:endParaRPr sz="700"/>
          </a:p>
        </p:txBody>
      </p:sp>
      <p:sp>
        <p:nvSpPr>
          <p:cNvPr id="4558" name="Google Shape;4558;p334"/>
          <p:cNvSpPr txBox="1"/>
          <p:nvPr/>
        </p:nvSpPr>
        <p:spPr>
          <a:xfrm>
            <a:off x="6929471" y="4195459"/>
            <a:ext cx="22146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FFF8F8"/>
                </a:solidFill>
                <a:latin typeface="Assistant"/>
                <a:ea typeface="Assistant"/>
                <a:cs typeface="Assistant"/>
                <a:sym typeface="Assistant"/>
              </a:rPr>
              <a:t>I just know that I received a request from my-proxy</a:t>
            </a:r>
            <a:endParaRPr sz="700"/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727"/>
        </a:solidFill>
      </p:bgPr>
    </p:bg>
    <p:spTree>
      <p:nvGrpSpPr>
        <p:cNvPr id="4562" name="Shape 4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3" name="Google Shape;4563;p335"/>
          <p:cNvSpPr txBox="1"/>
          <p:nvPr/>
        </p:nvSpPr>
        <p:spPr>
          <a:xfrm>
            <a:off x="1812984" y="848046"/>
            <a:ext cx="55182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400" u="none" cap="none" strike="noStrike">
                <a:solidFill>
                  <a:srgbClr val="FFF8F8"/>
                </a:solidFill>
                <a:latin typeface="Antonio"/>
                <a:ea typeface="Antonio"/>
                <a:cs typeface="Antonio"/>
                <a:sym typeface="Antonio"/>
              </a:rPr>
              <a:t>PROXY USE CASES</a:t>
            </a:r>
            <a:endParaRPr sz="700"/>
          </a:p>
        </p:txBody>
      </p:sp>
      <p:grpSp>
        <p:nvGrpSpPr>
          <p:cNvPr id="4564" name="Google Shape;4564;p335"/>
          <p:cNvGrpSpPr/>
          <p:nvPr/>
        </p:nvGrpSpPr>
        <p:grpSpPr>
          <a:xfrm>
            <a:off x="720578" y="2374823"/>
            <a:ext cx="985676" cy="983740"/>
            <a:chOff x="0" y="0"/>
            <a:chExt cx="2628470" cy="2623306"/>
          </a:xfrm>
        </p:grpSpPr>
        <p:pic>
          <p:nvPicPr>
            <p:cNvPr id="4565" name="Google Shape;4565;p3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628470" cy="26233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66" name="Google Shape;4566;p335"/>
            <p:cNvSpPr/>
            <p:nvPr/>
          </p:nvSpPr>
          <p:spPr>
            <a:xfrm>
              <a:off x="355328" y="306996"/>
              <a:ext cx="1923317" cy="2015080"/>
            </a:xfrm>
            <a:custGeom>
              <a:rect b="b" l="l" r="r" t="t"/>
              <a:pathLst>
                <a:path extrusionOk="0"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1701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67" name="Google Shape;4567;p335"/>
          <p:cNvGrpSpPr/>
          <p:nvPr/>
        </p:nvGrpSpPr>
        <p:grpSpPr>
          <a:xfrm>
            <a:off x="2399870" y="2374823"/>
            <a:ext cx="985676" cy="983740"/>
            <a:chOff x="0" y="0"/>
            <a:chExt cx="2628470" cy="2623306"/>
          </a:xfrm>
        </p:grpSpPr>
        <p:pic>
          <p:nvPicPr>
            <p:cNvPr id="4568" name="Google Shape;4568;p3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628470" cy="26233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69" name="Google Shape;4569;p335"/>
            <p:cNvSpPr/>
            <p:nvPr/>
          </p:nvSpPr>
          <p:spPr>
            <a:xfrm>
              <a:off x="355328" y="306996"/>
              <a:ext cx="1923317" cy="2015080"/>
            </a:xfrm>
            <a:custGeom>
              <a:rect b="b" l="l" r="r" t="t"/>
              <a:pathLst>
                <a:path extrusionOk="0"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1701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0" name="Google Shape;4570;p335"/>
          <p:cNvGrpSpPr/>
          <p:nvPr/>
        </p:nvGrpSpPr>
        <p:grpSpPr>
          <a:xfrm>
            <a:off x="7437745" y="2374823"/>
            <a:ext cx="985676" cy="983740"/>
            <a:chOff x="0" y="0"/>
            <a:chExt cx="2628470" cy="2623306"/>
          </a:xfrm>
        </p:grpSpPr>
        <p:pic>
          <p:nvPicPr>
            <p:cNvPr id="4571" name="Google Shape;4571;p3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628470" cy="26233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2" name="Google Shape;4572;p335"/>
            <p:cNvSpPr/>
            <p:nvPr/>
          </p:nvSpPr>
          <p:spPr>
            <a:xfrm>
              <a:off x="355328" y="306996"/>
              <a:ext cx="1923317" cy="2015080"/>
            </a:xfrm>
            <a:custGeom>
              <a:rect b="b" l="l" r="r" t="t"/>
              <a:pathLst>
                <a:path extrusionOk="0"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1701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3" name="Google Shape;4573;p335"/>
          <p:cNvGrpSpPr/>
          <p:nvPr/>
        </p:nvGrpSpPr>
        <p:grpSpPr>
          <a:xfrm>
            <a:off x="5758454" y="2374823"/>
            <a:ext cx="985676" cy="983740"/>
            <a:chOff x="0" y="0"/>
            <a:chExt cx="2628470" cy="2623306"/>
          </a:xfrm>
        </p:grpSpPr>
        <p:pic>
          <p:nvPicPr>
            <p:cNvPr id="4574" name="Google Shape;4574;p3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628470" cy="26233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5" name="Google Shape;4575;p335"/>
            <p:cNvSpPr/>
            <p:nvPr/>
          </p:nvSpPr>
          <p:spPr>
            <a:xfrm>
              <a:off x="355328" y="306996"/>
              <a:ext cx="1923317" cy="2015080"/>
            </a:xfrm>
            <a:custGeom>
              <a:rect b="b" l="l" r="r" t="t"/>
              <a:pathLst>
                <a:path extrusionOk="0"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1701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6" name="Google Shape;4576;p335"/>
          <p:cNvGrpSpPr/>
          <p:nvPr/>
        </p:nvGrpSpPr>
        <p:grpSpPr>
          <a:xfrm>
            <a:off x="4079162" y="2374823"/>
            <a:ext cx="985676" cy="983740"/>
            <a:chOff x="0" y="0"/>
            <a:chExt cx="2628470" cy="2623306"/>
          </a:xfrm>
        </p:grpSpPr>
        <p:pic>
          <p:nvPicPr>
            <p:cNvPr id="4577" name="Google Shape;4577;p3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628470" cy="26233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8" name="Google Shape;4578;p335"/>
            <p:cNvSpPr/>
            <p:nvPr/>
          </p:nvSpPr>
          <p:spPr>
            <a:xfrm>
              <a:off x="355328" y="306996"/>
              <a:ext cx="1923317" cy="2015080"/>
            </a:xfrm>
            <a:custGeom>
              <a:rect b="b" l="l" r="r" t="t"/>
              <a:pathLst>
                <a:path extrusionOk="0"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1701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9" name="Google Shape;4579;p335"/>
          <p:cNvSpPr/>
          <p:nvPr/>
        </p:nvSpPr>
        <p:spPr>
          <a:xfrm>
            <a:off x="1006468" y="2659745"/>
            <a:ext cx="413897" cy="413897"/>
          </a:xfrm>
          <a:custGeom>
            <a:rect b="b" l="l" r="r" t="t"/>
            <a:pathLst>
              <a:path extrusionOk="0" h="827794" w="827794">
                <a:moveTo>
                  <a:pt x="0" y="0"/>
                </a:moveTo>
                <a:lnTo>
                  <a:pt x="827794" y="0"/>
                </a:lnTo>
                <a:lnTo>
                  <a:pt x="827794" y="827793"/>
                </a:lnTo>
                <a:lnTo>
                  <a:pt x="0" y="8277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80" name="Google Shape;4580;p335"/>
          <p:cNvSpPr/>
          <p:nvPr/>
        </p:nvSpPr>
        <p:spPr>
          <a:xfrm>
            <a:off x="7588806" y="2515892"/>
            <a:ext cx="653343" cy="653344"/>
          </a:xfrm>
          <a:custGeom>
            <a:rect b="b" l="l" r="r" t="t"/>
            <a:pathLst>
              <a:path extrusionOk="0" h="1306687" w="1306687">
                <a:moveTo>
                  <a:pt x="0" y="0"/>
                </a:moveTo>
                <a:lnTo>
                  <a:pt x="1306688" y="0"/>
                </a:lnTo>
                <a:lnTo>
                  <a:pt x="1306688" y="1306687"/>
                </a:lnTo>
                <a:lnTo>
                  <a:pt x="0" y="13066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81" name="Google Shape;4581;p335"/>
          <p:cNvSpPr/>
          <p:nvPr/>
        </p:nvSpPr>
        <p:spPr>
          <a:xfrm>
            <a:off x="2680228" y="2610432"/>
            <a:ext cx="432646" cy="522047"/>
          </a:xfrm>
          <a:custGeom>
            <a:rect b="b" l="l" r="r" t="t"/>
            <a:pathLst>
              <a:path extrusionOk="0" h="1044093" w="865292">
                <a:moveTo>
                  <a:pt x="0" y="0"/>
                </a:moveTo>
                <a:lnTo>
                  <a:pt x="865292" y="0"/>
                </a:lnTo>
                <a:lnTo>
                  <a:pt x="865292" y="1044093"/>
                </a:lnTo>
                <a:lnTo>
                  <a:pt x="0" y="10440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82" name="Google Shape;4582;p335"/>
          <p:cNvSpPr/>
          <p:nvPr/>
        </p:nvSpPr>
        <p:spPr>
          <a:xfrm>
            <a:off x="4396852" y="2665399"/>
            <a:ext cx="350296" cy="412114"/>
          </a:xfrm>
          <a:custGeom>
            <a:rect b="b" l="l" r="r" t="t"/>
            <a:pathLst>
              <a:path extrusionOk="0" h="824227" w="700593">
                <a:moveTo>
                  <a:pt x="0" y="0"/>
                </a:moveTo>
                <a:lnTo>
                  <a:pt x="700594" y="0"/>
                </a:lnTo>
                <a:lnTo>
                  <a:pt x="700594" y="824227"/>
                </a:lnTo>
                <a:lnTo>
                  <a:pt x="0" y="824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83" name="Google Shape;4583;p335"/>
          <p:cNvSpPr/>
          <p:nvPr/>
        </p:nvSpPr>
        <p:spPr>
          <a:xfrm>
            <a:off x="6005572" y="2629482"/>
            <a:ext cx="491440" cy="491440"/>
          </a:xfrm>
          <a:custGeom>
            <a:rect b="b" l="l" r="r" t="t"/>
            <a:pathLst>
              <a:path extrusionOk="0" h="982879" w="982879">
                <a:moveTo>
                  <a:pt x="0" y="0"/>
                </a:moveTo>
                <a:lnTo>
                  <a:pt x="982879" y="0"/>
                </a:lnTo>
                <a:lnTo>
                  <a:pt x="982879" y="982880"/>
                </a:lnTo>
                <a:lnTo>
                  <a:pt x="0" y="9828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84" name="Google Shape;4584;p335"/>
          <p:cNvSpPr txBox="1"/>
          <p:nvPr/>
        </p:nvSpPr>
        <p:spPr>
          <a:xfrm>
            <a:off x="514350" y="3532014"/>
            <a:ext cx="1398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FFF8F8"/>
                </a:solidFill>
                <a:latin typeface="Assistant"/>
                <a:ea typeface="Assistant"/>
                <a:cs typeface="Assistant"/>
                <a:sym typeface="Assistant"/>
              </a:rPr>
              <a:t>Caching</a:t>
            </a:r>
            <a:endParaRPr sz="700"/>
          </a:p>
        </p:txBody>
      </p:sp>
      <p:sp>
        <p:nvSpPr>
          <p:cNvPr id="4585" name="Google Shape;4585;p335"/>
          <p:cNvSpPr txBox="1"/>
          <p:nvPr/>
        </p:nvSpPr>
        <p:spPr>
          <a:xfrm>
            <a:off x="2202247" y="3532014"/>
            <a:ext cx="1398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FFF8F8"/>
                </a:solidFill>
                <a:latin typeface="Assistant"/>
                <a:ea typeface="Assistant"/>
                <a:cs typeface="Assistant"/>
                <a:sym typeface="Assistant"/>
              </a:rPr>
              <a:t>Anonymity</a:t>
            </a:r>
            <a:endParaRPr sz="700"/>
          </a:p>
        </p:txBody>
      </p:sp>
      <p:sp>
        <p:nvSpPr>
          <p:cNvPr id="4586" name="Google Shape;4586;p335"/>
          <p:cNvSpPr txBox="1"/>
          <p:nvPr/>
        </p:nvSpPr>
        <p:spPr>
          <a:xfrm>
            <a:off x="3872934" y="3532014"/>
            <a:ext cx="1398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FFF8F8"/>
                </a:solidFill>
                <a:latin typeface="Assistant"/>
                <a:ea typeface="Assistant"/>
                <a:cs typeface="Assistant"/>
                <a:sym typeface="Assistant"/>
              </a:rPr>
              <a:t>Logging</a:t>
            </a:r>
            <a:endParaRPr sz="700"/>
          </a:p>
        </p:txBody>
      </p:sp>
      <p:sp>
        <p:nvSpPr>
          <p:cNvPr id="4587" name="Google Shape;4587;p335"/>
          <p:cNvSpPr txBox="1"/>
          <p:nvPr/>
        </p:nvSpPr>
        <p:spPr>
          <a:xfrm>
            <a:off x="5552225" y="3532014"/>
            <a:ext cx="1398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FFF8F8"/>
                </a:solidFill>
                <a:latin typeface="Assistant"/>
                <a:ea typeface="Assistant"/>
                <a:cs typeface="Assistant"/>
                <a:sym typeface="Assistant"/>
              </a:rPr>
              <a:t>Block Sites</a:t>
            </a:r>
            <a:endParaRPr sz="700"/>
          </a:p>
        </p:txBody>
      </p:sp>
      <p:sp>
        <p:nvSpPr>
          <p:cNvPr id="4588" name="Google Shape;4588;p335"/>
          <p:cNvSpPr txBox="1"/>
          <p:nvPr/>
        </p:nvSpPr>
        <p:spPr>
          <a:xfrm>
            <a:off x="7231518" y="3532014"/>
            <a:ext cx="1398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FFF8F8"/>
                </a:solidFill>
                <a:latin typeface="Assistant"/>
                <a:ea typeface="Assistant"/>
                <a:cs typeface="Assistant"/>
                <a:sym typeface="Assistant"/>
              </a:rPr>
              <a:t>Microservices</a:t>
            </a:r>
            <a:endParaRPr sz="700"/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727"/>
        </a:solidFill>
      </p:bgPr>
    </p:bg>
    <p:spTree>
      <p:nvGrpSpPr>
        <p:cNvPr id="4592" name="Shape 4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3" name="Google Shape;4593;p336"/>
          <p:cNvSpPr/>
          <p:nvPr/>
        </p:nvSpPr>
        <p:spPr>
          <a:xfrm rot="10800000">
            <a:off x="4019634" y="1543050"/>
            <a:ext cx="1440180" cy="2057400"/>
          </a:xfrm>
          <a:custGeom>
            <a:rect b="b" l="l" r="r" t="t"/>
            <a:pathLst>
              <a:path extrusionOk="0" h="4114800" w="2880360">
                <a:moveTo>
                  <a:pt x="0" y="0"/>
                </a:moveTo>
                <a:lnTo>
                  <a:pt x="2880360" y="0"/>
                </a:lnTo>
                <a:lnTo>
                  <a:pt x="2880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94" name="Google Shape;4594;p336"/>
          <p:cNvSpPr/>
          <p:nvPr/>
        </p:nvSpPr>
        <p:spPr>
          <a:xfrm>
            <a:off x="7262019" y="381694"/>
            <a:ext cx="1367632" cy="1608979"/>
          </a:xfrm>
          <a:custGeom>
            <a:rect b="b" l="l" r="r" t="t"/>
            <a:pathLst>
              <a:path extrusionOk="0" h="3217957" w="2735263">
                <a:moveTo>
                  <a:pt x="0" y="0"/>
                </a:moveTo>
                <a:lnTo>
                  <a:pt x="2735263" y="0"/>
                </a:lnTo>
                <a:lnTo>
                  <a:pt x="2735263" y="3217956"/>
                </a:lnTo>
                <a:lnTo>
                  <a:pt x="0" y="3217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95" name="Google Shape;4595;p336"/>
          <p:cNvSpPr/>
          <p:nvPr/>
        </p:nvSpPr>
        <p:spPr>
          <a:xfrm>
            <a:off x="363292" y="1543050"/>
            <a:ext cx="2057400" cy="20574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96" name="Google Shape;4596;p336"/>
          <p:cNvSpPr txBox="1"/>
          <p:nvPr/>
        </p:nvSpPr>
        <p:spPr>
          <a:xfrm>
            <a:off x="7171435" y="2008353"/>
            <a:ext cx="1548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8F8"/>
                </a:solidFill>
                <a:latin typeface="Assistant"/>
                <a:ea typeface="Assistant"/>
                <a:cs typeface="Assistant"/>
                <a:sym typeface="Assistant"/>
              </a:rPr>
              <a:t>google-server1</a:t>
            </a:r>
            <a:endParaRPr sz="700"/>
          </a:p>
        </p:txBody>
      </p:sp>
      <p:sp>
        <p:nvSpPr>
          <p:cNvPr id="4597" name="Google Shape;4597;p336"/>
          <p:cNvSpPr txBox="1"/>
          <p:nvPr/>
        </p:nvSpPr>
        <p:spPr>
          <a:xfrm>
            <a:off x="514350" y="3613909"/>
            <a:ext cx="17202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8F8"/>
                </a:solidFill>
                <a:latin typeface="Assistant"/>
                <a:ea typeface="Assistant"/>
                <a:cs typeface="Assistant"/>
                <a:sym typeface="Assistant"/>
              </a:rPr>
              <a:t>I want to go to google.com</a:t>
            </a:r>
            <a:endParaRPr sz="700"/>
          </a:p>
        </p:txBody>
      </p:sp>
      <p:sp>
        <p:nvSpPr>
          <p:cNvPr id="4598" name="Google Shape;4598;p336"/>
          <p:cNvSpPr txBox="1"/>
          <p:nvPr/>
        </p:nvSpPr>
        <p:spPr>
          <a:xfrm>
            <a:off x="301019" y="222019"/>
            <a:ext cx="45489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100" u="none" cap="none" strike="noStrike">
                <a:solidFill>
                  <a:srgbClr val="FFF8F8"/>
                </a:solidFill>
                <a:latin typeface="Assistant"/>
                <a:ea typeface="Assistant"/>
                <a:cs typeface="Assistant"/>
                <a:sym typeface="Assistant"/>
              </a:rPr>
              <a:t>What is a Reverse Proxy?</a:t>
            </a:r>
            <a:endParaRPr sz="700"/>
          </a:p>
        </p:txBody>
      </p:sp>
      <p:sp>
        <p:nvSpPr>
          <p:cNvPr id="4599" name="Google Shape;4599;p336"/>
          <p:cNvSpPr txBox="1"/>
          <p:nvPr/>
        </p:nvSpPr>
        <p:spPr>
          <a:xfrm>
            <a:off x="4052002" y="3759030"/>
            <a:ext cx="1407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8F8"/>
                </a:solidFill>
                <a:latin typeface="Assistant"/>
                <a:ea typeface="Assistant"/>
                <a:cs typeface="Assistant"/>
                <a:sym typeface="Assistant"/>
              </a:rPr>
              <a:t>google.com</a:t>
            </a:r>
            <a:endParaRPr sz="700"/>
          </a:p>
        </p:txBody>
      </p:sp>
      <p:sp>
        <p:nvSpPr>
          <p:cNvPr id="4600" name="Google Shape;4600;p336"/>
          <p:cNvSpPr/>
          <p:nvPr/>
        </p:nvSpPr>
        <p:spPr>
          <a:xfrm>
            <a:off x="7262019" y="2571750"/>
            <a:ext cx="1367632" cy="1608979"/>
          </a:xfrm>
          <a:custGeom>
            <a:rect b="b" l="l" r="r" t="t"/>
            <a:pathLst>
              <a:path extrusionOk="0" h="3217957" w="2735263">
                <a:moveTo>
                  <a:pt x="0" y="0"/>
                </a:moveTo>
                <a:lnTo>
                  <a:pt x="2735263" y="0"/>
                </a:lnTo>
                <a:lnTo>
                  <a:pt x="2735263" y="3217957"/>
                </a:lnTo>
                <a:lnTo>
                  <a:pt x="0" y="32179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01" name="Google Shape;4601;p336"/>
          <p:cNvSpPr txBox="1"/>
          <p:nvPr/>
        </p:nvSpPr>
        <p:spPr>
          <a:xfrm>
            <a:off x="7171435" y="4198409"/>
            <a:ext cx="1548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8F8"/>
                </a:solidFill>
                <a:latin typeface="Assistant"/>
                <a:ea typeface="Assistant"/>
                <a:cs typeface="Assistant"/>
                <a:sym typeface="Assistant"/>
              </a:rPr>
              <a:t>google-server2</a:t>
            </a:r>
            <a:endParaRPr sz="700"/>
          </a:p>
        </p:txBody>
      </p:sp>
      <p:pic>
        <p:nvPicPr>
          <p:cNvPr id="4602" name="Google Shape;4602;p3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5713861" y="2151801"/>
            <a:ext cx="1237493" cy="83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3" name="Google Shape;4603;p3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2420694" y="2151801"/>
            <a:ext cx="1237493" cy="839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727"/>
        </a:solidFill>
      </p:bgPr>
    </p:bg>
    <p:spTree>
      <p:nvGrpSpPr>
        <p:cNvPr id="4607" name="Shape 4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" name="Google Shape;4608;p337"/>
          <p:cNvGrpSpPr/>
          <p:nvPr/>
        </p:nvGrpSpPr>
        <p:grpSpPr>
          <a:xfrm>
            <a:off x="720578" y="2374823"/>
            <a:ext cx="985676" cy="983740"/>
            <a:chOff x="0" y="0"/>
            <a:chExt cx="2628470" cy="2623306"/>
          </a:xfrm>
        </p:grpSpPr>
        <p:pic>
          <p:nvPicPr>
            <p:cNvPr id="4609" name="Google Shape;4609;p3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628470" cy="26233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0" name="Google Shape;4610;p337"/>
            <p:cNvSpPr/>
            <p:nvPr/>
          </p:nvSpPr>
          <p:spPr>
            <a:xfrm>
              <a:off x="355328" y="306996"/>
              <a:ext cx="1923317" cy="2015080"/>
            </a:xfrm>
            <a:custGeom>
              <a:rect b="b" l="l" r="r" t="t"/>
              <a:pathLst>
                <a:path extrusionOk="0"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1701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1" name="Google Shape;4611;p337"/>
          <p:cNvGrpSpPr/>
          <p:nvPr/>
        </p:nvGrpSpPr>
        <p:grpSpPr>
          <a:xfrm>
            <a:off x="2399870" y="2374823"/>
            <a:ext cx="985676" cy="983740"/>
            <a:chOff x="0" y="0"/>
            <a:chExt cx="2628470" cy="2623306"/>
          </a:xfrm>
        </p:grpSpPr>
        <p:pic>
          <p:nvPicPr>
            <p:cNvPr id="4612" name="Google Shape;4612;p3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628470" cy="26233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3" name="Google Shape;4613;p337"/>
            <p:cNvSpPr/>
            <p:nvPr/>
          </p:nvSpPr>
          <p:spPr>
            <a:xfrm>
              <a:off x="355328" y="306996"/>
              <a:ext cx="1923317" cy="2015080"/>
            </a:xfrm>
            <a:custGeom>
              <a:rect b="b" l="l" r="r" t="t"/>
              <a:pathLst>
                <a:path extrusionOk="0"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1701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4" name="Google Shape;4614;p337"/>
          <p:cNvGrpSpPr/>
          <p:nvPr/>
        </p:nvGrpSpPr>
        <p:grpSpPr>
          <a:xfrm>
            <a:off x="7437745" y="2374823"/>
            <a:ext cx="985676" cy="983740"/>
            <a:chOff x="0" y="0"/>
            <a:chExt cx="2628470" cy="2623306"/>
          </a:xfrm>
        </p:grpSpPr>
        <p:pic>
          <p:nvPicPr>
            <p:cNvPr id="4615" name="Google Shape;4615;p3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628470" cy="26233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6" name="Google Shape;4616;p337"/>
            <p:cNvSpPr/>
            <p:nvPr/>
          </p:nvSpPr>
          <p:spPr>
            <a:xfrm>
              <a:off x="355328" y="306996"/>
              <a:ext cx="1923317" cy="2015080"/>
            </a:xfrm>
            <a:custGeom>
              <a:rect b="b" l="l" r="r" t="t"/>
              <a:pathLst>
                <a:path extrusionOk="0"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1701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7" name="Google Shape;4617;p337"/>
          <p:cNvGrpSpPr/>
          <p:nvPr/>
        </p:nvGrpSpPr>
        <p:grpSpPr>
          <a:xfrm>
            <a:off x="5758454" y="2374823"/>
            <a:ext cx="985676" cy="983740"/>
            <a:chOff x="0" y="0"/>
            <a:chExt cx="2628470" cy="2623306"/>
          </a:xfrm>
        </p:grpSpPr>
        <p:pic>
          <p:nvPicPr>
            <p:cNvPr id="4618" name="Google Shape;4618;p3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628470" cy="26233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9" name="Google Shape;4619;p337"/>
            <p:cNvSpPr/>
            <p:nvPr/>
          </p:nvSpPr>
          <p:spPr>
            <a:xfrm>
              <a:off x="355328" y="306996"/>
              <a:ext cx="1923317" cy="2015080"/>
            </a:xfrm>
            <a:custGeom>
              <a:rect b="b" l="l" r="r" t="t"/>
              <a:pathLst>
                <a:path extrusionOk="0"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1701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0" name="Google Shape;4620;p337"/>
          <p:cNvGrpSpPr/>
          <p:nvPr/>
        </p:nvGrpSpPr>
        <p:grpSpPr>
          <a:xfrm>
            <a:off x="4079162" y="2374823"/>
            <a:ext cx="985676" cy="983740"/>
            <a:chOff x="0" y="0"/>
            <a:chExt cx="2628470" cy="2623306"/>
          </a:xfrm>
        </p:grpSpPr>
        <p:pic>
          <p:nvPicPr>
            <p:cNvPr id="4621" name="Google Shape;4621;p3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628470" cy="26233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22" name="Google Shape;4622;p337"/>
            <p:cNvSpPr/>
            <p:nvPr/>
          </p:nvSpPr>
          <p:spPr>
            <a:xfrm>
              <a:off x="355328" y="306996"/>
              <a:ext cx="1923317" cy="2015080"/>
            </a:xfrm>
            <a:custGeom>
              <a:rect b="b" l="l" r="r" t="t"/>
              <a:pathLst>
                <a:path extrusionOk="0"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1701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3" name="Google Shape;4623;p337"/>
          <p:cNvSpPr/>
          <p:nvPr/>
        </p:nvSpPr>
        <p:spPr>
          <a:xfrm>
            <a:off x="1006468" y="2659745"/>
            <a:ext cx="413897" cy="413897"/>
          </a:xfrm>
          <a:custGeom>
            <a:rect b="b" l="l" r="r" t="t"/>
            <a:pathLst>
              <a:path extrusionOk="0" h="827794" w="827794">
                <a:moveTo>
                  <a:pt x="0" y="0"/>
                </a:moveTo>
                <a:lnTo>
                  <a:pt x="827794" y="0"/>
                </a:lnTo>
                <a:lnTo>
                  <a:pt x="827794" y="827793"/>
                </a:lnTo>
                <a:lnTo>
                  <a:pt x="0" y="8277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24" name="Google Shape;4624;p337"/>
          <p:cNvSpPr txBox="1"/>
          <p:nvPr/>
        </p:nvSpPr>
        <p:spPr>
          <a:xfrm>
            <a:off x="1812984" y="848046"/>
            <a:ext cx="5518200" cy="14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400" u="none" cap="none" strike="noStrike">
                <a:solidFill>
                  <a:srgbClr val="FFF8F8"/>
                </a:solidFill>
                <a:latin typeface="Antonio"/>
                <a:ea typeface="Antonio"/>
                <a:cs typeface="Antonio"/>
                <a:sym typeface="Antonio"/>
              </a:rPr>
              <a:t>REVERSE PROXY USE CASES</a:t>
            </a:r>
            <a:endParaRPr sz="700"/>
          </a:p>
        </p:txBody>
      </p:sp>
      <p:sp>
        <p:nvSpPr>
          <p:cNvPr id="4625" name="Google Shape;4625;p337"/>
          <p:cNvSpPr/>
          <p:nvPr/>
        </p:nvSpPr>
        <p:spPr>
          <a:xfrm>
            <a:off x="2641763" y="2576513"/>
            <a:ext cx="501891" cy="501891"/>
          </a:xfrm>
          <a:custGeom>
            <a:rect b="b" l="l" r="r" t="t"/>
            <a:pathLst>
              <a:path extrusionOk="0" h="1003782" w="1003782">
                <a:moveTo>
                  <a:pt x="0" y="0"/>
                </a:moveTo>
                <a:lnTo>
                  <a:pt x="1003783" y="0"/>
                </a:lnTo>
                <a:lnTo>
                  <a:pt x="1003783" y="1003782"/>
                </a:lnTo>
                <a:lnTo>
                  <a:pt x="0" y="10037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26" name="Google Shape;4626;p337"/>
          <p:cNvSpPr/>
          <p:nvPr/>
        </p:nvSpPr>
        <p:spPr>
          <a:xfrm>
            <a:off x="4160117" y="2454810"/>
            <a:ext cx="823765" cy="823765"/>
          </a:xfrm>
          <a:custGeom>
            <a:rect b="b" l="l" r="r" t="t"/>
            <a:pathLst>
              <a:path extrusionOk="0" h="1647531" w="1647531">
                <a:moveTo>
                  <a:pt x="0" y="0"/>
                </a:moveTo>
                <a:lnTo>
                  <a:pt x="1647532" y="0"/>
                </a:lnTo>
                <a:lnTo>
                  <a:pt x="1647532" y="1647531"/>
                </a:lnTo>
                <a:lnTo>
                  <a:pt x="0" y="1647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27" name="Google Shape;4627;p337"/>
          <p:cNvSpPr/>
          <p:nvPr/>
        </p:nvSpPr>
        <p:spPr>
          <a:xfrm>
            <a:off x="7588806" y="2515892"/>
            <a:ext cx="653343" cy="653344"/>
          </a:xfrm>
          <a:custGeom>
            <a:rect b="b" l="l" r="r" t="t"/>
            <a:pathLst>
              <a:path extrusionOk="0" h="1306687" w="1306687">
                <a:moveTo>
                  <a:pt x="0" y="0"/>
                </a:moveTo>
                <a:lnTo>
                  <a:pt x="1306688" y="0"/>
                </a:lnTo>
                <a:lnTo>
                  <a:pt x="1306688" y="1306687"/>
                </a:lnTo>
                <a:lnTo>
                  <a:pt x="0" y="13066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28" name="Google Shape;4628;p337"/>
          <p:cNvSpPr/>
          <p:nvPr/>
        </p:nvSpPr>
        <p:spPr>
          <a:xfrm>
            <a:off x="5814233" y="2404457"/>
            <a:ext cx="874118" cy="874118"/>
          </a:xfrm>
          <a:custGeom>
            <a:rect b="b" l="l" r="r" t="t"/>
            <a:pathLst>
              <a:path extrusionOk="0" h="1748236" w="1748236">
                <a:moveTo>
                  <a:pt x="0" y="0"/>
                </a:moveTo>
                <a:lnTo>
                  <a:pt x="1748236" y="0"/>
                </a:lnTo>
                <a:lnTo>
                  <a:pt x="1748236" y="1748236"/>
                </a:lnTo>
                <a:lnTo>
                  <a:pt x="0" y="17482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29" name="Google Shape;4629;p337"/>
          <p:cNvSpPr txBox="1"/>
          <p:nvPr/>
        </p:nvSpPr>
        <p:spPr>
          <a:xfrm>
            <a:off x="514350" y="3532014"/>
            <a:ext cx="1398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FFF8F8"/>
                </a:solidFill>
                <a:latin typeface="Assistant"/>
                <a:ea typeface="Assistant"/>
                <a:cs typeface="Assistant"/>
                <a:sym typeface="Assistant"/>
              </a:rPr>
              <a:t>Caching</a:t>
            </a:r>
            <a:endParaRPr sz="700"/>
          </a:p>
        </p:txBody>
      </p:sp>
      <p:sp>
        <p:nvSpPr>
          <p:cNvPr id="4630" name="Google Shape;4630;p337"/>
          <p:cNvSpPr txBox="1"/>
          <p:nvPr/>
        </p:nvSpPr>
        <p:spPr>
          <a:xfrm>
            <a:off x="2202247" y="3532014"/>
            <a:ext cx="13983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FFF8F8"/>
                </a:solidFill>
                <a:latin typeface="Assistant"/>
                <a:ea typeface="Assistant"/>
                <a:cs typeface="Assistant"/>
                <a:sym typeface="Assistant"/>
              </a:rPr>
              <a:t>Load Balancing</a:t>
            </a:r>
            <a:endParaRPr sz="700"/>
          </a:p>
        </p:txBody>
      </p:sp>
      <p:sp>
        <p:nvSpPr>
          <p:cNvPr id="4631" name="Google Shape;4631;p337"/>
          <p:cNvSpPr txBox="1"/>
          <p:nvPr/>
        </p:nvSpPr>
        <p:spPr>
          <a:xfrm>
            <a:off x="3872934" y="3532014"/>
            <a:ext cx="1398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FFF8F8"/>
                </a:solidFill>
                <a:latin typeface="Assistant"/>
                <a:ea typeface="Assistant"/>
                <a:cs typeface="Assistant"/>
                <a:sym typeface="Assistant"/>
              </a:rPr>
              <a:t>Ingress</a:t>
            </a:r>
            <a:endParaRPr sz="700"/>
          </a:p>
        </p:txBody>
      </p:sp>
      <p:sp>
        <p:nvSpPr>
          <p:cNvPr id="4632" name="Google Shape;4632;p337"/>
          <p:cNvSpPr txBox="1"/>
          <p:nvPr/>
        </p:nvSpPr>
        <p:spPr>
          <a:xfrm>
            <a:off x="5552225" y="3532014"/>
            <a:ext cx="13983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FFF8F8"/>
                </a:solidFill>
                <a:latin typeface="Assistant"/>
                <a:ea typeface="Assistant"/>
                <a:cs typeface="Assistant"/>
                <a:sym typeface="Assistant"/>
              </a:rPr>
              <a:t>Canary Deployment</a:t>
            </a:r>
            <a:endParaRPr sz="700"/>
          </a:p>
        </p:txBody>
      </p:sp>
      <p:sp>
        <p:nvSpPr>
          <p:cNvPr id="4633" name="Google Shape;4633;p337"/>
          <p:cNvSpPr txBox="1"/>
          <p:nvPr/>
        </p:nvSpPr>
        <p:spPr>
          <a:xfrm>
            <a:off x="7231518" y="3532014"/>
            <a:ext cx="1398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FFF8F8"/>
                </a:solidFill>
                <a:latin typeface="Assistant"/>
                <a:ea typeface="Assistant"/>
                <a:cs typeface="Assistant"/>
                <a:sym typeface="Assistant"/>
              </a:rPr>
              <a:t>Microservices</a:t>
            </a:r>
            <a:endParaRPr sz="700"/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7" name="Shape 4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" name="Google Shape;4638;p338"/>
          <p:cNvSpPr/>
          <p:nvPr/>
        </p:nvSpPr>
        <p:spPr>
          <a:xfrm>
            <a:off x="-157629" y="-88666"/>
            <a:ext cx="9459258" cy="5320833"/>
          </a:xfrm>
          <a:custGeom>
            <a:rect b="b" l="l" r="r" t="t"/>
            <a:pathLst>
              <a:path extrusionOk="0" h="10641665" w="18918515">
                <a:moveTo>
                  <a:pt x="0" y="0"/>
                </a:moveTo>
                <a:lnTo>
                  <a:pt x="18918514" y="0"/>
                </a:lnTo>
                <a:lnTo>
                  <a:pt x="18918514" y="10641664"/>
                </a:lnTo>
                <a:lnTo>
                  <a:pt x="0" y="10641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639" name="Google Shape;4639;p3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07315" y="3327299"/>
            <a:ext cx="2603703" cy="2603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0" name="Google Shape;4640;p3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18480" y="2134988"/>
            <a:ext cx="226997" cy="17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1" name="Google Shape;4641;p3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18480" y="2995485"/>
            <a:ext cx="226997" cy="17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2" name="Google Shape;4642;p3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18480" y="3998014"/>
            <a:ext cx="226997" cy="17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3" name="Google Shape;4643;p3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4350" y="881065"/>
            <a:ext cx="3447730" cy="3447730"/>
          </a:xfrm>
          <a:prstGeom prst="rect">
            <a:avLst/>
          </a:prstGeom>
          <a:noFill/>
          <a:ln>
            <a:noFill/>
          </a:ln>
        </p:spPr>
      </p:pic>
      <p:sp>
        <p:nvSpPr>
          <p:cNvPr id="4644" name="Google Shape;4644;p338"/>
          <p:cNvSpPr/>
          <p:nvPr/>
        </p:nvSpPr>
        <p:spPr>
          <a:xfrm>
            <a:off x="917874" y="1284593"/>
            <a:ext cx="2651125" cy="2651114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30887" r="-30887" t="0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5" name="Google Shape;4645;p338"/>
          <p:cNvSpPr txBox="1"/>
          <p:nvPr/>
        </p:nvSpPr>
        <p:spPr>
          <a:xfrm>
            <a:off x="4497850" y="514350"/>
            <a:ext cx="3434400" cy="14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400" u="none" cap="none" strike="noStrike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MOST COMMON QUESTIONS</a:t>
            </a:r>
            <a:endParaRPr sz="700"/>
          </a:p>
        </p:txBody>
      </p:sp>
      <p:sp>
        <p:nvSpPr>
          <p:cNvPr id="4646" name="Google Shape;4646;p338"/>
          <p:cNvSpPr txBox="1"/>
          <p:nvPr/>
        </p:nvSpPr>
        <p:spPr>
          <a:xfrm>
            <a:off x="6096589" y="2084327"/>
            <a:ext cx="23511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Can Proxy &amp; Reverse Proxy used in the same time?</a:t>
            </a:r>
            <a:endParaRPr sz="700"/>
          </a:p>
        </p:txBody>
      </p:sp>
      <p:sp>
        <p:nvSpPr>
          <p:cNvPr id="4647" name="Google Shape;4647;p338"/>
          <p:cNvSpPr txBox="1"/>
          <p:nvPr/>
        </p:nvSpPr>
        <p:spPr>
          <a:xfrm>
            <a:off x="6096589" y="2944823"/>
            <a:ext cx="21696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Can I use Proxy instead of VPN for </a:t>
            </a:r>
            <a:r>
              <a:rPr b="1" lang="en"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anonymity</a:t>
            </a:r>
            <a:r>
              <a:rPr b="1" i="0" lang="en" sz="1600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?</a:t>
            </a:r>
            <a:endParaRPr sz="700"/>
          </a:p>
        </p:txBody>
      </p:sp>
      <p:sp>
        <p:nvSpPr>
          <p:cNvPr id="4648" name="Google Shape;4648;p338"/>
          <p:cNvSpPr txBox="1"/>
          <p:nvPr/>
        </p:nvSpPr>
        <p:spPr>
          <a:xfrm>
            <a:off x="6096589" y="3910977"/>
            <a:ext cx="283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Is Proxy just for HTTP traffic?</a:t>
            </a:r>
            <a:endParaRPr sz="7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Job Status</a:t>
            </a:r>
            <a:endParaRPr/>
          </a:p>
        </p:txBody>
      </p:sp>
      <p:sp>
        <p:nvSpPr>
          <p:cNvPr id="345" name="Google Shape;345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if a job is done with progress</a:t>
            </a:r>
            <a:endParaRPr/>
          </a:p>
        </p:txBody>
      </p:sp>
      <p:sp>
        <p:nvSpPr>
          <p:cNvPr id="346" name="Google Shape;346;p45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/>
          <p:nvPr>
            <p:ph type="ctrTitle"/>
          </p:nvPr>
        </p:nvSpPr>
        <p:spPr>
          <a:xfrm>
            <a:off x="311708" y="3847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</a:t>
            </a:r>
            <a:r>
              <a:rPr lang="en"/>
              <a:t> Polling</a:t>
            </a:r>
            <a:endParaRPr/>
          </a:p>
        </p:txBody>
      </p:sp>
      <p:sp>
        <p:nvSpPr>
          <p:cNvPr id="352" name="Google Shape;352;p46"/>
          <p:cNvSpPr txBox="1"/>
          <p:nvPr>
            <p:ph idx="1" type="subTitle"/>
          </p:nvPr>
        </p:nvSpPr>
        <p:spPr>
          <a:xfrm>
            <a:off x="311700" y="24743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is taking long, I’ll check with you later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talk to me only when </a:t>
            </a:r>
            <a:r>
              <a:rPr lang="en"/>
              <a:t>it's</a:t>
            </a:r>
            <a:r>
              <a:rPr lang="en"/>
              <a:t> ready</a:t>
            </a:r>
            <a:endParaRPr/>
          </a:p>
        </p:txBody>
      </p:sp>
      <p:sp>
        <p:nvSpPr>
          <p:cNvPr id="353" name="Google Shape;353;p46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request/response &amp; polling isn’t ideal</a:t>
            </a:r>
            <a:endParaRPr/>
          </a:p>
        </p:txBody>
      </p:sp>
      <p:sp>
        <p:nvSpPr>
          <p:cNvPr id="359" name="Google Shape;359;p47"/>
          <p:cNvSpPr txBox="1"/>
          <p:nvPr>
            <p:ph idx="1" type="body"/>
          </p:nvPr>
        </p:nvSpPr>
        <p:spPr>
          <a:xfrm>
            <a:off x="345625" y="1138900"/>
            <a:ext cx="7260300" cy="3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 request takes long time to process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Upload a youtube video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 backend want to sends notification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A user just logged in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Short Polling is a good but chatty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Meet Long polling (Kafka uses it)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Long Polling?</a:t>
            </a:r>
            <a:endParaRPr/>
          </a:p>
        </p:txBody>
      </p:sp>
      <p:sp>
        <p:nvSpPr>
          <p:cNvPr id="365" name="Google Shape;365;p48"/>
          <p:cNvSpPr txBox="1"/>
          <p:nvPr>
            <p:ph idx="1" type="body"/>
          </p:nvPr>
        </p:nvSpPr>
        <p:spPr>
          <a:xfrm>
            <a:off x="345625" y="1138900"/>
            <a:ext cx="6053700" cy="3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Client sends a request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Server responds immediately with a handle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Server continues to process the request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Client uses that handle to check for status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Server DOES not reply until it has the response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So we got a handle, we can disconnect and we are less chatty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Some variation has timeouts too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/>
          <p:nvPr/>
        </p:nvSpPr>
        <p:spPr>
          <a:xfrm>
            <a:off x="8509900" y="1750025"/>
            <a:ext cx="93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1" name="Google Shape;371;p49"/>
          <p:cNvCxnSpPr/>
          <p:nvPr/>
        </p:nvCxnSpPr>
        <p:spPr>
          <a:xfrm>
            <a:off x="5623538" y="277525"/>
            <a:ext cx="36900" cy="4551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49"/>
          <p:cNvCxnSpPr/>
          <p:nvPr/>
        </p:nvCxnSpPr>
        <p:spPr>
          <a:xfrm flipH="1">
            <a:off x="936888" y="287950"/>
            <a:ext cx="22800" cy="45699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49"/>
          <p:cNvCxnSpPr/>
          <p:nvPr/>
        </p:nvCxnSpPr>
        <p:spPr>
          <a:xfrm>
            <a:off x="1001900" y="1474600"/>
            <a:ext cx="4607400" cy="289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4" name="Google Shape;374;p49"/>
          <p:cNvSpPr txBox="1"/>
          <p:nvPr/>
        </p:nvSpPr>
        <p:spPr>
          <a:xfrm rot="-2002">
            <a:off x="2898685" y="1260602"/>
            <a:ext cx="10302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Request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375" name="Google Shape;375;p49"/>
          <p:cNvCxnSpPr/>
          <p:nvPr/>
        </p:nvCxnSpPr>
        <p:spPr>
          <a:xfrm flipH="1">
            <a:off x="1002050" y="4164200"/>
            <a:ext cx="4593000" cy="437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6" name="Google Shape;376;p49"/>
          <p:cNvSpPr txBox="1"/>
          <p:nvPr/>
        </p:nvSpPr>
        <p:spPr>
          <a:xfrm rot="-329884">
            <a:off x="2601053" y="4096899"/>
            <a:ext cx="1030139" cy="3821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Response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377" name="Google Shape;377;p49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5269225" y="216450"/>
            <a:ext cx="645255" cy="65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" name="Google Shape;378;p49"/>
          <p:cNvGrpSpPr/>
          <p:nvPr/>
        </p:nvGrpSpPr>
        <p:grpSpPr>
          <a:xfrm>
            <a:off x="519905" y="248488"/>
            <a:ext cx="856787" cy="518123"/>
            <a:chOff x="2666325" y="4298650"/>
            <a:chExt cx="790176" cy="523250"/>
          </a:xfrm>
        </p:grpSpPr>
        <p:pic>
          <p:nvPicPr>
            <p:cNvPr id="379" name="Google Shape;379;p49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0" name="Google Shape;380;p49"/>
            <p:cNvSpPr txBox="1"/>
            <p:nvPr/>
          </p:nvSpPr>
          <p:spPr>
            <a:xfrm>
              <a:off x="2875538" y="4298650"/>
              <a:ext cx="371700" cy="4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81" name="Google Shape;381;p49"/>
          <p:cNvSpPr txBox="1"/>
          <p:nvPr>
            <p:ph type="title"/>
          </p:nvPr>
        </p:nvSpPr>
        <p:spPr>
          <a:xfrm>
            <a:off x="2195525" y="221200"/>
            <a:ext cx="20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</a:t>
            </a:r>
            <a:r>
              <a:rPr lang="en"/>
              <a:t> Polling</a:t>
            </a:r>
            <a:endParaRPr/>
          </a:p>
        </p:txBody>
      </p:sp>
      <p:cxnSp>
        <p:nvCxnSpPr>
          <p:cNvPr id="382" name="Google Shape;382;p49"/>
          <p:cNvCxnSpPr/>
          <p:nvPr/>
        </p:nvCxnSpPr>
        <p:spPr>
          <a:xfrm>
            <a:off x="1002025" y="2352375"/>
            <a:ext cx="4529400" cy="110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49"/>
          <p:cNvCxnSpPr/>
          <p:nvPr/>
        </p:nvCxnSpPr>
        <p:spPr>
          <a:xfrm flipH="1">
            <a:off x="1015975" y="1928588"/>
            <a:ext cx="4551300" cy="117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p49"/>
          <p:cNvSpPr txBox="1"/>
          <p:nvPr/>
        </p:nvSpPr>
        <p:spPr>
          <a:xfrm>
            <a:off x="2541333" y="1663902"/>
            <a:ext cx="1149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4"/>
                </a:solidFill>
              </a:rPr>
              <a:t>RequestID X</a:t>
            </a:r>
            <a:endParaRPr sz="1300">
              <a:solidFill>
                <a:schemeClr val="accent4"/>
              </a:solidFill>
            </a:endParaRPr>
          </a:p>
        </p:txBody>
      </p:sp>
      <p:sp>
        <p:nvSpPr>
          <p:cNvPr id="385" name="Google Shape;385;p49"/>
          <p:cNvSpPr txBox="1"/>
          <p:nvPr/>
        </p:nvSpPr>
        <p:spPr>
          <a:xfrm rot="-1001">
            <a:off x="2713486" y="2088343"/>
            <a:ext cx="10302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Is X ready?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</a:t>
            </a:r>
            <a:r>
              <a:rPr lang="en"/>
              <a:t> Polling Pros and Cons</a:t>
            </a:r>
            <a:endParaRPr/>
          </a:p>
        </p:txBody>
      </p:sp>
      <p:sp>
        <p:nvSpPr>
          <p:cNvPr id="391" name="Google Shape;391;p50"/>
          <p:cNvSpPr txBox="1"/>
          <p:nvPr>
            <p:ph idx="1" type="body"/>
          </p:nvPr>
        </p:nvSpPr>
        <p:spPr>
          <a:xfrm>
            <a:off x="345625" y="1138900"/>
            <a:ext cx="7260300" cy="3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Pros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Less chatty and backend </a:t>
            </a:r>
            <a:r>
              <a:rPr lang="en" sz="2200"/>
              <a:t>friendly  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Client can still disconnect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Cons 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Not real time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Job Status</a:t>
            </a:r>
            <a:endParaRPr/>
          </a:p>
        </p:txBody>
      </p:sp>
      <p:sp>
        <p:nvSpPr>
          <p:cNvPr id="397" name="Google Shape;397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if a job is done</a:t>
            </a:r>
            <a:endParaRPr/>
          </a:p>
        </p:txBody>
      </p:sp>
      <p:sp>
        <p:nvSpPr>
          <p:cNvPr id="398" name="Google Shape;398;p51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311708" y="5502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Communication Design Patterns</a:t>
            </a:r>
            <a:endParaRPr/>
          </a:p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handful of ways </a:t>
            </a:r>
            <a:r>
              <a:rPr lang="en"/>
              <a:t>backends communicate</a:t>
            </a:r>
            <a:endParaRPr/>
          </a:p>
        </p:txBody>
      </p:sp>
      <p:sp>
        <p:nvSpPr>
          <p:cNvPr id="77" name="Google Shape;77;p16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2"/>
          <p:cNvSpPr txBox="1"/>
          <p:nvPr>
            <p:ph type="ctrTitle"/>
          </p:nvPr>
        </p:nvSpPr>
        <p:spPr>
          <a:xfrm>
            <a:off x="311708" y="5188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Sent Events</a:t>
            </a:r>
            <a:endParaRPr/>
          </a:p>
        </p:txBody>
      </p:sp>
      <p:sp>
        <p:nvSpPr>
          <p:cNvPr id="404" name="Google Shape;404;p52"/>
          <p:cNvSpPr txBox="1"/>
          <p:nvPr>
            <p:ph idx="1" type="subTitle"/>
          </p:nvPr>
        </p:nvSpPr>
        <p:spPr>
          <a:xfrm>
            <a:off x="311700" y="26083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Request, a very very long response</a:t>
            </a:r>
            <a:endParaRPr/>
          </a:p>
        </p:txBody>
      </p:sp>
      <p:sp>
        <p:nvSpPr>
          <p:cNvPr id="405" name="Google Shape;405;p52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Request/Response</a:t>
            </a:r>
            <a:endParaRPr/>
          </a:p>
        </p:txBody>
      </p:sp>
      <p:sp>
        <p:nvSpPr>
          <p:cNvPr id="411" name="Google Shape;411;p53"/>
          <p:cNvSpPr txBox="1"/>
          <p:nvPr>
            <p:ph idx="1" type="body"/>
          </p:nvPr>
        </p:nvSpPr>
        <p:spPr>
          <a:xfrm>
            <a:off x="345625" y="1138900"/>
            <a:ext cx="7260300" cy="3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V</a:t>
            </a:r>
            <a:r>
              <a:rPr lang="en" sz="2200"/>
              <a:t>anilla Request/response isn’t ideal for notification backend</a:t>
            </a:r>
            <a:endParaRPr sz="28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Client wants real time notification from backend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A user just logged in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A message is just received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Push works but restrictive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Server Sent Events work with Request/response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Designed for HTTP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Server Sent Events?</a:t>
            </a:r>
            <a:endParaRPr/>
          </a:p>
        </p:txBody>
      </p:sp>
      <p:sp>
        <p:nvSpPr>
          <p:cNvPr id="417" name="Google Shape;417;p54"/>
          <p:cNvSpPr txBox="1"/>
          <p:nvPr>
            <p:ph idx="1" type="body"/>
          </p:nvPr>
        </p:nvSpPr>
        <p:spPr>
          <a:xfrm>
            <a:off x="311700" y="1198167"/>
            <a:ext cx="7260300" cy="3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 response has start and end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Client sends a request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Server sends logical events as part of response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Server never writes the end of the response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It is still a request but an unending response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Client parses the streams data looking for events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Works with request/response (HTTP)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5"/>
          <p:cNvSpPr txBox="1"/>
          <p:nvPr/>
        </p:nvSpPr>
        <p:spPr>
          <a:xfrm>
            <a:off x="8509900" y="1750025"/>
            <a:ext cx="93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3" name="Google Shape;423;p55"/>
          <p:cNvCxnSpPr/>
          <p:nvPr/>
        </p:nvCxnSpPr>
        <p:spPr>
          <a:xfrm>
            <a:off x="5623538" y="277525"/>
            <a:ext cx="36900" cy="4551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55"/>
          <p:cNvCxnSpPr/>
          <p:nvPr/>
        </p:nvCxnSpPr>
        <p:spPr>
          <a:xfrm flipH="1">
            <a:off x="936888" y="287950"/>
            <a:ext cx="22800" cy="45699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55"/>
          <p:cNvCxnSpPr/>
          <p:nvPr/>
        </p:nvCxnSpPr>
        <p:spPr>
          <a:xfrm flipH="1">
            <a:off x="995125" y="3529875"/>
            <a:ext cx="4593000" cy="437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6" name="Google Shape;426;p55"/>
          <p:cNvSpPr txBox="1"/>
          <p:nvPr/>
        </p:nvSpPr>
        <p:spPr>
          <a:xfrm rot="-329843">
            <a:off x="2911296" y="3294796"/>
            <a:ext cx="2470764" cy="3821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event2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427" name="Google Shape;427;p55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5269225" y="216450"/>
            <a:ext cx="645255" cy="65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8" name="Google Shape;428;p55"/>
          <p:cNvGrpSpPr/>
          <p:nvPr/>
        </p:nvGrpSpPr>
        <p:grpSpPr>
          <a:xfrm>
            <a:off x="519905" y="248488"/>
            <a:ext cx="856787" cy="518123"/>
            <a:chOff x="2666325" y="4298650"/>
            <a:chExt cx="790176" cy="523250"/>
          </a:xfrm>
        </p:grpSpPr>
        <p:pic>
          <p:nvPicPr>
            <p:cNvPr id="429" name="Google Shape;429;p55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0" name="Google Shape;430;p55"/>
            <p:cNvSpPr txBox="1"/>
            <p:nvPr/>
          </p:nvSpPr>
          <p:spPr>
            <a:xfrm>
              <a:off x="2875538" y="4298650"/>
              <a:ext cx="371700" cy="4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31" name="Google Shape;431;p55"/>
          <p:cNvSpPr txBox="1"/>
          <p:nvPr>
            <p:ph type="title"/>
          </p:nvPr>
        </p:nvSpPr>
        <p:spPr>
          <a:xfrm>
            <a:off x="2364875" y="221200"/>
            <a:ext cx="20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SSE</a:t>
            </a:r>
            <a:endParaRPr/>
          </a:p>
        </p:txBody>
      </p:sp>
      <p:cxnSp>
        <p:nvCxnSpPr>
          <p:cNvPr id="432" name="Google Shape;432;p55"/>
          <p:cNvCxnSpPr/>
          <p:nvPr/>
        </p:nvCxnSpPr>
        <p:spPr>
          <a:xfrm flipH="1">
            <a:off x="995125" y="2058825"/>
            <a:ext cx="4593000" cy="437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3" name="Google Shape;433;p55"/>
          <p:cNvSpPr txBox="1"/>
          <p:nvPr/>
        </p:nvSpPr>
        <p:spPr>
          <a:xfrm rot="-330064">
            <a:off x="2911696" y="1843920"/>
            <a:ext cx="2293865" cy="3821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event1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34" name="Google Shape;434;p55"/>
          <p:cNvSpPr txBox="1"/>
          <p:nvPr/>
        </p:nvSpPr>
        <p:spPr>
          <a:xfrm>
            <a:off x="5660450" y="1404050"/>
            <a:ext cx="147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*Backend gets  message*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435" name="Google Shape;435;p55"/>
          <p:cNvCxnSpPr/>
          <p:nvPr/>
        </p:nvCxnSpPr>
        <p:spPr>
          <a:xfrm>
            <a:off x="1397000" y="1001900"/>
            <a:ext cx="3669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436" name="Google Shape;436;p55"/>
          <p:cNvSpPr txBox="1"/>
          <p:nvPr/>
        </p:nvSpPr>
        <p:spPr>
          <a:xfrm>
            <a:off x="2618775" y="724850"/>
            <a:ext cx="147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Bidirectional connection</a:t>
            </a:r>
            <a:endParaRPr sz="1200">
              <a:solidFill>
                <a:schemeClr val="lt2"/>
              </a:solidFill>
            </a:endParaRPr>
          </a:p>
        </p:txBody>
      </p:sp>
      <p:cxnSp>
        <p:nvCxnSpPr>
          <p:cNvPr id="437" name="Google Shape;437;p55"/>
          <p:cNvCxnSpPr/>
          <p:nvPr/>
        </p:nvCxnSpPr>
        <p:spPr>
          <a:xfrm>
            <a:off x="1001900" y="1474600"/>
            <a:ext cx="4607400" cy="289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8" name="Google Shape;438;p55"/>
          <p:cNvSpPr txBox="1"/>
          <p:nvPr/>
        </p:nvSpPr>
        <p:spPr>
          <a:xfrm rot="-2002">
            <a:off x="2898685" y="1260602"/>
            <a:ext cx="10302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Request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Sent Events</a:t>
            </a:r>
            <a:r>
              <a:rPr lang="en"/>
              <a:t> Pros and Cons</a:t>
            </a:r>
            <a:endParaRPr/>
          </a:p>
        </p:txBody>
      </p:sp>
      <p:sp>
        <p:nvSpPr>
          <p:cNvPr id="444" name="Google Shape;444;p56"/>
          <p:cNvSpPr txBox="1"/>
          <p:nvPr>
            <p:ph idx="1" type="body"/>
          </p:nvPr>
        </p:nvSpPr>
        <p:spPr>
          <a:xfrm>
            <a:off x="345625" y="1138900"/>
            <a:ext cx="7260300" cy="3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Pros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Real time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Compatible</a:t>
            </a:r>
            <a:r>
              <a:rPr lang="en" sz="2200"/>
              <a:t> with Request/response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Cons 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Clients must be online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Clients might not be able to handle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Polling is preferred for light clients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HTTP/1.1 problem (6 connections)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Job Status</a:t>
            </a:r>
            <a:endParaRPr/>
          </a:p>
        </p:txBody>
      </p:sp>
      <p:sp>
        <p:nvSpPr>
          <p:cNvPr id="450" name="Google Shape;450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if a job is done with progress using SSE</a:t>
            </a:r>
            <a:endParaRPr/>
          </a:p>
        </p:txBody>
      </p:sp>
      <p:sp>
        <p:nvSpPr>
          <p:cNvPr id="451" name="Google Shape;451;p57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8"/>
          <p:cNvSpPr txBox="1"/>
          <p:nvPr>
            <p:ph type="ctrTitle"/>
          </p:nvPr>
        </p:nvSpPr>
        <p:spPr>
          <a:xfrm>
            <a:off x="311708" y="483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 Subscribe</a:t>
            </a:r>
            <a:endParaRPr/>
          </a:p>
        </p:txBody>
      </p:sp>
      <p:sp>
        <p:nvSpPr>
          <p:cNvPr id="457" name="Google Shape;457;p58"/>
          <p:cNvSpPr txBox="1"/>
          <p:nvPr>
            <p:ph idx="1" type="subTitle"/>
          </p:nvPr>
        </p:nvSpPr>
        <p:spPr>
          <a:xfrm>
            <a:off x="311700" y="25730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publisher many readers</a:t>
            </a:r>
            <a:endParaRPr/>
          </a:p>
        </p:txBody>
      </p:sp>
      <p:sp>
        <p:nvSpPr>
          <p:cNvPr id="458" name="Google Shape;458;p58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Response</a:t>
            </a:r>
            <a:endParaRPr/>
          </a:p>
        </p:txBody>
      </p:sp>
      <p:sp>
        <p:nvSpPr>
          <p:cNvPr id="464" name="Google Shape;464;p59"/>
          <p:cNvSpPr txBox="1"/>
          <p:nvPr/>
        </p:nvSpPr>
        <p:spPr>
          <a:xfrm>
            <a:off x="5781097" y="2824701"/>
            <a:ext cx="1332360" cy="5586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Web Server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465" name="Google Shape;465;p59"/>
          <p:cNvCxnSpPr/>
          <p:nvPr/>
        </p:nvCxnSpPr>
        <p:spPr>
          <a:xfrm rot="10800000">
            <a:off x="2923200" y="2611163"/>
            <a:ext cx="2784600" cy="9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66" name="Google Shape;466;p59"/>
          <p:cNvGrpSpPr/>
          <p:nvPr/>
        </p:nvGrpSpPr>
        <p:grpSpPr>
          <a:xfrm>
            <a:off x="2969550" y="1760113"/>
            <a:ext cx="2747400" cy="370050"/>
            <a:chOff x="2840050" y="1596350"/>
            <a:chExt cx="2747400" cy="370050"/>
          </a:xfrm>
        </p:grpSpPr>
        <p:cxnSp>
          <p:nvCxnSpPr>
            <p:cNvPr id="467" name="Google Shape;467;p59"/>
            <p:cNvCxnSpPr/>
            <p:nvPr/>
          </p:nvCxnSpPr>
          <p:spPr>
            <a:xfrm>
              <a:off x="2840050" y="1966400"/>
              <a:ext cx="27474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68" name="Google Shape;468;p59"/>
            <p:cNvSpPr txBox="1"/>
            <p:nvPr/>
          </p:nvSpPr>
          <p:spPr>
            <a:xfrm>
              <a:off x="3533850" y="1596350"/>
              <a:ext cx="18594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GET /</a:t>
              </a:r>
              <a:endParaRPr>
                <a:solidFill>
                  <a:schemeClr val="lt2"/>
                </a:solidFill>
              </a:endParaRPr>
            </a:p>
          </p:txBody>
        </p:sp>
      </p:grpSp>
      <p:sp>
        <p:nvSpPr>
          <p:cNvPr id="469" name="Google Shape;469;p59"/>
          <p:cNvSpPr txBox="1"/>
          <p:nvPr/>
        </p:nvSpPr>
        <p:spPr>
          <a:xfrm>
            <a:off x="3820625" y="2708788"/>
            <a:ext cx="12027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content..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470" name="Google Shape;470;p59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6124650" y="2054488"/>
            <a:ext cx="645255" cy="65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Google Shape;471;p59"/>
          <p:cNvGrpSpPr/>
          <p:nvPr/>
        </p:nvGrpSpPr>
        <p:grpSpPr>
          <a:xfrm>
            <a:off x="1816455" y="2130176"/>
            <a:ext cx="856787" cy="518123"/>
            <a:chOff x="2666325" y="4298650"/>
            <a:chExt cx="790176" cy="523250"/>
          </a:xfrm>
        </p:grpSpPr>
        <p:pic>
          <p:nvPicPr>
            <p:cNvPr id="472" name="Google Shape;472;p59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3" name="Google Shape;473;p59"/>
            <p:cNvSpPr txBox="1"/>
            <p:nvPr/>
          </p:nvSpPr>
          <p:spPr>
            <a:xfrm>
              <a:off x="2875538" y="4298650"/>
              <a:ext cx="371700" cy="4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474" name="Google Shape;47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7547" y="2861750"/>
            <a:ext cx="645250" cy="6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0"/>
          <p:cNvSpPr txBox="1"/>
          <p:nvPr>
            <p:ph type="title"/>
          </p:nvPr>
        </p:nvSpPr>
        <p:spPr>
          <a:xfrm>
            <a:off x="311700" y="29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it breaks </a:t>
            </a:r>
            <a:endParaRPr/>
          </a:p>
        </p:txBody>
      </p:sp>
      <p:sp>
        <p:nvSpPr>
          <p:cNvPr id="480" name="Google Shape;480;p60"/>
          <p:cNvSpPr txBox="1"/>
          <p:nvPr/>
        </p:nvSpPr>
        <p:spPr>
          <a:xfrm>
            <a:off x="2027897" y="2707463"/>
            <a:ext cx="13323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Upload 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Service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81" name="Google Shape;481;p60"/>
          <p:cNvSpPr txBox="1"/>
          <p:nvPr/>
        </p:nvSpPr>
        <p:spPr>
          <a:xfrm>
            <a:off x="3781384" y="2744063"/>
            <a:ext cx="13323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Compress 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Service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82" name="Google Shape;482;p60"/>
          <p:cNvSpPr txBox="1"/>
          <p:nvPr/>
        </p:nvSpPr>
        <p:spPr>
          <a:xfrm>
            <a:off x="5658497" y="2744076"/>
            <a:ext cx="1332360" cy="5586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Format 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Service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83" name="Google Shape;483;p60"/>
          <p:cNvSpPr txBox="1"/>
          <p:nvPr/>
        </p:nvSpPr>
        <p:spPr>
          <a:xfrm>
            <a:off x="7473797" y="2744063"/>
            <a:ext cx="1332360" cy="5586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Notification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Service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484" name="Google Shape;484;p60"/>
          <p:cNvCxnSpPr/>
          <p:nvPr/>
        </p:nvCxnSpPr>
        <p:spPr>
          <a:xfrm>
            <a:off x="1391923" y="2062963"/>
            <a:ext cx="865156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5" name="Google Shape;485;p60"/>
          <p:cNvCxnSpPr/>
          <p:nvPr/>
        </p:nvCxnSpPr>
        <p:spPr>
          <a:xfrm>
            <a:off x="3190998" y="2062963"/>
            <a:ext cx="865156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6" name="Google Shape;486;p60"/>
          <p:cNvCxnSpPr/>
          <p:nvPr/>
        </p:nvCxnSpPr>
        <p:spPr>
          <a:xfrm>
            <a:off x="4955748" y="2062963"/>
            <a:ext cx="865156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7" name="Google Shape;487;p60"/>
          <p:cNvCxnSpPr/>
          <p:nvPr/>
        </p:nvCxnSpPr>
        <p:spPr>
          <a:xfrm>
            <a:off x="6761673" y="2062963"/>
            <a:ext cx="865156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8" name="Google Shape;488;p60"/>
          <p:cNvCxnSpPr/>
          <p:nvPr/>
        </p:nvCxnSpPr>
        <p:spPr>
          <a:xfrm rot="10800000">
            <a:off x="6761675" y="2312819"/>
            <a:ext cx="865156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9" name="Google Shape;489;p60"/>
          <p:cNvCxnSpPr/>
          <p:nvPr/>
        </p:nvCxnSpPr>
        <p:spPr>
          <a:xfrm rot="10800000">
            <a:off x="4955750" y="2312819"/>
            <a:ext cx="865156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0" name="Google Shape;490;p60"/>
          <p:cNvCxnSpPr/>
          <p:nvPr/>
        </p:nvCxnSpPr>
        <p:spPr>
          <a:xfrm rot="10800000">
            <a:off x="3149825" y="2312819"/>
            <a:ext cx="865156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1" name="Google Shape;491;p60"/>
          <p:cNvCxnSpPr/>
          <p:nvPr/>
        </p:nvCxnSpPr>
        <p:spPr>
          <a:xfrm rot="10800000">
            <a:off x="1391925" y="2312807"/>
            <a:ext cx="865156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2" name="Google Shape;492;p60"/>
          <p:cNvSpPr txBox="1"/>
          <p:nvPr/>
        </p:nvSpPr>
        <p:spPr>
          <a:xfrm>
            <a:off x="4850272" y="4420501"/>
            <a:ext cx="1332360" cy="5586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Copyright 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Service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493" name="Google Shape;493;p60"/>
          <p:cNvPicPr preferRelativeResize="0"/>
          <p:nvPr/>
        </p:nvPicPr>
        <p:blipFill rotWithShape="1">
          <a:blip r:embed="rId3">
            <a:alphaModFix/>
          </a:blip>
          <a:srcRect b="31187" l="0" r="0" t="30352"/>
          <a:stretch/>
        </p:blipFill>
        <p:spPr>
          <a:xfrm>
            <a:off x="2401400" y="1486800"/>
            <a:ext cx="680325" cy="261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75" y="3338751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700" y="3338751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475" y="3401626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8325" y="3401626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0"/>
          <p:cNvPicPr preferRelativeResize="0"/>
          <p:nvPr/>
        </p:nvPicPr>
        <p:blipFill rotWithShape="1">
          <a:blip r:embed="rId5">
            <a:alphaModFix/>
          </a:blip>
          <a:srcRect b="0" l="26754" r="27683" t="0"/>
          <a:stretch/>
        </p:blipFill>
        <p:spPr>
          <a:xfrm>
            <a:off x="2401400" y="1809138"/>
            <a:ext cx="645255" cy="65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9" name="Google Shape;499;p60"/>
          <p:cNvGrpSpPr/>
          <p:nvPr/>
        </p:nvGrpSpPr>
        <p:grpSpPr>
          <a:xfrm>
            <a:off x="473130" y="1877238"/>
            <a:ext cx="856787" cy="518123"/>
            <a:chOff x="2666325" y="4298650"/>
            <a:chExt cx="790176" cy="523250"/>
          </a:xfrm>
        </p:grpSpPr>
        <p:pic>
          <p:nvPicPr>
            <p:cNvPr id="500" name="Google Shape;500;p60"/>
            <p:cNvPicPr preferRelativeResize="0"/>
            <p:nvPr/>
          </p:nvPicPr>
          <p:blipFill rotWithShape="1">
            <a:blip r:embed="rId6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1" name="Google Shape;501;p60"/>
            <p:cNvSpPr txBox="1"/>
            <p:nvPr/>
          </p:nvSpPr>
          <p:spPr>
            <a:xfrm>
              <a:off x="2875538" y="4298650"/>
              <a:ext cx="371700" cy="4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502" name="Google Shape;502;p60"/>
          <p:cNvPicPr preferRelativeResize="0"/>
          <p:nvPr/>
        </p:nvPicPr>
        <p:blipFill rotWithShape="1">
          <a:blip r:embed="rId5">
            <a:alphaModFix/>
          </a:blip>
          <a:srcRect b="0" l="26754" r="27683" t="0"/>
          <a:stretch/>
        </p:blipFill>
        <p:spPr>
          <a:xfrm>
            <a:off x="4118113" y="1809138"/>
            <a:ext cx="645255" cy="6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0"/>
          <p:cNvPicPr preferRelativeResize="0"/>
          <p:nvPr/>
        </p:nvPicPr>
        <p:blipFill rotWithShape="1">
          <a:blip r:embed="rId5">
            <a:alphaModFix/>
          </a:blip>
          <a:srcRect b="0" l="26754" r="27683" t="0"/>
          <a:stretch/>
        </p:blipFill>
        <p:spPr>
          <a:xfrm>
            <a:off x="5968663" y="1809138"/>
            <a:ext cx="645255" cy="6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0"/>
          <p:cNvPicPr preferRelativeResize="0"/>
          <p:nvPr/>
        </p:nvPicPr>
        <p:blipFill rotWithShape="1">
          <a:blip r:embed="rId5">
            <a:alphaModFix/>
          </a:blip>
          <a:srcRect b="0" l="26754" r="27683" t="0"/>
          <a:stretch/>
        </p:blipFill>
        <p:spPr>
          <a:xfrm>
            <a:off x="7729963" y="1858038"/>
            <a:ext cx="645255" cy="6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0"/>
          <p:cNvPicPr preferRelativeResize="0"/>
          <p:nvPr/>
        </p:nvPicPr>
        <p:blipFill rotWithShape="1">
          <a:blip r:embed="rId3">
            <a:alphaModFix/>
          </a:blip>
          <a:srcRect b="31187" l="0" r="0" t="30352"/>
          <a:stretch/>
        </p:blipFill>
        <p:spPr>
          <a:xfrm>
            <a:off x="4107388" y="1519250"/>
            <a:ext cx="680325" cy="261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60"/>
          <p:cNvPicPr preferRelativeResize="0"/>
          <p:nvPr/>
        </p:nvPicPr>
        <p:blipFill rotWithShape="1">
          <a:blip r:embed="rId3">
            <a:alphaModFix/>
          </a:blip>
          <a:srcRect b="31187" l="0" r="0" t="30352"/>
          <a:stretch/>
        </p:blipFill>
        <p:spPr>
          <a:xfrm>
            <a:off x="5951138" y="1519250"/>
            <a:ext cx="680325" cy="261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0"/>
          <p:cNvPicPr preferRelativeResize="0"/>
          <p:nvPr/>
        </p:nvPicPr>
        <p:blipFill rotWithShape="1">
          <a:blip r:embed="rId3">
            <a:alphaModFix/>
          </a:blip>
          <a:srcRect b="31187" l="0" r="0" t="30352"/>
          <a:stretch/>
        </p:blipFill>
        <p:spPr>
          <a:xfrm>
            <a:off x="7729975" y="1547500"/>
            <a:ext cx="680325" cy="261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0"/>
          <p:cNvPicPr preferRelativeResize="0"/>
          <p:nvPr/>
        </p:nvPicPr>
        <p:blipFill rotWithShape="1">
          <a:blip r:embed="rId5">
            <a:alphaModFix/>
          </a:blip>
          <a:srcRect b="0" l="26754" r="27683" t="0"/>
          <a:stretch/>
        </p:blipFill>
        <p:spPr>
          <a:xfrm>
            <a:off x="5193813" y="3803038"/>
            <a:ext cx="645255" cy="654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9" name="Google Shape;509;p60"/>
          <p:cNvCxnSpPr/>
          <p:nvPr/>
        </p:nvCxnSpPr>
        <p:spPr>
          <a:xfrm>
            <a:off x="5004748" y="2719238"/>
            <a:ext cx="606900" cy="564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0" name="Google Shape;510;p60"/>
          <p:cNvCxnSpPr/>
          <p:nvPr/>
        </p:nvCxnSpPr>
        <p:spPr>
          <a:xfrm rot="10800000">
            <a:off x="4842550" y="2846425"/>
            <a:ext cx="571500" cy="5502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Request/Response pros and cons</a:t>
            </a:r>
            <a:endParaRPr/>
          </a:p>
        </p:txBody>
      </p:sp>
      <p:sp>
        <p:nvSpPr>
          <p:cNvPr id="516" name="Google Shape;516;p61"/>
          <p:cNvSpPr txBox="1"/>
          <p:nvPr>
            <p:ph idx="1" type="body"/>
          </p:nvPr>
        </p:nvSpPr>
        <p:spPr>
          <a:xfrm>
            <a:off x="311700" y="1152475"/>
            <a:ext cx="3941100" cy="3615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Pros</a:t>
            </a:r>
            <a:endParaRPr/>
          </a:p>
        </p:txBody>
      </p:sp>
      <p:sp>
        <p:nvSpPr>
          <p:cNvPr id="517" name="Google Shape;517;p61"/>
          <p:cNvSpPr txBox="1"/>
          <p:nvPr/>
        </p:nvSpPr>
        <p:spPr>
          <a:xfrm>
            <a:off x="463925" y="1777250"/>
            <a:ext cx="35769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Elegant and Simple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18" name="Google Shape;518;p61"/>
          <p:cNvSpPr txBox="1"/>
          <p:nvPr/>
        </p:nvSpPr>
        <p:spPr>
          <a:xfrm>
            <a:off x="493800" y="2295900"/>
            <a:ext cx="35769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Scalable</a:t>
            </a:r>
            <a:endParaRPr sz="1800"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19" name="Google Shape;519;p61"/>
          <p:cNvSpPr txBox="1"/>
          <p:nvPr/>
        </p:nvSpPr>
        <p:spPr>
          <a:xfrm>
            <a:off x="493800" y="3345400"/>
            <a:ext cx="35769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20" name="Google Shape;520;p61"/>
          <p:cNvSpPr txBox="1"/>
          <p:nvPr>
            <p:ph idx="1" type="body"/>
          </p:nvPr>
        </p:nvSpPr>
        <p:spPr>
          <a:xfrm>
            <a:off x="4505050" y="1152475"/>
            <a:ext cx="4200000" cy="3615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Cons</a:t>
            </a:r>
            <a:endParaRPr/>
          </a:p>
        </p:txBody>
      </p:sp>
      <p:sp>
        <p:nvSpPr>
          <p:cNvPr id="521" name="Google Shape;521;p61"/>
          <p:cNvSpPr txBox="1"/>
          <p:nvPr/>
        </p:nvSpPr>
        <p:spPr>
          <a:xfrm>
            <a:off x="4657275" y="1777250"/>
            <a:ext cx="35769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Bad for multiple receivers 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522" name="Google Shape;522;p61"/>
          <p:cNvSpPr txBox="1"/>
          <p:nvPr/>
        </p:nvSpPr>
        <p:spPr>
          <a:xfrm>
            <a:off x="4687150" y="2295900"/>
            <a:ext cx="35769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High Coupling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523" name="Google Shape;523;p61"/>
          <p:cNvSpPr txBox="1"/>
          <p:nvPr/>
        </p:nvSpPr>
        <p:spPr>
          <a:xfrm>
            <a:off x="4687150" y="2826750"/>
            <a:ext cx="39411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Client/Server have to be running </a:t>
            </a:r>
            <a:endParaRPr sz="1800"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24" name="Google Shape;524;p61"/>
          <p:cNvSpPr txBox="1"/>
          <p:nvPr/>
        </p:nvSpPr>
        <p:spPr>
          <a:xfrm>
            <a:off x="4687150" y="3345400"/>
            <a:ext cx="35769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Chaining, circuit breaking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311708" y="5823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- Response</a:t>
            </a:r>
            <a:endParaRPr/>
          </a:p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311700" y="2634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Classic, Simple and </a:t>
            </a:r>
            <a:r>
              <a:rPr lang="en"/>
              <a:t>Everywhere</a:t>
            </a:r>
            <a:endParaRPr/>
          </a:p>
        </p:txBody>
      </p:sp>
      <p:sp>
        <p:nvSpPr>
          <p:cNvPr id="84" name="Google Shape;84;p17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2"/>
          <p:cNvSpPr/>
          <p:nvPr/>
        </p:nvSpPr>
        <p:spPr>
          <a:xfrm>
            <a:off x="3691100" y="83288"/>
            <a:ext cx="2608800" cy="4829100"/>
          </a:xfrm>
          <a:prstGeom prst="rect">
            <a:avLst/>
          </a:prstGeom>
          <a:noFill/>
          <a:ln cap="flat" cmpd="sng" w="9525">
            <a:solidFill>
              <a:srgbClr val="EAEC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2"/>
          <p:cNvSpPr txBox="1"/>
          <p:nvPr>
            <p:ph type="title"/>
          </p:nvPr>
        </p:nvSpPr>
        <p:spPr>
          <a:xfrm>
            <a:off x="311700" y="445025"/>
            <a:ext cx="221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Pub/Sub</a:t>
            </a:r>
            <a:endParaRPr/>
          </a:p>
        </p:txBody>
      </p:sp>
      <p:sp>
        <p:nvSpPr>
          <p:cNvPr id="531" name="Google Shape;531;p62"/>
          <p:cNvSpPr txBox="1"/>
          <p:nvPr/>
        </p:nvSpPr>
        <p:spPr>
          <a:xfrm>
            <a:off x="4180400" y="4389031"/>
            <a:ext cx="17217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Message Queue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topics/channels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32" name="Google Shape;532;p62"/>
          <p:cNvSpPr txBox="1"/>
          <p:nvPr/>
        </p:nvSpPr>
        <p:spPr>
          <a:xfrm>
            <a:off x="1857272" y="2351763"/>
            <a:ext cx="13323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Upload 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Service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533" name="Google Shape;533;p62"/>
          <p:cNvGrpSpPr/>
          <p:nvPr/>
        </p:nvGrpSpPr>
        <p:grpSpPr>
          <a:xfrm>
            <a:off x="1137923" y="1399388"/>
            <a:ext cx="865156" cy="370050"/>
            <a:chOff x="2840050" y="1596350"/>
            <a:chExt cx="2747400" cy="370050"/>
          </a:xfrm>
        </p:grpSpPr>
        <p:cxnSp>
          <p:nvCxnSpPr>
            <p:cNvPr id="534" name="Google Shape;534;p62"/>
            <p:cNvCxnSpPr/>
            <p:nvPr/>
          </p:nvCxnSpPr>
          <p:spPr>
            <a:xfrm>
              <a:off x="2840050" y="1966400"/>
              <a:ext cx="27474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35" name="Google Shape;535;p62"/>
            <p:cNvSpPr txBox="1"/>
            <p:nvPr/>
          </p:nvSpPr>
          <p:spPr>
            <a:xfrm>
              <a:off x="3533850" y="1596350"/>
              <a:ext cx="18594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" name="Google Shape;536;p62"/>
          <p:cNvSpPr/>
          <p:nvPr/>
        </p:nvSpPr>
        <p:spPr>
          <a:xfrm>
            <a:off x="3959375" y="879013"/>
            <a:ext cx="2148300" cy="44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Compressed video</a:t>
            </a:r>
            <a:endParaRPr/>
          </a:p>
        </p:txBody>
      </p:sp>
      <p:sp>
        <p:nvSpPr>
          <p:cNvPr id="537" name="Google Shape;537;p62"/>
          <p:cNvSpPr/>
          <p:nvPr/>
        </p:nvSpPr>
        <p:spPr>
          <a:xfrm>
            <a:off x="3974972" y="300600"/>
            <a:ext cx="2148300" cy="44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mp4 videos</a:t>
            </a:r>
            <a:endParaRPr/>
          </a:p>
        </p:txBody>
      </p:sp>
      <p:cxnSp>
        <p:nvCxnSpPr>
          <p:cNvPr id="538" name="Google Shape;538;p62"/>
          <p:cNvCxnSpPr/>
          <p:nvPr/>
        </p:nvCxnSpPr>
        <p:spPr>
          <a:xfrm rot="10800000">
            <a:off x="1137925" y="2019282"/>
            <a:ext cx="865156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9" name="Google Shape;539;p62"/>
          <p:cNvSpPr/>
          <p:nvPr/>
        </p:nvSpPr>
        <p:spPr>
          <a:xfrm>
            <a:off x="3967100" y="1457438"/>
            <a:ext cx="2148300" cy="44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480p video</a:t>
            </a:r>
            <a:endParaRPr/>
          </a:p>
        </p:txBody>
      </p:sp>
      <p:sp>
        <p:nvSpPr>
          <p:cNvPr id="540" name="Google Shape;540;p62"/>
          <p:cNvSpPr/>
          <p:nvPr/>
        </p:nvSpPr>
        <p:spPr>
          <a:xfrm>
            <a:off x="3959375" y="2035863"/>
            <a:ext cx="2148300" cy="44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1080p video</a:t>
            </a:r>
            <a:endParaRPr/>
          </a:p>
        </p:txBody>
      </p:sp>
      <p:sp>
        <p:nvSpPr>
          <p:cNvPr id="541" name="Google Shape;541;p62"/>
          <p:cNvSpPr/>
          <p:nvPr/>
        </p:nvSpPr>
        <p:spPr>
          <a:xfrm>
            <a:off x="3967100" y="2655125"/>
            <a:ext cx="2148300" cy="44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4k video</a:t>
            </a:r>
            <a:endParaRPr/>
          </a:p>
        </p:txBody>
      </p:sp>
      <p:sp>
        <p:nvSpPr>
          <p:cNvPr id="542" name="Google Shape;542;p62"/>
          <p:cNvSpPr txBox="1"/>
          <p:nvPr/>
        </p:nvSpPr>
        <p:spPr>
          <a:xfrm>
            <a:off x="7219797" y="2948701"/>
            <a:ext cx="1332360" cy="5586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Format 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Service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43" name="Google Shape;543;p62"/>
          <p:cNvSpPr txBox="1"/>
          <p:nvPr/>
        </p:nvSpPr>
        <p:spPr>
          <a:xfrm>
            <a:off x="7219797" y="4558513"/>
            <a:ext cx="1332360" cy="5586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Notification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Service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44" name="Google Shape;544;p62"/>
          <p:cNvSpPr txBox="1"/>
          <p:nvPr/>
        </p:nvSpPr>
        <p:spPr>
          <a:xfrm>
            <a:off x="7219797" y="1234263"/>
            <a:ext cx="1332360" cy="5586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Compress 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Service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545" name="Google Shape;545;p62"/>
          <p:cNvCxnSpPr/>
          <p:nvPr/>
        </p:nvCxnSpPr>
        <p:spPr>
          <a:xfrm rot="-2966295">
            <a:off x="2721588" y="1108856"/>
            <a:ext cx="1414495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6" name="Google Shape;546;p62"/>
          <p:cNvCxnSpPr/>
          <p:nvPr/>
        </p:nvCxnSpPr>
        <p:spPr>
          <a:xfrm>
            <a:off x="6192647" y="491775"/>
            <a:ext cx="1201500" cy="657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7" name="Google Shape;547;p62"/>
          <p:cNvCxnSpPr/>
          <p:nvPr/>
        </p:nvCxnSpPr>
        <p:spPr>
          <a:xfrm flipH="1">
            <a:off x="6105281" y="659281"/>
            <a:ext cx="1283700" cy="409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8" name="Google Shape;548;p62"/>
          <p:cNvSpPr txBox="1"/>
          <p:nvPr/>
        </p:nvSpPr>
        <p:spPr>
          <a:xfrm>
            <a:off x="103075" y="2402488"/>
            <a:ext cx="11853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Uploaded!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549" name="Google Shape;549;p62"/>
          <p:cNvCxnSpPr/>
          <p:nvPr/>
        </p:nvCxnSpPr>
        <p:spPr>
          <a:xfrm>
            <a:off x="6130475" y="1149863"/>
            <a:ext cx="1233300" cy="9225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0" name="Google Shape;550;p62"/>
          <p:cNvCxnSpPr>
            <a:endCxn id="539" idx="3"/>
          </p:cNvCxnSpPr>
          <p:nvPr/>
        </p:nvCxnSpPr>
        <p:spPr>
          <a:xfrm rot="10800000">
            <a:off x="6115400" y="1677488"/>
            <a:ext cx="1236600" cy="594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1" name="Google Shape;551;p62"/>
          <p:cNvCxnSpPr/>
          <p:nvPr/>
        </p:nvCxnSpPr>
        <p:spPr>
          <a:xfrm rot="10800000">
            <a:off x="6086500" y="2255700"/>
            <a:ext cx="1265400" cy="2349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2" name="Google Shape;552;p62"/>
          <p:cNvCxnSpPr>
            <a:endCxn id="541" idx="3"/>
          </p:cNvCxnSpPr>
          <p:nvPr/>
        </p:nvCxnSpPr>
        <p:spPr>
          <a:xfrm flipH="1">
            <a:off x="6115400" y="2673875"/>
            <a:ext cx="1208400" cy="201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3" name="Google Shape;55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2791226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2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2147400" y="1515627"/>
            <a:ext cx="752051" cy="762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5" name="Google Shape;555;p62"/>
          <p:cNvGrpSpPr/>
          <p:nvPr/>
        </p:nvGrpSpPr>
        <p:grpSpPr>
          <a:xfrm>
            <a:off x="219130" y="1583713"/>
            <a:ext cx="856787" cy="518123"/>
            <a:chOff x="2666325" y="4298650"/>
            <a:chExt cx="790176" cy="523250"/>
          </a:xfrm>
        </p:grpSpPr>
        <p:pic>
          <p:nvPicPr>
            <p:cNvPr id="556" name="Google Shape;556;p62"/>
            <p:cNvPicPr preferRelativeResize="0"/>
            <p:nvPr/>
          </p:nvPicPr>
          <p:blipFill rotWithShape="1">
            <a:blip r:embed="rId5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7" name="Google Shape;557;p62"/>
            <p:cNvSpPr txBox="1"/>
            <p:nvPr/>
          </p:nvSpPr>
          <p:spPr>
            <a:xfrm>
              <a:off x="2875538" y="4298650"/>
              <a:ext cx="371700" cy="4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558" name="Google Shape;558;p62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481887" y="512852"/>
            <a:ext cx="752051" cy="7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2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495912" y="2190452"/>
            <a:ext cx="752051" cy="7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2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7509950" y="3795927"/>
            <a:ext cx="752051" cy="7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2125" y="3157450"/>
            <a:ext cx="1305000" cy="13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2"/>
          <p:cNvPicPr preferRelativeResize="0"/>
          <p:nvPr/>
        </p:nvPicPr>
        <p:blipFill rotWithShape="1">
          <a:blip r:embed="rId7">
            <a:alphaModFix/>
          </a:blip>
          <a:srcRect b="31187" l="0" r="0" t="30352"/>
          <a:stretch/>
        </p:blipFill>
        <p:spPr>
          <a:xfrm>
            <a:off x="2212813" y="1234275"/>
            <a:ext cx="680325" cy="261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2"/>
          <p:cNvPicPr preferRelativeResize="0"/>
          <p:nvPr/>
        </p:nvPicPr>
        <p:blipFill rotWithShape="1">
          <a:blip r:embed="rId7">
            <a:alphaModFix/>
          </a:blip>
          <a:srcRect b="31187" l="0" r="0" t="30352"/>
          <a:stretch/>
        </p:blipFill>
        <p:spPr>
          <a:xfrm>
            <a:off x="7531763" y="251200"/>
            <a:ext cx="680325" cy="261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62"/>
          <p:cNvPicPr preferRelativeResize="0"/>
          <p:nvPr/>
        </p:nvPicPr>
        <p:blipFill rotWithShape="1">
          <a:blip r:embed="rId7">
            <a:alphaModFix/>
          </a:blip>
          <a:srcRect b="31187" l="0" r="0" t="30352"/>
          <a:stretch/>
        </p:blipFill>
        <p:spPr>
          <a:xfrm>
            <a:off x="7545800" y="1897550"/>
            <a:ext cx="680325" cy="2616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5" name="Google Shape;565;p62"/>
          <p:cNvCxnSpPr/>
          <p:nvPr/>
        </p:nvCxnSpPr>
        <p:spPr>
          <a:xfrm>
            <a:off x="6132847" y="2990563"/>
            <a:ext cx="1254300" cy="11229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4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Pub/Sub pros and cons</a:t>
            </a:r>
            <a:endParaRPr/>
          </a:p>
        </p:txBody>
      </p:sp>
      <p:sp>
        <p:nvSpPr>
          <p:cNvPr id="571" name="Google Shape;571;p63"/>
          <p:cNvSpPr txBox="1"/>
          <p:nvPr>
            <p:ph idx="1" type="body"/>
          </p:nvPr>
        </p:nvSpPr>
        <p:spPr>
          <a:xfrm>
            <a:off x="311700" y="1152475"/>
            <a:ext cx="3941100" cy="3615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Scales w/ multiple receivers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Great for microservices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Loose Coupling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while clients not running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63"/>
          <p:cNvSpPr txBox="1"/>
          <p:nvPr>
            <p:ph idx="1" type="body"/>
          </p:nvPr>
        </p:nvSpPr>
        <p:spPr>
          <a:xfrm>
            <a:off x="4505050" y="1152475"/>
            <a:ext cx="3941100" cy="3615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Message delivery issues </a:t>
            </a:r>
            <a:r>
              <a:rPr lang="en" sz="900"/>
              <a:t>(Two generals problem)</a:t>
            </a:r>
            <a:endParaRPr sz="9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Complexity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 saturation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RabbitMQ Demo</a:t>
            </a:r>
            <a:endParaRPr/>
          </a:p>
        </p:txBody>
      </p:sp>
      <p:sp>
        <p:nvSpPr>
          <p:cNvPr id="578" name="Google Shape;578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 a job and have worker pick them up</a:t>
            </a:r>
            <a:endParaRPr/>
          </a:p>
        </p:txBody>
      </p:sp>
      <p:sp>
        <p:nvSpPr>
          <p:cNvPr id="579" name="Google Shape;579;p64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5"/>
          <p:cNvSpPr txBox="1"/>
          <p:nvPr>
            <p:ph type="ctrTitle"/>
          </p:nvPr>
        </p:nvSpPr>
        <p:spPr>
          <a:xfrm>
            <a:off x="311708" y="4835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Multiplexing vs </a:t>
            </a:r>
            <a:r>
              <a:rPr lang="en"/>
              <a:t>Demultiplexing</a:t>
            </a:r>
            <a:endParaRPr/>
          </a:p>
        </p:txBody>
      </p:sp>
      <p:sp>
        <p:nvSpPr>
          <p:cNvPr id="585" name="Google Shape;585;p65"/>
          <p:cNvSpPr txBox="1"/>
          <p:nvPr>
            <p:ph idx="1" type="subTitle"/>
          </p:nvPr>
        </p:nvSpPr>
        <p:spPr>
          <a:xfrm>
            <a:off x="311700" y="25730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HTTP/2, QUIC,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 Pool, MPTCP</a:t>
            </a:r>
            <a:endParaRPr/>
          </a:p>
        </p:txBody>
      </p:sp>
      <p:sp>
        <p:nvSpPr>
          <p:cNvPr id="586" name="Google Shape;586;p65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Multiplexing vs </a:t>
            </a:r>
            <a:r>
              <a:rPr lang="en"/>
              <a:t>Demultiplexing</a:t>
            </a:r>
            <a:endParaRPr/>
          </a:p>
        </p:txBody>
      </p:sp>
      <p:cxnSp>
        <p:nvCxnSpPr>
          <p:cNvPr id="592" name="Google Shape;592;p66"/>
          <p:cNvCxnSpPr/>
          <p:nvPr/>
        </p:nvCxnSpPr>
        <p:spPr>
          <a:xfrm flipH="1" rot="10800000">
            <a:off x="482350" y="1616938"/>
            <a:ext cx="1882800" cy="8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3" name="Google Shape;593;p66"/>
          <p:cNvSpPr/>
          <p:nvPr/>
        </p:nvSpPr>
        <p:spPr>
          <a:xfrm>
            <a:off x="2480821" y="1377475"/>
            <a:ext cx="866400" cy="1302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4" name="Google Shape;594;p66"/>
          <p:cNvCxnSpPr/>
          <p:nvPr/>
        </p:nvCxnSpPr>
        <p:spPr>
          <a:xfrm flipH="1" rot="10800000">
            <a:off x="482350" y="2024563"/>
            <a:ext cx="1882800" cy="81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5" name="Google Shape;595;p66"/>
          <p:cNvCxnSpPr/>
          <p:nvPr/>
        </p:nvCxnSpPr>
        <p:spPr>
          <a:xfrm flipH="1" rot="10800000">
            <a:off x="482350" y="2432188"/>
            <a:ext cx="1882800" cy="8100"/>
          </a:xfrm>
          <a:prstGeom prst="straightConnector1">
            <a:avLst/>
          </a:prstGeom>
          <a:noFill/>
          <a:ln cap="flat" cmpd="sng" w="3810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6" name="Google Shape;596;p66"/>
          <p:cNvSpPr/>
          <p:nvPr/>
        </p:nvSpPr>
        <p:spPr>
          <a:xfrm>
            <a:off x="2449042" y="3218200"/>
            <a:ext cx="900000" cy="1302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7" name="Google Shape;597;p66"/>
          <p:cNvCxnSpPr/>
          <p:nvPr/>
        </p:nvCxnSpPr>
        <p:spPr>
          <a:xfrm>
            <a:off x="235500" y="3854783"/>
            <a:ext cx="700200" cy="8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8" name="Google Shape;598;p66"/>
          <p:cNvCxnSpPr/>
          <p:nvPr/>
        </p:nvCxnSpPr>
        <p:spPr>
          <a:xfrm>
            <a:off x="961541" y="3854783"/>
            <a:ext cx="700200" cy="8100"/>
          </a:xfrm>
          <a:prstGeom prst="straightConnector1">
            <a:avLst/>
          </a:prstGeom>
          <a:noFill/>
          <a:ln cap="flat" cmpd="sng" w="38100">
            <a:solidFill>
              <a:srgbClr val="F4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9" name="Google Shape;599;p66"/>
          <p:cNvCxnSpPr/>
          <p:nvPr/>
        </p:nvCxnSpPr>
        <p:spPr>
          <a:xfrm>
            <a:off x="1704158" y="3854783"/>
            <a:ext cx="700200" cy="81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0" name="Google Shape;600;p66"/>
          <p:cNvCxnSpPr/>
          <p:nvPr/>
        </p:nvCxnSpPr>
        <p:spPr>
          <a:xfrm flipH="1" rot="10800000">
            <a:off x="3458347" y="3447138"/>
            <a:ext cx="1955700" cy="8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1" name="Google Shape;601;p66"/>
          <p:cNvCxnSpPr/>
          <p:nvPr/>
        </p:nvCxnSpPr>
        <p:spPr>
          <a:xfrm flipH="1" rot="10800000">
            <a:off x="3458347" y="3854763"/>
            <a:ext cx="1955700" cy="81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2" name="Google Shape;602;p66"/>
          <p:cNvCxnSpPr/>
          <p:nvPr/>
        </p:nvCxnSpPr>
        <p:spPr>
          <a:xfrm flipH="1" rot="10800000">
            <a:off x="3458347" y="4262388"/>
            <a:ext cx="1955700" cy="8100"/>
          </a:xfrm>
          <a:prstGeom prst="straightConnector1">
            <a:avLst/>
          </a:prstGeom>
          <a:noFill/>
          <a:ln cap="flat" cmpd="sng" w="3810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3" name="Google Shape;603;p66"/>
          <p:cNvCxnSpPr/>
          <p:nvPr/>
        </p:nvCxnSpPr>
        <p:spPr>
          <a:xfrm>
            <a:off x="3402511" y="1985108"/>
            <a:ext cx="673800" cy="8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4" name="Google Shape;604;p66"/>
          <p:cNvCxnSpPr/>
          <p:nvPr/>
        </p:nvCxnSpPr>
        <p:spPr>
          <a:xfrm>
            <a:off x="4101475" y="1985108"/>
            <a:ext cx="673800" cy="8100"/>
          </a:xfrm>
          <a:prstGeom prst="straightConnector1">
            <a:avLst/>
          </a:prstGeom>
          <a:noFill/>
          <a:ln cap="flat" cmpd="sng" w="38100">
            <a:solidFill>
              <a:srgbClr val="F4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5" name="Google Shape;605;p66"/>
          <p:cNvCxnSpPr/>
          <p:nvPr/>
        </p:nvCxnSpPr>
        <p:spPr>
          <a:xfrm>
            <a:off x="4816395" y="1985108"/>
            <a:ext cx="673800" cy="81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7"/>
          <p:cNvSpPr/>
          <p:nvPr/>
        </p:nvSpPr>
        <p:spPr>
          <a:xfrm>
            <a:off x="4358025" y="1417325"/>
            <a:ext cx="2578500" cy="299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Multiplexing example HTTP/2</a:t>
            </a:r>
            <a:endParaRPr/>
          </a:p>
        </p:txBody>
      </p:sp>
      <p:cxnSp>
        <p:nvCxnSpPr>
          <p:cNvPr id="612" name="Google Shape;612;p67"/>
          <p:cNvCxnSpPr/>
          <p:nvPr/>
        </p:nvCxnSpPr>
        <p:spPr>
          <a:xfrm flipH="1" rot="10800000">
            <a:off x="4639575" y="1565188"/>
            <a:ext cx="1882800" cy="8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13" name="Google Shape;613;p67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236425" y="1508562"/>
            <a:ext cx="900000" cy="912626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67"/>
          <p:cNvSpPr txBox="1"/>
          <p:nvPr/>
        </p:nvSpPr>
        <p:spPr>
          <a:xfrm>
            <a:off x="4796427" y="1071600"/>
            <a:ext cx="164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2A9B1"/>
                </a:solidFill>
              </a:rPr>
              <a:t>3 HTTP/1.1 Connections</a:t>
            </a:r>
            <a:endParaRPr sz="900">
              <a:solidFill>
                <a:srgbClr val="A2A9B1"/>
              </a:solidFill>
            </a:endParaRPr>
          </a:p>
        </p:txBody>
      </p:sp>
      <p:pic>
        <p:nvPicPr>
          <p:cNvPr id="615" name="Google Shape;61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0550" y="1238025"/>
            <a:ext cx="1210100" cy="12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350" y="1417321"/>
            <a:ext cx="851525" cy="85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7" name="Google Shape;617;p67"/>
          <p:cNvCxnSpPr/>
          <p:nvPr/>
        </p:nvCxnSpPr>
        <p:spPr>
          <a:xfrm flipH="1" rot="10800000">
            <a:off x="990375" y="1493213"/>
            <a:ext cx="1882800" cy="8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8" name="Google Shape;618;p67"/>
          <p:cNvCxnSpPr/>
          <p:nvPr/>
        </p:nvCxnSpPr>
        <p:spPr>
          <a:xfrm flipH="1" rot="10800000">
            <a:off x="990375" y="1900838"/>
            <a:ext cx="1882800" cy="81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9" name="Google Shape;619;p67"/>
          <p:cNvCxnSpPr/>
          <p:nvPr/>
        </p:nvCxnSpPr>
        <p:spPr>
          <a:xfrm flipH="1" rot="10800000">
            <a:off x="990375" y="2308463"/>
            <a:ext cx="1882800" cy="8100"/>
          </a:xfrm>
          <a:prstGeom prst="straightConnector1">
            <a:avLst/>
          </a:prstGeom>
          <a:noFill/>
          <a:ln cap="flat" cmpd="sng" w="3810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0" name="Google Shape;620;p67"/>
          <p:cNvSpPr txBox="1"/>
          <p:nvPr/>
        </p:nvSpPr>
        <p:spPr>
          <a:xfrm>
            <a:off x="1107225" y="1093025"/>
            <a:ext cx="164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2A9B1"/>
                </a:solidFill>
              </a:rPr>
              <a:t>HTTP request 1</a:t>
            </a:r>
            <a:endParaRPr>
              <a:solidFill>
                <a:srgbClr val="A2A9B1"/>
              </a:solidFill>
            </a:endParaRPr>
          </a:p>
        </p:txBody>
      </p:sp>
      <p:sp>
        <p:nvSpPr>
          <p:cNvPr id="621" name="Google Shape;621;p67"/>
          <p:cNvSpPr txBox="1"/>
          <p:nvPr/>
        </p:nvSpPr>
        <p:spPr>
          <a:xfrm>
            <a:off x="1141825" y="1523600"/>
            <a:ext cx="164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2A9B1"/>
                </a:solidFill>
              </a:rPr>
              <a:t>HTTP request 2</a:t>
            </a:r>
            <a:endParaRPr>
              <a:solidFill>
                <a:srgbClr val="A2A9B1"/>
              </a:solidFill>
            </a:endParaRPr>
          </a:p>
        </p:txBody>
      </p:sp>
      <p:sp>
        <p:nvSpPr>
          <p:cNvPr id="622" name="Google Shape;622;p67"/>
          <p:cNvSpPr txBox="1"/>
          <p:nvPr/>
        </p:nvSpPr>
        <p:spPr>
          <a:xfrm>
            <a:off x="1107225" y="1916375"/>
            <a:ext cx="164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2A9B1"/>
                </a:solidFill>
              </a:rPr>
              <a:t>HTTP request 3</a:t>
            </a:r>
            <a:endParaRPr>
              <a:solidFill>
                <a:srgbClr val="A2A9B1"/>
              </a:solidFill>
            </a:endParaRPr>
          </a:p>
        </p:txBody>
      </p:sp>
      <p:sp>
        <p:nvSpPr>
          <p:cNvPr id="623" name="Google Shape;623;p67"/>
          <p:cNvSpPr txBox="1"/>
          <p:nvPr/>
        </p:nvSpPr>
        <p:spPr>
          <a:xfrm>
            <a:off x="7021300" y="1093025"/>
            <a:ext cx="154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2A9B1"/>
                </a:solidFill>
              </a:rPr>
              <a:t>HTTP/1.1 server</a:t>
            </a:r>
            <a:endParaRPr>
              <a:solidFill>
                <a:srgbClr val="A2A9B1"/>
              </a:solidFill>
            </a:endParaRPr>
          </a:p>
        </p:txBody>
      </p:sp>
      <p:sp>
        <p:nvSpPr>
          <p:cNvPr id="624" name="Google Shape;624;p67"/>
          <p:cNvSpPr/>
          <p:nvPr/>
        </p:nvSpPr>
        <p:spPr>
          <a:xfrm>
            <a:off x="4358025" y="3652925"/>
            <a:ext cx="2578500" cy="1059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5" name="Google Shape;625;p67"/>
          <p:cNvCxnSpPr/>
          <p:nvPr/>
        </p:nvCxnSpPr>
        <p:spPr>
          <a:xfrm flipH="1" rot="10800000">
            <a:off x="4639575" y="3800788"/>
            <a:ext cx="1882800" cy="8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6" name="Google Shape;626;p67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236425" y="3763987"/>
            <a:ext cx="900000" cy="91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0550" y="3473625"/>
            <a:ext cx="1210100" cy="12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350" y="3652921"/>
            <a:ext cx="851525" cy="85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" name="Google Shape;629;p67"/>
          <p:cNvCxnSpPr/>
          <p:nvPr/>
        </p:nvCxnSpPr>
        <p:spPr>
          <a:xfrm flipH="1" rot="10800000">
            <a:off x="990375" y="3728813"/>
            <a:ext cx="1882800" cy="8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0" name="Google Shape;630;p67"/>
          <p:cNvCxnSpPr/>
          <p:nvPr/>
        </p:nvCxnSpPr>
        <p:spPr>
          <a:xfrm flipH="1" rot="10800000">
            <a:off x="990375" y="4136438"/>
            <a:ext cx="1882800" cy="81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1" name="Google Shape;631;p67"/>
          <p:cNvCxnSpPr/>
          <p:nvPr/>
        </p:nvCxnSpPr>
        <p:spPr>
          <a:xfrm flipH="1" rot="10800000">
            <a:off x="990375" y="4544063"/>
            <a:ext cx="1882800" cy="8100"/>
          </a:xfrm>
          <a:prstGeom prst="straightConnector1">
            <a:avLst/>
          </a:prstGeom>
          <a:noFill/>
          <a:ln cap="flat" cmpd="sng" w="3810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2" name="Google Shape;632;p67"/>
          <p:cNvSpPr txBox="1"/>
          <p:nvPr/>
        </p:nvSpPr>
        <p:spPr>
          <a:xfrm>
            <a:off x="1107225" y="3328625"/>
            <a:ext cx="164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2A9B1"/>
                </a:solidFill>
              </a:rPr>
              <a:t>HTTP request 1</a:t>
            </a:r>
            <a:endParaRPr>
              <a:solidFill>
                <a:srgbClr val="A2A9B1"/>
              </a:solidFill>
            </a:endParaRPr>
          </a:p>
        </p:txBody>
      </p:sp>
      <p:sp>
        <p:nvSpPr>
          <p:cNvPr id="633" name="Google Shape;633;p67"/>
          <p:cNvSpPr txBox="1"/>
          <p:nvPr/>
        </p:nvSpPr>
        <p:spPr>
          <a:xfrm>
            <a:off x="1141825" y="3759200"/>
            <a:ext cx="164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2A9B1"/>
                </a:solidFill>
              </a:rPr>
              <a:t>HTTP request 2</a:t>
            </a:r>
            <a:endParaRPr>
              <a:solidFill>
                <a:srgbClr val="A2A9B1"/>
              </a:solidFill>
            </a:endParaRPr>
          </a:p>
        </p:txBody>
      </p:sp>
      <p:sp>
        <p:nvSpPr>
          <p:cNvPr id="634" name="Google Shape;634;p67"/>
          <p:cNvSpPr txBox="1"/>
          <p:nvPr/>
        </p:nvSpPr>
        <p:spPr>
          <a:xfrm>
            <a:off x="1107225" y="4151975"/>
            <a:ext cx="164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2A9B1"/>
                </a:solidFill>
              </a:rPr>
              <a:t>HTTP request 3</a:t>
            </a:r>
            <a:endParaRPr>
              <a:solidFill>
                <a:srgbClr val="A2A9B1"/>
              </a:solidFill>
            </a:endParaRPr>
          </a:p>
        </p:txBody>
      </p:sp>
      <p:sp>
        <p:nvSpPr>
          <p:cNvPr id="635" name="Google Shape;635;p67"/>
          <p:cNvSpPr txBox="1"/>
          <p:nvPr/>
        </p:nvSpPr>
        <p:spPr>
          <a:xfrm>
            <a:off x="7021300" y="3348450"/>
            <a:ext cx="140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2A9B1"/>
                </a:solidFill>
              </a:rPr>
              <a:t>HTTP/2 server</a:t>
            </a:r>
            <a:endParaRPr>
              <a:solidFill>
                <a:srgbClr val="A2A9B1"/>
              </a:solidFill>
            </a:endParaRPr>
          </a:p>
        </p:txBody>
      </p:sp>
      <p:sp>
        <p:nvSpPr>
          <p:cNvPr id="636" name="Google Shape;636;p67"/>
          <p:cNvSpPr/>
          <p:nvPr/>
        </p:nvSpPr>
        <p:spPr>
          <a:xfrm>
            <a:off x="4358025" y="1820800"/>
            <a:ext cx="2578500" cy="299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7" name="Google Shape;637;p67"/>
          <p:cNvCxnSpPr/>
          <p:nvPr/>
        </p:nvCxnSpPr>
        <p:spPr>
          <a:xfrm flipH="1" rot="10800000">
            <a:off x="4639575" y="1968663"/>
            <a:ext cx="1882800" cy="81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8" name="Google Shape;638;p67"/>
          <p:cNvSpPr/>
          <p:nvPr/>
        </p:nvSpPr>
        <p:spPr>
          <a:xfrm>
            <a:off x="4345296" y="2224275"/>
            <a:ext cx="2578500" cy="299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9" name="Google Shape;639;p67"/>
          <p:cNvCxnSpPr/>
          <p:nvPr/>
        </p:nvCxnSpPr>
        <p:spPr>
          <a:xfrm flipH="1" rot="10800000">
            <a:off x="4626846" y="2372138"/>
            <a:ext cx="1882800" cy="8100"/>
          </a:xfrm>
          <a:prstGeom prst="straightConnector1">
            <a:avLst/>
          </a:prstGeom>
          <a:noFill/>
          <a:ln cap="flat" cmpd="sng" w="38100">
            <a:solidFill>
              <a:srgbClr val="F4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0" name="Google Shape;640;p67"/>
          <p:cNvCxnSpPr/>
          <p:nvPr/>
        </p:nvCxnSpPr>
        <p:spPr>
          <a:xfrm flipH="1" rot="10800000">
            <a:off x="4666004" y="4178513"/>
            <a:ext cx="1882800" cy="81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1" name="Google Shape;641;p67"/>
          <p:cNvCxnSpPr/>
          <p:nvPr/>
        </p:nvCxnSpPr>
        <p:spPr>
          <a:xfrm flipH="1" rot="10800000">
            <a:off x="4639571" y="4496313"/>
            <a:ext cx="1882800" cy="8100"/>
          </a:xfrm>
          <a:prstGeom prst="straightConnector1">
            <a:avLst/>
          </a:prstGeom>
          <a:noFill/>
          <a:ln cap="flat" cmpd="sng" w="38100">
            <a:solidFill>
              <a:srgbClr val="F4CC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2" name="Google Shape;642;p67"/>
          <p:cNvSpPr txBox="1"/>
          <p:nvPr/>
        </p:nvSpPr>
        <p:spPr>
          <a:xfrm>
            <a:off x="4796427" y="3348450"/>
            <a:ext cx="164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2A9B1"/>
                </a:solidFill>
              </a:rPr>
              <a:t>1 HTTP/2 Connection</a:t>
            </a:r>
            <a:endParaRPr sz="900">
              <a:solidFill>
                <a:srgbClr val="A2A9B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Multiplexing HTTP/2 on the Backend</a:t>
            </a:r>
            <a:endParaRPr/>
          </a:p>
        </p:txBody>
      </p:sp>
      <p:pic>
        <p:nvPicPr>
          <p:cNvPr id="648" name="Google Shape;648;p68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689800" y="2020175"/>
            <a:ext cx="900000" cy="912626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68"/>
          <p:cNvSpPr txBox="1"/>
          <p:nvPr/>
        </p:nvSpPr>
        <p:spPr>
          <a:xfrm>
            <a:off x="7474675" y="1604638"/>
            <a:ext cx="154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2A9B1"/>
                </a:solidFill>
              </a:rPr>
              <a:t>HTTP/2 server</a:t>
            </a:r>
            <a:endParaRPr>
              <a:solidFill>
                <a:srgbClr val="A2A9B1"/>
              </a:solidFill>
            </a:endParaRPr>
          </a:p>
        </p:txBody>
      </p:sp>
      <p:sp>
        <p:nvSpPr>
          <p:cNvPr id="650" name="Google Shape;650;p68"/>
          <p:cNvSpPr/>
          <p:nvPr/>
        </p:nvSpPr>
        <p:spPr>
          <a:xfrm>
            <a:off x="4843425" y="1739075"/>
            <a:ext cx="2418600" cy="1059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1" name="Google Shape;651;p68"/>
          <p:cNvCxnSpPr/>
          <p:nvPr/>
        </p:nvCxnSpPr>
        <p:spPr>
          <a:xfrm flipH="1" rot="10800000">
            <a:off x="5124975" y="1886938"/>
            <a:ext cx="1882800" cy="8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2" name="Google Shape;652;p68"/>
          <p:cNvCxnSpPr/>
          <p:nvPr/>
        </p:nvCxnSpPr>
        <p:spPr>
          <a:xfrm flipH="1" rot="10800000">
            <a:off x="5151404" y="2264663"/>
            <a:ext cx="1882800" cy="81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3" name="Google Shape;653;p68"/>
          <p:cNvCxnSpPr/>
          <p:nvPr/>
        </p:nvCxnSpPr>
        <p:spPr>
          <a:xfrm flipH="1" rot="10800000">
            <a:off x="5124971" y="2582463"/>
            <a:ext cx="1882800" cy="8100"/>
          </a:xfrm>
          <a:prstGeom prst="straightConnector1">
            <a:avLst/>
          </a:prstGeom>
          <a:noFill/>
          <a:ln cap="flat" cmpd="sng" w="38100">
            <a:solidFill>
              <a:srgbClr val="F4CC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4" name="Google Shape;654;p68"/>
          <p:cNvSpPr txBox="1"/>
          <p:nvPr/>
        </p:nvSpPr>
        <p:spPr>
          <a:xfrm>
            <a:off x="5281827" y="1434600"/>
            <a:ext cx="164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2A9B1"/>
                </a:solidFill>
              </a:rPr>
              <a:t>1 HTTP/2 Connection</a:t>
            </a:r>
            <a:endParaRPr sz="900">
              <a:solidFill>
                <a:srgbClr val="A2A9B1"/>
              </a:solidFill>
            </a:endParaRPr>
          </a:p>
        </p:txBody>
      </p:sp>
      <p:pic>
        <p:nvPicPr>
          <p:cNvPr id="655" name="Google Shape;655;p68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3652063" y="1967212"/>
            <a:ext cx="900000" cy="912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6" name="Google Shape;656;p68"/>
          <p:cNvGrpSpPr/>
          <p:nvPr/>
        </p:nvGrpSpPr>
        <p:grpSpPr>
          <a:xfrm>
            <a:off x="159080" y="1922188"/>
            <a:ext cx="856787" cy="518123"/>
            <a:chOff x="2666325" y="4298650"/>
            <a:chExt cx="790176" cy="523250"/>
          </a:xfrm>
        </p:grpSpPr>
        <p:pic>
          <p:nvPicPr>
            <p:cNvPr id="657" name="Google Shape;657;p68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8" name="Google Shape;658;p68"/>
            <p:cNvSpPr txBox="1"/>
            <p:nvPr/>
          </p:nvSpPr>
          <p:spPr>
            <a:xfrm>
              <a:off x="2875538" y="4298650"/>
              <a:ext cx="371700" cy="4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59" name="Google Shape;659;p68"/>
          <p:cNvSpPr/>
          <p:nvPr/>
        </p:nvSpPr>
        <p:spPr>
          <a:xfrm>
            <a:off x="1258173" y="1692025"/>
            <a:ext cx="2151600" cy="299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0" name="Google Shape;660;p68"/>
          <p:cNvCxnSpPr/>
          <p:nvPr/>
        </p:nvCxnSpPr>
        <p:spPr>
          <a:xfrm flipH="1" rot="10800000">
            <a:off x="1387313" y="1839888"/>
            <a:ext cx="1882800" cy="8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1" name="Google Shape;661;p68"/>
          <p:cNvSpPr txBox="1"/>
          <p:nvPr/>
        </p:nvSpPr>
        <p:spPr>
          <a:xfrm>
            <a:off x="1509414" y="1341775"/>
            <a:ext cx="164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2A9B1"/>
                </a:solidFill>
              </a:rPr>
              <a:t>3 HTTP/1.1 Connections</a:t>
            </a:r>
            <a:endParaRPr sz="900">
              <a:solidFill>
                <a:srgbClr val="A2A9B1"/>
              </a:solidFill>
            </a:endParaRPr>
          </a:p>
        </p:txBody>
      </p:sp>
      <p:sp>
        <p:nvSpPr>
          <p:cNvPr id="662" name="Google Shape;662;p68"/>
          <p:cNvSpPr/>
          <p:nvPr/>
        </p:nvSpPr>
        <p:spPr>
          <a:xfrm>
            <a:off x="1258173" y="2095500"/>
            <a:ext cx="2151600" cy="299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3" name="Google Shape;663;p68"/>
          <p:cNvCxnSpPr/>
          <p:nvPr/>
        </p:nvCxnSpPr>
        <p:spPr>
          <a:xfrm flipH="1" rot="10800000">
            <a:off x="1387313" y="2243363"/>
            <a:ext cx="1882800" cy="81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4" name="Google Shape;664;p68"/>
          <p:cNvSpPr/>
          <p:nvPr/>
        </p:nvSpPr>
        <p:spPr>
          <a:xfrm>
            <a:off x="1245426" y="2498975"/>
            <a:ext cx="2151600" cy="299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5" name="Google Shape;665;p68"/>
          <p:cNvCxnSpPr/>
          <p:nvPr/>
        </p:nvCxnSpPr>
        <p:spPr>
          <a:xfrm flipH="1" rot="10800000">
            <a:off x="1374584" y="2646838"/>
            <a:ext cx="1882800" cy="8100"/>
          </a:xfrm>
          <a:prstGeom prst="straightConnector1">
            <a:avLst/>
          </a:prstGeom>
          <a:noFill/>
          <a:ln cap="flat" cmpd="sng" w="38100">
            <a:solidFill>
              <a:srgbClr val="F4CC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6" name="Google Shape;666;p68"/>
          <p:cNvSpPr txBox="1"/>
          <p:nvPr/>
        </p:nvSpPr>
        <p:spPr>
          <a:xfrm>
            <a:off x="3372488" y="1134450"/>
            <a:ext cx="1581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Proxy</a:t>
            </a:r>
            <a:endParaRPr sz="1200">
              <a:solidFill>
                <a:srgbClr val="A2A9B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 (e.g. ENVOY)</a:t>
            </a:r>
            <a:endParaRPr sz="1200">
              <a:solidFill>
                <a:srgbClr val="A2A9B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h1 frontend h2 backend</a:t>
            </a:r>
            <a:endParaRPr sz="1200">
              <a:solidFill>
                <a:srgbClr val="A2A9B1"/>
              </a:solidFill>
            </a:endParaRPr>
          </a:p>
        </p:txBody>
      </p:sp>
      <p:sp>
        <p:nvSpPr>
          <p:cNvPr id="667" name="Google Shape;667;p68"/>
          <p:cNvSpPr txBox="1"/>
          <p:nvPr/>
        </p:nvSpPr>
        <p:spPr>
          <a:xfrm>
            <a:off x="311700" y="3107800"/>
            <a:ext cx="330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ECF0"/>
                </a:solidFill>
              </a:rPr>
              <a:t>More throughput</a:t>
            </a:r>
            <a:endParaRPr>
              <a:solidFill>
                <a:srgbClr val="EAECF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ECF0"/>
                </a:solidFill>
              </a:rPr>
              <a:t>High backend resources (CPU for h2)</a:t>
            </a:r>
            <a:endParaRPr>
              <a:solidFill>
                <a:srgbClr val="EAECF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</a:t>
            </a:r>
            <a:r>
              <a:rPr lang="en"/>
              <a:t>ultiplexing HTTP/1.1 on the Backend</a:t>
            </a:r>
            <a:endParaRPr/>
          </a:p>
        </p:txBody>
      </p:sp>
      <p:pic>
        <p:nvPicPr>
          <p:cNvPr id="673" name="Google Shape;673;p69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702550" y="1885750"/>
            <a:ext cx="900000" cy="912626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69"/>
          <p:cNvSpPr txBox="1"/>
          <p:nvPr/>
        </p:nvSpPr>
        <p:spPr>
          <a:xfrm>
            <a:off x="7487425" y="1470213"/>
            <a:ext cx="154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2A9B1"/>
                </a:solidFill>
              </a:rPr>
              <a:t>HTTP/1.1 server</a:t>
            </a:r>
            <a:endParaRPr>
              <a:solidFill>
                <a:srgbClr val="A2A9B1"/>
              </a:solidFill>
            </a:endParaRPr>
          </a:p>
        </p:txBody>
      </p:sp>
      <p:sp>
        <p:nvSpPr>
          <p:cNvPr id="675" name="Google Shape;675;p69"/>
          <p:cNvSpPr/>
          <p:nvPr/>
        </p:nvSpPr>
        <p:spPr>
          <a:xfrm>
            <a:off x="1124675" y="1739075"/>
            <a:ext cx="2418600" cy="1059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6" name="Google Shape;676;p69"/>
          <p:cNvCxnSpPr/>
          <p:nvPr/>
        </p:nvCxnSpPr>
        <p:spPr>
          <a:xfrm flipH="1" rot="10800000">
            <a:off x="1406225" y="1886938"/>
            <a:ext cx="1882800" cy="8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7" name="Google Shape;677;p69"/>
          <p:cNvCxnSpPr/>
          <p:nvPr/>
        </p:nvCxnSpPr>
        <p:spPr>
          <a:xfrm flipH="1" rot="10800000">
            <a:off x="1432654" y="2264663"/>
            <a:ext cx="1882800" cy="81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8" name="Google Shape;678;p69"/>
          <p:cNvCxnSpPr/>
          <p:nvPr/>
        </p:nvCxnSpPr>
        <p:spPr>
          <a:xfrm flipH="1" rot="10800000">
            <a:off x="1406221" y="2582463"/>
            <a:ext cx="1882800" cy="8100"/>
          </a:xfrm>
          <a:prstGeom prst="straightConnector1">
            <a:avLst/>
          </a:prstGeom>
          <a:noFill/>
          <a:ln cap="flat" cmpd="sng" w="38100">
            <a:solidFill>
              <a:srgbClr val="F4CC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" name="Google Shape;679;p69"/>
          <p:cNvSpPr txBox="1"/>
          <p:nvPr/>
        </p:nvSpPr>
        <p:spPr>
          <a:xfrm>
            <a:off x="1563077" y="1434600"/>
            <a:ext cx="164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2A9B1"/>
                </a:solidFill>
              </a:rPr>
              <a:t>1 HTTP/2 Connection</a:t>
            </a:r>
            <a:endParaRPr sz="900">
              <a:solidFill>
                <a:srgbClr val="A2A9B1"/>
              </a:solidFill>
            </a:endParaRPr>
          </a:p>
        </p:txBody>
      </p:sp>
      <p:pic>
        <p:nvPicPr>
          <p:cNvPr id="680" name="Google Shape;680;p69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3723463" y="1967212"/>
            <a:ext cx="900000" cy="912626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69"/>
          <p:cNvSpPr txBox="1"/>
          <p:nvPr/>
        </p:nvSpPr>
        <p:spPr>
          <a:xfrm>
            <a:off x="3443888" y="1134450"/>
            <a:ext cx="1581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Proxy</a:t>
            </a:r>
            <a:endParaRPr sz="1200">
              <a:solidFill>
                <a:srgbClr val="A2A9B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 (e.g. ENVOY)</a:t>
            </a:r>
            <a:endParaRPr sz="1200">
              <a:solidFill>
                <a:srgbClr val="A2A9B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h2 frontend h1 backend</a:t>
            </a:r>
            <a:endParaRPr sz="1200">
              <a:solidFill>
                <a:srgbClr val="A2A9B1"/>
              </a:solidFill>
            </a:endParaRPr>
          </a:p>
        </p:txBody>
      </p:sp>
      <p:grpSp>
        <p:nvGrpSpPr>
          <p:cNvPr id="682" name="Google Shape;682;p69"/>
          <p:cNvGrpSpPr/>
          <p:nvPr/>
        </p:nvGrpSpPr>
        <p:grpSpPr>
          <a:xfrm>
            <a:off x="159080" y="1922188"/>
            <a:ext cx="856787" cy="518123"/>
            <a:chOff x="2666325" y="4298650"/>
            <a:chExt cx="790176" cy="523250"/>
          </a:xfrm>
        </p:grpSpPr>
        <p:pic>
          <p:nvPicPr>
            <p:cNvPr id="683" name="Google Shape;683;p69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4" name="Google Shape;684;p69"/>
            <p:cNvSpPr txBox="1"/>
            <p:nvPr/>
          </p:nvSpPr>
          <p:spPr>
            <a:xfrm>
              <a:off x="2875538" y="4298650"/>
              <a:ext cx="371700" cy="4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85" name="Google Shape;685;p69"/>
          <p:cNvSpPr/>
          <p:nvPr/>
        </p:nvSpPr>
        <p:spPr>
          <a:xfrm>
            <a:off x="5036948" y="1692013"/>
            <a:ext cx="2151600" cy="299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6" name="Google Shape;686;p69"/>
          <p:cNvCxnSpPr/>
          <p:nvPr/>
        </p:nvCxnSpPr>
        <p:spPr>
          <a:xfrm flipH="1" rot="10800000">
            <a:off x="5166088" y="1839875"/>
            <a:ext cx="1882800" cy="8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7" name="Google Shape;687;p69"/>
          <p:cNvSpPr txBox="1"/>
          <p:nvPr/>
        </p:nvSpPr>
        <p:spPr>
          <a:xfrm>
            <a:off x="5475339" y="1346288"/>
            <a:ext cx="164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2A9B1"/>
                </a:solidFill>
              </a:rPr>
              <a:t>3 HTTP/1.1 Connections</a:t>
            </a:r>
            <a:endParaRPr sz="900">
              <a:solidFill>
                <a:srgbClr val="A2A9B1"/>
              </a:solidFill>
            </a:endParaRPr>
          </a:p>
        </p:txBody>
      </p:sp>
      <p:sp>
        <p:nvSpPr>
          <p:cNvPr id="688" name="Google Shape;688;p69"/>
          <p:cNvSpPr/>
          <p:nvPr/>
        </p:nvSpPr>
        <p:spPr>
          <a:xfrm>
            <a:off x="5036948" y="2095488"/>
            <a:ext cx="2151600" cy="299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9" name="Google Shape;689;p69"/>
          <p:cNvCxnSpPr/>
          <p:nvPr/>
        </p:nvCxnSpPr>
        <p:spPr>
          <a:xfrm flipH="1" rot="10800000">
            <a:off x="5166088" y="2243350"/>
            <a:ext cx="1882800" cy="81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0" name="Google Shape;690;p69"/>
          <p:cNvSpPr/>
          <p:nvPr/>
        </p:nvSpPr>
        <p:spPr>
          <a:xfrm>
            <a:off x="5024201" y="2498963"/>
            <a:ext cx="2151600" cy="299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1" name="Google Shape;691;p69"/>
          <p:cNvCxnSpPr/>
          <p:nvPr/>
        </p:nvCxnSpPr>
        <p:spPr>
          <a:xfrm flipH="1" rot="10800000">
            <a:off x="5153359" y="2646825"/>
            <a:ext cx="1882800" cy="8100"/>
          </a:xfrm>
          <a:prstGeom prst="straightConnector1">
            <a:avLst/>
          </a:prstGeom>
          <a:noFill/>
          <a:ln cap="flat" cmpd="sng" w="38100">
            <a:solidFill>
              <a:srgbClr val="F4CC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2" name="Google Shape;692;p69"/>
          <p:cNvSpPr txBox="1"/>
          <p:nvPr/>
        </p:nvSpPr>
        <p:spPr>
          <a:xfrm>
            <a:off x="248975" y="3182425"/>
            <a:ext cx="300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ECF0"/>
                </a:solidFill>
              </a:rPr>
              <a:t>less</a:t>
            </a:r>
            <a:r>
              <a:rPr lang="en">
                <a:solidFill>
                  <a:srgbClr val="EAECF0"/>
                </a:solidFill>
              </a:rPr>
              <a:t> throughput</a:t>
            </a:r>
            <a:endParaRPr>
              <a:solidFill>
                <a:srgbClr val="EAECF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ECF0"/>
                </a:solidFill>
              </a:rPr>
              <a:t>low backend resources (simple h1)</a:t>
            </a:r>
            <a:endParaRPr>
              <a:solidFill>
                <a:srgbClr val="EAECF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 Pooling</a:t>
            </a:r>
            <a:endParaRPr/>
          </a:p>
        </p:txBody>
      </p:sp>
      <p:sp>
        <p:nvSpPr>
          <p:cNvPr id="698" name="Google Shape;698;p70"/>
          <p:cNvSpPr txBox="1"/>
          <p:nvPr/>
        </p:nvSpPr>
        <p:spPr>
          <a:xfrm>
            <a:off x="7487425" y="1225938"/>
            <a:ext cx="154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2A9B1"/>
                </a:solidFill>
              </a:rPr>
              <a:t>Database Server</a:t>
            </a:r>
            <a:endParaRPr>
              <a:solidFill>
                <a:srgbClr val="A2A9B1"/>
              </a:solidFill>
            </a:endParaRPr>
          </a:p>
        </p:txBody>
      </p:sp>
      <p:cxnSp>
        <p:nvCxnSpPr>
          <p:cNvPr id="699" name="Google Shape;699;p70"/>
          <p:cNvCxnSpPr/>
          <p:nvPr/>
        </p:nvCxnSpPr>
        <p:spPr>
          <a:xfrm flipH="1" rot="10800000">
            <a:off x="1406225" y="1886938"/>
            <a:ext cx="1882800" cy="8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0" name="Google Shape;700;p70"/>
          <p:cNvCxnSpPr/>
          <p:nvPr/>
        </p:nvCxnSpPr>
        <p:spPr>
          <a:xfrm flipH="1" rot="10800000">
            <a:off x="1432654" y="2264663"/>
            <a:ext cx="1882800" cy="81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1" name="Google Shape;701;p70"/>
          <p:cNvCxnSpPr/>
          <p:nvPr/>
        </p:nvCxnSpPr>
        <p:spPr>
          <a:xfrm flipH="1" rot="10800000">
            <a:off x="1406221" y="2582463"/>
            <a:ext cx="1882800" cy="8100"/>
          </a:xfrm>
          <a:prstGeom prst="straightConnector1">
            <a:avLst/>
          </a:prstGeom>
          <a:noFill/>
          <a:ln cap="flat" cmpd="sng" w="38100">
            <a:solidFill>
              <a:srgbClr val="F4CCCC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02" name="Google Shape;702;p70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3771175" y="1788887"/>
            <a:ext cx="900000" cy="912626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70"/>
          <p:cNvSpPr txBox="1"/>
          <p:nvPr/>
        </p:nvSpPr>
        <p:spPr>
          <a:xfrm>
            <a:off x="3455938" y="1218650"/>
            <a:ext cx="15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Backend Server</a:t>
            </a:r>
            <a:endParaRPr sz="1200">
              <a:solidFill>
                <a:srgbClr val="A2A9B1"/>
              </a:solidFill>
            </a:endParaRPr>
          </a:p>
        </p:txBody>
      </p:sp>
      <p:grpSp>
        <p:nvGrpSpPr>
          <p:cNvPr id="704" name="Google Shape;704;p70"/>
          <p:cNvGrpSpPr/>
          <p:nvPr/>
        </p:nvGrpSpPr>
        <p:grpSpPr>
          <a:xfrm>
            <a:off x="159080" y="1922188"/>
            <a:ext cx="856787" cy="518123"/>
            <a:chOff x="2666325" y="4298650"/>
            <a:chExt cx="790176" cy="523250"/>
          </a:xfrm>
        </p:grpSpPr>
        <p:pic>
          <p:nvPicPr>
            <p:cNvPr id="705" name="Google Shape;705;p70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6" name="Google Shape;706;p70"/>
            <p:cNvSpPr txBox="1"/>
            <p:nvPr/>
          </p:nvSpPr>
          <p:spPr>
            <a:xfrm>
              <a:off x="2875538" y="4298650"/>
              <a:ext cx="371700" cy="4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07" name="Google Shape;707;p70"/>
          <p:cNvSpPr/>
          <p:nvPr/>
        </p:nvSpPr>
        <p:spPr>
          <a:xfrm>
            <a:off x="5036948" y="1692013"/>
            <a:ext cx="2151600" cy="299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8" name="Google Shape;708;p70"/>
          <p:cNvCxnSpPr/>
          <p:nvPr/>
        </p:nvCxnSpPr>
        <p:spPr>
          <a:xfrm flipH="1" rot="10800000">
            <a:off x="5166088" y="1839875"/>
            <a:ext cx="1882800" cy="8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9" name="Google Shape;709;p70"/>
          <p:cNvSpPr txBox="1"/>
          <p:nvPr/>
        </p:nvSpPr>
        <p:spPr>
          <a:xfrm>
            <a:off x="5475339" y="1346288"/>
            <a:ext cx="164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2A9B1"/>
                </a:solidFill>
              </a:rPr>
              <a:t>4 </a:t>
            </a:r>
            <a:r>
              <a:rPr lang="en" sz="900">
                <a:solidFill>
                  <a:srgbClr val="A2A9B1"/>
                </a:solidFill>
              </a:rPr>
              <a:t>Database Connections</a:t>
            </a:r>
            <a:endParaRPr sz="900">
              <a:solidFill>
                <a:srgbClr val="A2A9B1"/>
              </a:solidFill>
            </a:endParaRPr>
          </a:p>
        </p:txBody>
      </p:sp>
      <p:sp>
        <p:nvSpPr>
          <p:cNvPr id="710" name="Google Shape;710;p70"/>
          <p:cNvSpPr/>
          <p:nvPr/>
        </p:nvSpPr>
        <p:spPr>
          <a:xfrm>
            <a:off x="5036948" y="2095488"/>
            <a:ext cx="2151600" cy="299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1" name="Google Shape;711;p70"/>
          <p:cNvCxnSpPr/>
          <p:nvPr/>
        </p:nvCxnSpPr>
        <p:spPr>
          <a:xfrm flipH="1" rot="10800000">
            <a:off x="5166088" y="2243350"/>
            <a:ext cx="1882800" cy="81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2" name="Google Shape;712;p70"/>
          <p:cNvSpPr/>
          <p:nvPr/>
        </p:nvSpPr>
        <p:spPr>
          <a:xfrm>
            <a:off x="5024201" y="2498963"/>
            <a:ext cx="2151600" cy="299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3" name="Google Shape;713;p70"/>
          <p:cNvCxnSpPr/>
          <p:nvPr/>
        </p:nvCxnSpPr>
        <p:spPr>
          <a:xfrm flipH="1" rot="10800000">
            <a:off x="5153359" y="2646825"/>
            <a:ext cx="1882800" cy="8100"/>
          </a:xfrm>
          <a:prstGeom prst="straightConnector1">
            <a:avLst/>
          </a:prstGeom>
          <a:noFill/>
          <a:ln cap="flat" cmpd="sng" w="38100">
            <a:solidFill>
              <a:srgbClr val="F4CCCC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14" name="Google Shape;71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2925" y="1553537"/>
            <a:ext cx="1430375" cy="14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70"/>
          <p:cNvSpPr/>
          <p:nvPr/>
        </p:nvSpPr>
        <p:spPr>
          <a:xfrm>
            <a:off x="5024201" y="2902438"/>
            <a:ext cx="2151600" cy="299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6" name="Google Shape;716;p70"/>
          <p:cNvCxnSpPr/>
          <p:nvPr/>
        </p:nvCxnSpPr>
        <p:spPr>
          <a:xfrm flipH="1" rot="10800000">
            <a:off x="1432646" y="2983913"/>
            <a:ext cx="1882800" cy="81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7" name="Google Shape;717;p70"/>
          <p:cNvCxnSpPr/>
          <p:nvPr/>
        </p:nvCxnSpPr>
        <p:spPr>
          <a:xfrm flipH="1" rot="10800000">
            <a:off x="5171346" y="3045888"/>
            <a:ext cx="1882800" cy="81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8" name="Google Shape;718;p70"/>
          <p:cNvCxnSpPr/>
          <p:nvPr/>
        </p:nvCxnSpPr>
        <p:spPr>
          <a:xfrm flipH="1" rot="10800000">
            <a:off x="1406221" y="3347988"/>
            <a:ext cx="1882800" cy="8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19" name="Google Shape;719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5572" y="3139250"/>
            <a:ext cx="425600" cy="4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0" name="Google Shape;720;p70"/>
          <p:cNvCxnSpPr/>
          <p:nvPr/>
        </p:nvCxnSpPr>
        <p:spPr>
          <a:xfrm flipH="1" rot="10800000">
            <a:off x="5141813" y="1828213"/>
            <a:ext cx="1882800" cy="8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1"/>
          <p:cNvSpPr/>
          <p:nvPr/>
        </p:nvSpPr>
        <p:spPr>
          <a:xfrm>
            <a:off x="4358025" y="1417325"/>
            <a:ext cx="2578500" cy="299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Browser </a:t>
            </a:r>
            <a:r>
              <a:rPr lang="en"/>
              <a:t>demultiplexing</a:t>
            </a:r>
            <a:r>
              <a:rPr lang="en"/>
              <a:t> in HTTP/1.1</a:t>
            </a:r>
            <a:endParaRPr/>
          </a:p>
        </p:txBody>
      </p:sp>
      <p:cxnSp>
        <p:nvCxnSpPr>
          <p:cNvPr id="727" name="Google Shape;727;p71"/>
          <p:cNvCxnSpPr/>
          <p:nvPr/>
        </p:nvCxnSpPr>
        <p:spPr>
          <a:xfrm flipH="1" rot="10800000">
            <a:off x="4639575" y="1565188"/>
            <a:ext cx="1882800" cy="8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28" name="Google Shape;728;p71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7236425" y="1508562"/>
            <a:ext cx="900000" cy="912626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1"/>
          <p:cNvSpPr txBox="1"/>
          <p:nvPr/>
        </p:nvSpPr>
        <p:spPr>
          <a:xfrm>
            <a:off x="4796427" y="1071600"/>
            <a:ext cx="164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2A9B1"/>
                </a:solidFill>
              </a:rPr>
              <a:t>6</a:t>
            </a:r>
            <a:r>
              <a:rPr lang="en" sz="900">
                <a:solidFill>
                  <a:srgbClr val="A2A9B1"/>
                </a:solidFill>
              </a:rPr>
              <a:t> HTTP/1.1 Connections</a:t>
            </a:r>
            <a:endParaRPr sz="900">
              <a:solidFill>
                <a:srgbClr val="A2A9B1"/>
              </a:solidFill>
            </a:endParaRPr>
          </a:p>
        </p:txBody>
      </p:sp>
      <p:pic>
        <p:nvPicPr>
          <p:cNvPr id="730" name="Google Shape;73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0550" y="2120200"/>
            <a:ext cx="1210100" cy="12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075" y="2437771"/>
            <a:ext cx="851525" cy="85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2" name="Google Shape;732;p71"/>
          <p:cNvCxnSpPr/>
          <p:nvPr/>
        </p:nvCxnSpPr>
        <p:spPr>
          <a:xfrm flipH="1" rot="10800000">
            <a:off x="1003100" y="2513663"/>
            <a:ext cx="1882800" cy="8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3" name="Google Shape;733;p71"/>
          <p:cNvCxnSpPr/>
          <p:nvPr/>
        </p:nvCxnSpPr>
        <p:spPr>
          <a:xfrm flipH="1" rot="10800000">
            <a:off x="1003100" y="2921288"/>
            <a:ext cx="1882800" cy="81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4" name="Google Shape;734;p71"/>
          <p:cNvCxnSpPr/>
          <p:nvPr/>
        </p:nvCxnSpPr>
        <p:spPr>
          <a:xfrm flipH="1" rot="10800000">
            <a:off x="1003100" y="3328913"/>
            <a:ext cx="1882800" cy="8100"/>
          </a:xfrm>
          <a:prstGeom prst="straightConnector1">
            <a:avLst/>
          </a:prstGeom>
          <a:noFill/>
          <a:ln cap="flat" cmpd="sng" w="3810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5" name="Google Shape;735;p71"/>
          <p:cNvSpPr txBox="1"/>
          <p:nvPr/>
        </p:nvSpPr>
        <p:spPr>
          <a:xfrm>
            <a:off x="1119950" y="2113475"/>
            <a:ext cx="164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2A9B1"/>
                </a:solidFill>
              </a:rPr>
              <a:t>HTTP request 1</a:t>
            </a:r>
            <a:endParaRPr>
              <a:solidFill>
                <a:srgbClr val="A2A9B1"/>
              </a:solidFill>
            </a:endParaRPr>
          </a:p>
        </p:txBody>
      </p:sp>
      <p:sp>
        <p:nvSpPr>
          <p:cNvPr id="736" name="Google Shape;736;p71"/>
          <p:cNvSpPr txBox="1"/>
          <p:nvPr/>
        </p:nvSpPr>
        <p:spPr>
          <a:xfrm>
            <a:off x="1154550" y="2544050"/>
            <a:ext cx="164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2A9B1"/>
                </a:solidFill>
              </a:rPr>
              <a:t>HTTP request 2</a:t>
            </a:r>
            <a:endParaRPr>
              <a:solidFill>
                <a:srgbClr val="A2A9B1"/>
              </a:solidFill>
            </a:endParaRPr>
          </a:p>
        </p:txBody>
      </p:sp>
      <p:sp>
        <p:nvSpPr>
          <p:cNvPr id="737" name="Google Shape;737;p71"/>
          <p:cNvSpPr txBox="1"/>
          <p:nvPr/>
        </p:nvSpPr>
        <p:spPr>
          <a:xfrm>
            <a:off x="1119950" y="2936825"/>
            <a:ext cx="164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2A9B1"/>
                </a:solidFill>
              </a:rPr>
              <a:t>HTTP request 3</a:t>
            </a:r>
            <a:endParaRPr>
              <a:solidFill>
                <a:srgbClr val="A2A9B1"/>
              </a:solidFill>
            </a:endParaRPr>
          </a:p>
        </p:txBody>
      </p:sp>
      <p:sp>
        <p:nvSpPr>
          <p:cNvPr id="738" name="Google Shape;738;p71"/>
          <p:cNvSpPr txBox="1"/>
          <p:nvPr/>
        </p:nvSpPr>
        <p:spPr>
          <a:xfrm>
            <a:off x="7021300" y="1093025"/>
            <a:ext cx="154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2A9B1"/>
                </a:solidFill>
              </a:rPr>
              <a:t>HTTP/1.1 server</a:t>
            </a:r>
            <a:endParaRPr>
              <a:solidFill>
                <a:srgbClr val="A2A9B1"/>
              </a:solidFill>
            </a:endParaRPr>
          </a:p>
        </p:txBody>
      </p:sp>
      <p:sp>
        <p:nvSpPr>
          <p:cNvPr id="739" name="Google Shape;739;p71"/>
          <p:cNvSpPr/>
          <p:nvPr/>
        </p:nvSpPr>
        <p:spPr>
          <a:xfrm>
            <a:off x="4358025" y="1820800"/>
            <a:ext cx="2578500" cy="299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0" name="Google Shape;740;p71"/>
          <p:cNvCxnSpPr/>
          <p:nvPr/>
        </p:nvCxnSpPr>
        <p:spPr>
          <a:xfrm flipH="1" rot="10800000">
            <a:off x="4639575" y="1968663"/>
            <a:ext cx="1882800" cy="81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1" name="Google Shape;741;p71"/>
          <p:cNvSpPr/>
          <p:nvPr/>
        </p:nvSpPr>
        <p:spPr>
          <a:xfrm>
            <a:off x="4345296" y="2224275"/>
            <a:ext cx="2578500" cy="299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2" name="Google Shape;742;p71"/>
          <p:cNvCxnSpPr/>
          <p:nvPr/>
        </p:nvCxnSpPr>
        <p:spPr>
          <a:xfrm flipH="1" rot="10800000">
            <a:off x="4626846" y="2372138"/>
            <a:ext cx="1882800" cy="8100"/>
          </a:xfrm>
          <a:prstGeom prst="straightConnector1">
            <a:avLst/>
          </a:prstGeom>
          <a:noFill/>
          <a:ln cap="flat" cmpd="sng" w="38100">
            <a:solidFill>
              <a:srgbClr val="F4CC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3" name="Google Shape;743;p71"/>
          <p:cNvSpPr/>
          <p:nvPr/>
        </p:nvSpPr>
        <p:spPr>
          <a:xfrm>
            <a:off x="4370750" y="2670400"/>
            <a:ext cx="2578500" cy="299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71"/>
          <p:cNvSpPr/>
          <p:nvPr/>
        </p:nvSpPr>
        <p:spPr>
          <a:xfrm>
            <a:off x="4370750" y="3073875"/>
            <a:ext cx="2578500" cy="299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71"/>
          <p:cNvSpPr/>
          <p:nvPr/>
        </p:nvSpPr>
        <p:spPr>
          <a:xfrm>
            <a:off x="4358021" y="3477350"/>
            <a:ext cx="2578500" cy="299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71"/>
          <p:cNvSpPr txBox="1"/>
          <p:nvPr/>
        </p:nvSpPr>
        <p:spPr>
          <a:xfrm>
            <a:off x="472724" y="3940400"/>
            <a:ext cx="2156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2A9B1"/>
                </a:solidFill>
              </a:rPr>
              <a:t>Note: Chromes allows up to 6 connections per domain, user’s requests are </a:t>
            </a:r>
            <a:r>
              <a:rPr lang="en" sz="900">
                <a:solidFill>
                  <a:srgbClr val="A2A9B1"/>
                </a:solidFill>
              </a:rPr>
              <a:t>demultiplexed</a:t>
            </a:r>
            <a:r>
              <a:rPr lang="en" sz="900">
                <a:solidFill>
                  <a:srgbClr val="A2A9B1"/>
                </a:solidFill>
              </a:rPr>
              <a:t> in the 6 connections</a:t>
            </a:r>
            <a:endParaRPr sz="900">
              <a:solidFill>
                <a:srgbClr val="A2A9B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Response Model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45625" y="1138900"/>
            <a:ext cx="8520600" cy="18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Client sends a Request</a:t>
            </a:r>
            <a:endParaRPr sz="2200"/>
          </a:p>
          <a:p>
            <a:pPr indent="-3683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Server parses the Request</a:t>
            </a:r>
            <a:endParaRPr sz="2200"/>
          </a:p>
          <a:p>
            <a:pPr indent="-3683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Server processes the Request</a:t>
            </a:r>
            <a:endParaRPr sz="2200"/>
          </a:p>
          <a:p>
            <a:pPr indent="-3683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Server sends a Response</a:t>
            </a:r>
            <a:endParaRPr sz="2200"/>
          </a:p>
          <a:p>
            <a:pPr indent="-3683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Client parses the Response and consume</a:t>
            </a:r>
            <a:endParaRPr sz="2200"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7747" l="12647" r="11801" t="6452"/>
          <a:stretch/>
        </p:blipFill>
        <p:spPr>
          <a:xfrm>
            <a:off x="443325" y="3425750"/>
            <a:ext cx="1597524" cy="10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4772600" y="3376200"/>
            <a:ext cx="1060551" cy="123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8"/>
          <p:cNvCxnSpPr/>
          <p:nvPr/>
        </p:nvCxnSpPr>
        <p:spPr>
          <a:xfrm>
            <a:off x="2145899" y="3615412"/>
            <a:ext cx="2426100" cy="6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8"/>
          <p:cNvCxnSpPr/>
          <p:nvPr/>
        </p:nvCxnSpPr>
        <p:spPr>
          <a:xfrm>
            <a:off x="2145899" y="4202112"/>
            <a:ext cx="2426100" cy="6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Browser connection pool Demo</a:t>
            </a:r>
            <a:endParaRPr/>
          </a:p>
        </p:txBody>
      </p:sp>
      <p:sp>
        <p:nvSpPr>
          <p:cNvPr id="752" name="Google Shape;752;p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 to 6 connections in HTTP/1.1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that we are blocked</a:t>
            </a:r>
            <a:endParaRPr/>
          </a:p>
        </p:txBody>
      </p:sp>
      <p:sp>
        <p:nvSpPr>
          <p:cNvPr id="753" name="Google Shape;753;p72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73"/>
          <p:cNvSpPr txBox="1"/>
          <p:nvPr>
            <p:ph type="ctrTitle"/>
          </p:nvPr>
        </p:nvSpPr>
        <p:spPr>
          <a:xfrm>
            <a:off x="311708" y="490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Stateless vs Stateful</a:t>
            </a:r>
            <a:endParaRPr/>
          </a:p>
        </p:txBody>
      </p:sp>
      <p:sp>
        <p:nvSpPr>
          <p:cNvPr id="759" name="Google Shape;759;p73"/>
          <p:cNvSpPr txBox="1"/>
          <p:nvPr>
            <p:ph idx="1" type="subTitle"/>
          </p:nvPr>
        </p:nvSpPr>
        <p:spPr>
          <a:xfrm>
            <a:off x="311700" y="2580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state stored in the backend?</a:t>
            </a:r>
            <a:endParaRPr/>
          </a:p>
        </p:txBody>
      </p:sp>
      <p:sp>
        <p:nvSpPr>
          <p:cNvPr id="760" name="Google Shape;760;p73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 vs Stateless backend</a:t>
            </a:r>
            <a:endParaRPr/>
          </a:p>
        </p:txBody>
      </p:sp>
      <p:sp>
        <p:nvSpPr>
          <p:cNvPr id="766" name="Google Shape;766;p74"/>
          <p:cNvSpPr txBox="1"/>
          <p:nvPr>
            <p:ph idx="1" type="body"/>
          </p:nvPr>
        </p:nvSpPr>
        <p:spPr>
          <a:xfrm>
            <a:off x="345625" y="1138900"/>
            <a:ext cx="6209100" cy="3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Stateful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Stores state about clients in its memory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Depends on the information being there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Stateless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Client is responsible to “transfer the state” with every request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May store but can safely lose it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Stateless Backends</a:t>
            </a:r>
            <a:endParaRPr/>
          </a:p>
        </p:txBody>
      </p:sp>
      <p:sp>
        <p:nvSpPr>
          <p:cNvPr id="772" name="Google Shape;772;p75"/>
          <p:cNvSpPr txBox="1"/>
          <p:nvPr>
            <p:ph idx="1" type="body"/>
          </p:nvPr>
        </p:nvSpPr>
        <p:spPr>
          <a:xfrm>
            <a:off x="345625" y="1138900"/>
            <a:ext cx="6209100" cy="3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Stateless backends can still store data somewhere else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Can you restart the backend during idle time while the client workflow continues to work?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a backend stateless?</a:t>
            </a:r>
            <a:endParaRPr/>
          </a:p>
        </p:txBody>
      </p:sp>
      <p:sp>
        <p:nvSpPr>
          <p:cNvPr id="778" name="Google Shape;778;p76"/>
          <p:cNvSpPr txBox="1"/>
          <p:nvPr>
            <p:ph idx="1" type="body"/>
          </p:nvPr>
        </p:nvSpPr>
        <p:spPr>
          <a:xfrm>
            <a:off x="345625" y="1138900"/>
            <a:ext cx="6096000" cy="3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Stateless backends can store state somewhere else (database)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 backend remain stateless but the system is stateful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Can you restart the backend during idle time and  the client workflow continue to work?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 backend</a:t>
            </a:r>
            <a:endParaRPr/>
          </a:p>
        </p:txBody>
      </p:sp>
      <p:pic>
        <p:nvPicPr>
          <p:cNvPr id="784" name="Google Shape;78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00" y="1962571"/>
            <a:ext cx="851525" cy="8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77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4017738" y="2047462"/>
            <a:ext cx="900000" cy="91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5875" y="1158428"/>
            <a:ext cx="1085225" cy="108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7" name="Google Shape;787;p77"/>
          <p:cNvCxnSpPr/>
          <p:nvPr/>
        </p:nvCxnSpPr>
        <p:spPr>
          <a:xfrm>
            <a:off x="1388825" y="2113763"/>
            <a:ext cx="2389800" cy="3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8" name="Google Shape;788;p77"/>
          <p:cNvSpPr txBox="1"/>
          <p:nvPr/>
        </p:nvSpPr>
        <p:spPr>
          <a:xfrm>
            <a:off x="1732600" y="1647250"/>
            <a:ext cx="164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/login user&amp;pass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789" name="Google Shape;789;p77"/>
          <p:cNvCxnSpPr/>
          <p:nvPr/>
        </p:nvCxnSpPr>
        <p:spPr>
          <a:xfrm flipH="1" rot="10800000">
            <a:off x="5069000" y="1538038"/>
            <a:ext cx="2148900" cy="5094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790" name="Google Shape;790;p77"/>
          <p:cNvSpPr txBox="1"/>
          <p:nvPr/>
        </p:nvSpPr>
        <p:spPr>
          <a:xfrm rot="-731068">
            <a:off x="5233563" y="1393174"/>
            <a:ext cx="1645979" cy="4001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/verify user&amp;pass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91" name="Google Shape;791;p77"/>
          <p:cNvSpPr txBox="1"/>
          <p:nvPr/>
        </p:nvSpPr>
        <p:spPr>
          <a:xfrm rot="-1422">
            <a:off x="3974850" y="814049"/>
            <a:ext cx="1450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Generate session S1, return to user  and store locally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792" name="Google Shape;792;p77"/>
          <p:cNvCxnSpPr/>
          <p:nvPr/>
        </p:nvCxnSpPr>
        <p:spPr>
          <a:xfrm>
            <a:off x="1388825" y="2502263"/>
            <a:ext cx="2389800" cy="3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93" name="Google Shape;793;p77"/>
          <p:cNvSpPr txBox="1"/>
          <p:nvPr/>
        </p:nvSpPr>
        <p:spPr>
          <a:xfrm>
            <a:off x="2220675" y="2183100"/>
            <a:ext cx="164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S1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794" name="Google Shape;794;p77"/>
          <p:cNvCxnSpPr/>
          <p:nvPr/>
        </p:nvCxnSpPr>
        <p:spPr>
          <a:xfrm>
            <a:off x="1388825" y="3434913"/>
            <a:ext cx="2389800" cy="3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5" name="Google Shape;795;p77"/>
          <p:cNvSpPr txBox="1"/>
          <p:nvPr/>
        </p:nvSpPr>
        <p:spPr>
          <a:xfrm>
            <a:off x="1760825" y="2890775"/>
            <a:ext cx="164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/profile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cookie=S1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96" name="Google Shape;796;p77"/>
          <p:cNvSpPr txBox="1"/>
          <p:nvPr/>
        </p:nvSpPr>
        <p:spPr>
          <a:xfrm rot="-1422">
            <a:off x="3974850" y="3160724"/>
            <a:ext cx="1450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Check if S1 is in memory to authenticate and return.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797" name="Google Shape;797;p77"/>
          <p:cNvCxnSpPr/>
          <p:nvPr/>
        </p:nvCxnSpPr>
        <p:spPr>
          <a:xfrm>
            <a:off x="1388825" y="3891863"/>
            <a:ext cx="2389800" cy="3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 backend where it breaks</a:t>
            </a:r>
            <a:endParaRPr/>
          </a:p>
        </p:txBody>
      </p:sp>
      <p:pic>
        <p:nvPicPr>
          <p:cNvPr id="803" name="Google Shape;80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00" y="1962571"/>
            <a:ext cx="851525" cy="8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78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4017738" y="2047462"/>
            <a:ext cx="900000" cy="91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5875" y="1158428"/>
            <a:ext cx="1085225" cy="108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6" name="Google Shape;806;p78"/>
          <p:cNvCxnSpPr/>
          <p:nvPr/>
        </p:nvCxnSpPr>
        <p:spPr>
          <a:xfrm>
            <a:off x="1388825" y="2113763"/>
            <a:ext cx="2389800" cy="3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7" name="Google Shape;807;p78"/>
          <p:cNvSpPr txBox="1"/>
          <p:nvPr/>
        </p:nvSpPr>
        <p:spPr>
          <a:xfrm>
            <a:off x="1789050" y="1567500"/>
            <a:ext cx="164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/profile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Cookie =S1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808" name="Google Shape;808;p78"/>
          <p:cNvCxnSpPr/>
          <p:nvPr/>
        </p:nvCxnSpPr>
        <p:spPr>
          <a:xfrm>
            <a:off x="1388825" y="2502263"/>
            <a:ext cx="2389800" cy="3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809" name="Google Shape;809;p78"/>
          <p:cNvSpPr txBox="1"/>
          <p:nvPr/>
        </p:nvSpPr>
        <p:spPr>
          <a:xfrm>
            <a:off x="1789050" y="2167058"/>
            <a:ext cx="164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/login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10" name="Google Shape;810;p78"/>
          <p:cNvSpPr txBox="1"/>
          <p:nvPr/>
        </p:nvSpPr>
        <p:spPr>
          <a:xfrm rot="-1422">
            <a:off x="4017750" y="3046049"/>
            <a:ext cx="1450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Backend restarted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Sessions are empty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811" name="Google Shape;811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9250" y="2243676"/>
            <a:ext cx="615600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Stateless</a:t>
            </a:r>
            <a:r>
              <a:rPr lang="en"/>
              <a:t> backend</a:t>
            </a:r>
            <a:endParaRPr/>
          </a:p>
        </p:txBody>
      </p:sp>
      <p:pic>
        <p:nvPicPr>
          <p:cNvPr id="817" name="Google Shape;81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00" y="1962571"/>
            <a:ext cx="851525" cy="8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79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4017738" y="2047462"/>
            <a:ext cx="900000" cy="91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5875" y="1158428"/>
            <a:ext cx="1085225" cy="108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0" name="Google Shape;820;p79"/>
          <p:cNvCxnSpPr/>
          <p:nvPr/>
        </p:nvCxnSpPr>
        <p:spPr>
          <a:xfrm>
            <a:off x="1388825" y="2113763"/>
            <a:ext cx="2389800" cy="3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1" name="Google Shape;821;p79"/>
          <p:cNvSpPr txBox="1"/>
          <p:nvPr/>
        </p:nvSpPr>
        <p:spPr>
          <a:xfrm>
            <a:off x="1732600" y="1647250"/>
            <a:ext cx="164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/login user&amp;pass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822" name="Google Shape;822;p79"/>
          <p:cNvCxnSpPr/>
          <p:nvPr/>
        </p:nvCxnSpPr>
        <p:spPr>
          <a:xfrm flipH="1" rot="10800000">
            <a:off x="5069000" y="1538038"/>
            <a:ext cx="2148900" cy="5094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23" name="Google Shape;823;p79"/>
          <p:cNvSpPr txBox="1"/>
          <p:nvPr/>
        </p:nvSpPr>
        <p:spPr>
          <a:xfrm rot="-731068">
            <a:off x="5233563" y="1393174"/>
            <a:ext cx="1645979" cy="4001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/verify user&amp;pass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24" name="Google Shape;824;p79"/>
          <p:cNvSpPr txBox="1"/>
          <p:nvPr/>
        </p:nvSpPr>
        <p:spPr>
          <a:xfrm rot="-1422">
            <a:off x="3974850" y="814049"/>
            <a:ext cx="1450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Generate session S1, return to user  and store in DB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825" name="Google Shape;825;p79"/>
          <p:cNvCxnSpPr/>
          <p:nvPr/>
        </p:nvCxnSpPr>
        <p:spPr>
          <a:xfrm>
            <a:off x="1388825" y="2502263"/>
            <a:ext cx="2389800" cy="3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826" name="Google Shape;826;p79"/>
          <p:cNvSpPr txBox="1"/>
          <p:nvPr/>
        </p:nvSpPr>
        <p:spPr>
          <a:xfrm>
            <a:off x="2220675" y="2183100"/>
            <a:ext cx="164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S1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827" name="Google Shape;827;p79"/>
          <p:cNvCxnSpPr/>
          <p:nvPr/>
        </p:nvCxnSpPr>
        <p:spPr>
          <a:xfrm>
            <a:off x="1388825" y="3434913"/>
            <a:ext cx="2389800" cy="3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8" name="Google Shape;828;p79"/>
          <p:cNvSpPr txBox="1"/>
          <p:nvPr/>
        </p:nvSpPr>
        <p:spPr>
          <a:xfrm>
            <a:off x="1760825" y="2890775"/>
            <a:ext cx="164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/profile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cookie=S1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29" name="Google Shape;829;p79"/>
          <p:cNvSpPr txBox="1"/>
          <p:nvPr/>
        </p:nvSpPr>
        <p:spPr>
          <a:xfrm rot="-1422">
            <a:off x="3974850" y="3033724"/>
            <a:ext cx="145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Check if S1 is in the DB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830" name="Google Shape;830;p79"/>
          <p:cNvCxnSpPr/>
          <p:nvPr/>
        </p:nvCxnSpPr>
        <p:spPr>
          <a:xfrm>
            <a:off x="1388825" y="3891863"/>
            <a:ext cx="2389800" cy="3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831" name="Google Shape;831;p79"/>
          <p:cNvCxnSpPr/>
          <p:nvPr/>
        </p:nvCxnSpPr>
        <p:spPr>
          <a:xfrm flipH="1" rot="10800000">
            <a:off x="5209950" y="1962563"/>
            <a:ext cx="2148900" cy="5094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32" name="Google Shape;832;p79"/>
          <p:cNvSpPr txBox="1"/>
          <p:nvPr/>
        </p:nvSpPr>
        <p:spPr>
          <a:xfrm rot="-731068">
            <a:off x="5548313" y="1848949"/>
            <a:ext cx="1645979" cy="4001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Store S1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833" name="Google Shape;833;p79"/>
          <p:cNvCxnSpPr/>
          <p:nvPr/>
        </p:nvCxnSpPr>
        <p:spPr>
          <a:xfrm flipH="1" rot="10800000">
            <a:off x="5327075" y="2418338"/>
            <a:ext cx="2148900" cy="5094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34" name="Google Shape;834;p79"/>
          <p:cNvSpPr txBox="1"/>
          <p:nvPr/>
        </p:nvSpPr>
        <p:spPr>
          <a:xfrm rot="-731068">
            <a:off x="5696288" y="2303674"/>
            <a:ext cx="1645979" cy="4001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S1?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35" name="Google Shape;835;p79"/>
          <p:cNvSpPr txBox="1"/>
          <p:nvPr/>
        </p:nvSpPr>
        <p:spPr>
          <a:xfrm rot="-1578">
            <a:off x="818200" y="4222851"/>
            <a:ext cx="326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Backend App is stateless but entire system still stateful (database dies we lose everything)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Stateless vs Stateful protocols</a:t>
            </a:r>
            <a:endParaRPr/>
          </a:p>
        </p:txBody>
      </p:sp>
      <p:sp>
        <p:nvSpPr>
          <p:cNvPr id="841" name="Google Shape;841;p80"/>
          <p:cNvSpPr txBox="1"/>
          <p:nvPr>
            <p:ph idx="1" type="body"/>
          </p:nvPr>
        </p:nvSpPr>
        <p:spPr>
          <a:xfrm>
            <a:off x="345625" y="1138900"/>
            <a:ext cx="6209100" cy="3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 Protocols can be designed to store state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TCP is stateful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Sequences, Connection file descriptor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UDP is stateless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DNS send queryID in UDP to identify queries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QUIC sends connectionID to identify connection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Stateless vs Stateful protocols</a:t>
            </a:r>
            <a:endParaRPr/>
          </a:p>
        </p:txBody>
      </p:sp>
      <p:sp>
        <p:nvSpPr>
          <p:cNvPr id="847" name="Google Shape;847;p81"/>
          <p:cNvSpPr txBox="1"/>
          <p:nvPr>
            <p:ph idx="1" type="body"/>
          </p:nvPr>
        </p:nvSpPr>
        <p:spPr>
          <a:xfrm>
            <a:off x="345625" y="1138900"/>
            <a:ext cx="6209100" cy="3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You can build a stateless protocol on top of a stateful one and vise versa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HTTP on top of TCP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If TCP breaks, HTTP blindly create another one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QUIC on top UDP 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it is used?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45625" y="1138900"/>
            <a:ext cx="5700300" cy="23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Web, HTTP, DNS, SSH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RPC (remote procedure call)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SQL and Database Protocols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APIs (REST/SOAP/GraphQL)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Implemented in variations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 Stateless System</a:t>
            </a:r>
            <a:endParaRPr/>
          </a:p>
        </p:txBody>
      </p:sp>
      <p:sp>
        <p:nvSpPr>
          <p:cNvPr id="853" name="Google Shape;853;p82"/>
          <p:cNvSpPr txBox="1"/>
          <p:nvPr>
            <p:ph idx="1" type="body"/>
          </p:nvPr>
        </p:nvSpPr>
        <p:spPr>
          <a:xfrm>
            <a:off x="345625" y="1138900"/>
            <a:ext cx="6209100" cy="3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Stateless Systems are rare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State is carried </a:t>
            </a:r>
            <a:r>
              <a:rPr lang="en" sz="2200"/>
              <a:t>with</a:t>
            </a:r>
            <a:r>
              <a:rPr lang="en" sz="2200"/>
              <a:t> every request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 backend service that </a:t>
            </a:r>
            <a:r>
              <a:rPr lang="en" sz="2200"/>
              <a:t>relies</a:t>
            </a:r>
            <a:r>
              <a:rPr lang="en" sz="2200"/>
              <a:t> completely on the input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Check if input param is a prime number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JWT (JSON Web Token)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Definitions go nowhere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8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vs TCP Demo</a:t>
            </a:r>
            <a:endParaRPr/>
          </a:p>
        </p:txBody>
      </p:sp>
      <p:sp>
        <p:nvSpPr>
          <p:cNvPr id="859" name="Google Shape;859;p8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Restart a TCP server vs Restart an HTTP Server</a:t>
            </a:r>
            <a:endParaRPr/>
          </a:p>
        </p:txBody>
      </p:sp>
      <p:sp>
        <p:nvSpPr>
          <p:cNvPr id="860" name="Google Shape;860;p83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4"/>
          <p:cNvSpPr txBox="1"/>
          <p:nvPr>
            <p:ph type="ctrTitle"/>
          </p:nvPr>
        </p:nvSpPr>
        <p:spPr>
          <a:xfrm>
            <a:off x="311708" y="4129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Sidecar Pattern</a:t>
            </a:r>
            <a:endParaRPr/>
          </a:p>
        </p:txBody>
      </p:sp>
      <p:sp>
        <p:nvSpPr>
          <p:cNvPr id="866" name="Google Shape;866;p84"/>
          <p:cNvSpPr txBox="1"/>
          <p:nvPr>
            <p:ph idx="1" type="subTitle"/>
          </p:nvPr>
        </p:nvSpPr>
        <p:spPr>
          <a:xfrm>
            <a:off x="311700" y="25025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Thick clients, Thicker backends</a:t>
            </a:r>
            <a:endParaRPr/>
          </a:p>
        </p:txBody>
      </p:sp>
      <p:sp>
        <p:nvSpPr>
          <p:cNvPr id="867" name="Google Shape;867;p84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protocol requires a library</a:t>
            </a:r>
            <a:endParaRPr/>
          </a:p>
        </p:txBody>
      </p:sp>
      <p:pic>
        <p:nvPicPr>
          <p:cNvPr id="873" name="Google Shape;873;p85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5102838" y="1387037"/>
            <a:ext cx="900000" cy="912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4" name="Google Shape;874;p85"/>
          <p:cNvGrpSpPr/>
          <p:nvPr/>
        </p:nvGrpSpPr>
        <p:grpSpPr>
          <a:xfrm>
            <a:off x="391905" y="1677613"/>
            <a:ext cx="856787" cy="518123"/>
            <a:chOff x="2666325" y="4298650"/>
            <a:chExt cx="790176" cy="523250"/>
          </a:xfrm>
        </p:grpSpPr>
        <p:pic>
          <p:nvPicPr>
            <p:cNvPr id="875" name="Google Shape;875;p85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6" name="Google Shape;876;p85"/>
            <p:cNvSpPr txBox="1"/>
            <p:nvPr/>
          </p:nvSpPr>
          <p:spPr>
            <a:xfrm>
              <a:off x="2875538" y="4298650"/>
              <a:ext cx="371700" cy="4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77" name="Google Shape;877;p85"/>
          <p:cNvSpPr/>
          <p:nvPr/>
        </p:nvSpPr>
        <p:spPr>
          <a:xfrm>
            <a:off x="2099985" y="1786975"/>
            <a:ext cx="2151600" cy="299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8" name="Google Shape;878;p85"/>
          <p:cNvCxnSpPr/>
          <p:nvPr/>
        </p:nvCxnSpPr>
        <p:spPr>
          <a:xfrm flipH="1" rot="10800000">
            <a:off x="2229125" y="1934838"/>
            <a:ext cx="1882800" cy="8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9" name="Google Shape;879;p85"/>
          <p:cNvSpPr txBox="1"/>
          <p:nvPr/>
        </p:nvSpPr>
        <p:spPr>
          <a:xfrm>
            <a:off x="4823288" y="1017725"/>
            <a:ext cx="15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HTTP/1.1 Server</a:t>
            </a:r>
            <a:endParaRPr sz="1200">
              <a:solidFill>
                <a:srgbClr val="A2A9B1"/>
              </a:solidFill>
            </a:endParaRPr>
          </a:p>
        </p:txBody>
      </p:sp>
      <p:sp>
        <p:nvSpPr>
          <p:cNvPr id="880" name="Google Shape;880;p85"/>
          <p:cNvSpPr txBox="1"/>
          <p:nvPr/>
        </p:nvSpPr>
        <p:spPr>
          <a:xfrm>
            <a:off x="1203751" y="2252075"/>
            <a:ext cx="85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HTTP/1.1 </a:t>
            </a:r>
            <a:endParaRPr sz="1200">
              <a:solidFill>
                <a:srgbClr val="A2A9B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Library</a:t>
            </a:r>
            <a:endParaRPr sz="1200">
              <a:solidFill>
                <a:srgbClr val="A2A9B1"/>
              </a:solidFill>
            </a:endParaRPr>
          </a:p>
        </p:txBody>
      </p:sp>
      <p:pic>
        <p:nvPicPr>
          <p:cNvPr id="881" name="Google Shape;881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8700" y="1621275"/>
            <a:ext cx="685250" cy="6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85"/>
          <p:cNvSpPr txBox="1"/>
          <p:nvPr/>
        </p:nvSpPr>
        <p:spPr>
          <a:xfrm>
            <a:off x="116463" y="1251975"/>
            <a:ext cx="15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HTTP/1.1 Client</a:t>
            </a:r>
            <a:endParaRPr sz="1200">
              <a:solidFill>
                <a:srgbClr val="A2A9B1"/>
              </a:solidFill>
            </a:endParaRPr>
          </a:p>
        </p:txBody>
      </p:sp>
      <p:sp>
        <p:nvSpPr>
          <p:cNvPr id="883" name="Google Shape;883;p85"/>
          <p:cNvSpPr txBox="1"/>
          <p:nvPr/>
        </p:nvSpPr>
        <p:spPr>
          <a:xfrm>
            <a:off x="4326227" y="2294700"/>
            <a:ext cx="96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HTTP/1.1 </a:t>
            </a:r>
            <a:endParaRPr sz="1200">
              <a:solidFill>
                <a:srgbClr val="A2A9B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Library</a:t>
            </a:r>
            <a:endParaRPr sz="1200">
              <a:solidFill>
                <a:srgbClr val="A2A9B1"/>
              </a:solidFill>
            </a:endParaRPr>
          </a:p>
        </p:txBody>
      </p:sp>
      <p:pic>
        <p:nvPicPr>
          <p:cNvPr id="884" name="Google Shape;884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8700" y="1673900"/>
            <a:ext cx="685250" cy="6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85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5102838" y="3231837"/>
            <a:ext cx="900000" cy="912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6" name="Google Shape;886;p85"/>
          <p:cNvGrpSpPr/>
          <p:nvPr/>
        </p:nvGrpSpPr>
        <p:grpSpPr>
          <a:xfrm>
            <a:off x="391905" y="3522413"/>
            <a:ext cx="856787" cy="518123"/>
            <a:chOff x="2666325" y="4298650"/>
            <a:chExt cx="790176" cy="523250"/>
          </a:xfrm>
        </p:grpSpPr>
        <p:pic>
          <p:nvPicPr>
            <p:cNvPr id="887" name="Google Shape;887;p85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8" name="Google Shape;888;p85"/>
            <p:cNvSpPr txBox="1"/>
            <p:nvPr/>
          </p:nvSpPr>
          <p:spPr>
            <a:xfrm>
              <a:off x="2875538" y="4298650"/>
              <a:ext cx="371700" cy="4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89" name="Google Shape;889;p85"/>
          <p:cNvSpPr/>
          <p:nvPr/>
        </p:nvSpPr>
        <p:spPr>
          <a:xfrm>
            <a:off x="2099985" y="3631775"/>
            <a:ext cx="2151600" cy="299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0" name="Google Shape;890;p85"/>
          <p:cNvCxnSpPr/>
          <p:nvPr/>
        </p:nvCxnSpPr>
        <p:spPr>
          <a:xfrm flipH="1" rot="10800000">
            <a:off x="2229125" y="3779638"/>
            <a:ext cx="1882800" cy="8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1" name="Google Shape;891;p85"/>
          <p:cNvSpPr txBox="1"/>
          <p:nvPr/>
        </p:nvSpPr>
        <p:spPr>
          <a:xfrm>
            <a:off x="4823288" y="2862525"/>
            <a:ext cx="15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HTTP/2 Server</a:t>
            </a:r>
            <a:endParaRPr sz="1200">
              <a:solidFill>
                <a:srgbClr val="A2A9B1"/>
              </a:solidFill>
            </a:endParaRPr>
          </a:p>
        </p:txBody>
      </p:sp>
      <p:sp>
        <p:nvSpPr>
          <p:cNvPr id="892" name="Google Shape;892;p85"/>
          <p:cNvSpPr txBox="1"/>
          <p:nvPr/>
        </p:nvSpPr>
        <p:spPr>
          <a:xfrm>
            <a:off x="1203751" y="4096875"/>
            <a:ext cx="856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HTTP/2</a:t>
            </a:r>
            <a:br>
              <a:rPr lang="en" sz="1200">
                <a:solidFill>
                  <a:srgbClr val="A2A9B1"/>
                </a:solidFill>
              </a:rPr>
            </a:br>
            <a:r>
              <a:rPr lang="en" sz="1200">
                <a:solidFill>
                  <a:srgbClr val="A2A9B1"/>
                </a:solidFill>
              </a:rPr>
              <a:t>+</a:t>
            </a:r>
            <a:endParaRPr sz="1200">
              <a:solidFill>
                <a:srgbClr val="A2A9B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HTTP/1.1 </a:t>
            </a:r>
            <a:endParaRPr sz="1200">
              <a:solidFill>
                <a:srgbClr val="A2A9B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Library</a:t>
            </a:r>
            <a:endParaRPr sz="1200">
              <a:solidFill>
                <a:srgbClr val="A2A9B1"/>
              </a:solidFill>
            </a:endParaRPr>
          </a:p>
        </p:txBody>
      </p:sp>
      <p:pic>
        <p:nvPicPr>
          <p:cNvPr id="893" name="Google Shape;893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8700" y="3466075"/>
            <a:ext cx="685250" cy="6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85"/>
          <p:cNvSpPr txBox="1"/>
          <p:nvPr/>
        </p:nvSpPr>
        <p:spPr>
          <a:xfrm>
            <a:off x="116463" y="3096775"/>
            <a:ext cx="15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HTTP/2 Client</a:t>
            </a:r>
            <a:endParaRPr sz="1200">
              <a:solidFill>
                <a:srgbClr val="A2A9B1"/>
              </a:solidFill>
            </a:endParaRPr>
          </a:p>
        </p:txBody>
      </p:sp>
      <p:sp>
        <p:nvSpPr>
          <p:cNvPr id="895" name="Google Shape;895;p85"/>
          <p:cNvSpPr txBox="1"/>
          <p:nvPr/>
        </p:nvSpPr>
        <p:spPr>
          <a:xfrm>
            <a:off x="4251577" y="4144475"/>
            <a:ext cx="965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HTTP/2</a:t>
            </a:r>
            <a:endParaRPr sz="1200">
              <a:solidFill>
                <a:srgbClr val="A2A9B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+</a:t>
            </a:r>
            <a:endParaRPr sz="1200">
              <a:solidFill>
                <a:srgbClr val="A2A9B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HTTP/1.1 </a:t>
            </a:r>
            <a:endParaRPr sz="1200">
              <a:solidFill>
                <a:srgbClr val="A2A9B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Library</a:t>
            </a:r>
            <a:endParaRPr sz="1200">
              <a:solidFill>
                <a:srgbClr val="A2A9B1"/>
              </a:solidFill>
            </a:endParaRPr>
          </a:p>
        </p:txBody>
      </p:sp>
      <p:pic>
        <p:nvPicPr>
          <p:cNvPr id="896" name="Google Shape;896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8700" y="3518700"/>
            <a:ext cx="685250" cy="6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protocol requires a library</a:t>
            </a:r>
            <a:endParaRPr/>
          </a:p>
        </p:txBody>
      </p:sp>
      <p:pic>
        <p:nvPicPr>
          <p:cNvPr id="902" name="Google Shape;902;p86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5102838" y="1387037"/>
            <a:ext cx="900000" cy="912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3" name="Google Shape;903;p86"/>
          <p:cNvGrpSpPr/>
          <p:nvPr/>
        </p:nvGrpSpPr>
        <p:grpSpPr>
          <a:xfrm>
            <a:off x="391905" y="1677613"/>
            <a:ext cx="856787" cy="518123"/>
            <a:chOff x="2666325" y="4298650"/>
            <a:chExt cx="790176" cy="523250"/>
          </a:xfrm>
        </p:grpSpPr>
        <p:pic>
          <p:nvPicPr>
            <p:cNvPr id="904" name="Google Shape;904;p86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5" name="Google Shape;905;p86"/>
            <p:cNvSpPr txBox="1"/>
            <p:nvPr/>
          </p:nvSpPr>
          <p:spPr>
            <a:xfrm>
              <a:off x="2875538" y="4298650"/>
              <a:ext cx="371700" cy="4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06" name="Google Shape;906;p86"/>
          <p:cNvSpPr/>
          <p:nvPr/>
        </p:nvSpPr>
        <p:spPr>
          <a:xfrm>
            <a:off x="2099985" y="1786975"/>
            <a:ext cx="2151600" cy="299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7" name="Google Shape;907;p86"/>
          <p:cNvCxnSpPr/>
          <p:nvPr/>
        </p:nvCxnSpPr>
        <p:spPr>
          <a:xfrm flipH="1" rot="10800000">
            <a:off x="2229125" y="1934838"/>
            <a:ext cx="1882800" cy="8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8" name="Google Shape;908;p86"/>
          <p:cNvSpPr txBox="1"/>
          <p:nvPr/>
        </p:nvSpPr>
        <p:spPr>
          <a:xfrm>
            <a:off x="4823288" y="1017725"/>
            <a:ext cx="15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TLS</a:t>
            </a:r>
            <a:r>
              <a:rPr lang="en" sz="1200">
                <a:solidFill>
                  <a:srgbClr val="A2A9B1"/>
                </a:solidFill>
              </a:rPr>
              <a:t> Server</a:t>
            </a:r>
            <a:endParaRPr sz="1200">
              <a:solidFill>
                <a:srgbClr val="A2A9B1"/>
              </a:solidFill>
            </a:endParaRPr>
          </a:p>
        </p:txBody>
      </p:sp>
      <p:sp>
        <p:nvSpPr>
          <p:cNvPr id="909" name="Google Shape;909;p86"/>
          <p:cNvSpPr txBox="1"/>
          <p:nvPr/>
        </p:nvSpPr>
        <p:spPr>
          <a:xfrm>
            <a:off x="1140250" y="2278800"/>
            <a:ext cx="102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TLS</a:t>
            </a:r>
            <a:endParaRPr sz="1200">
              <a:solidFill>
                <a:srgbClr val="A2A9B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Library (openSSL)</a:t>
            </a:r>
            <a:endParaRPr sz="1200">
              <a:solidFill>
                <a:srgbClr val="A2A9B1"/>
              </a:solidFill>
            </a:endParaRPr>
          </a:p>
        </p:txBody>
      </p:sp>
      <p:pic>
        <p:nvPicPr>
          <p:cNvPr id="910" name="Google Shape;910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8700" y="1621275"/>
            <a:ext cx="685250" cy="6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86"/>
          <p:cNvSpPr txBox="1"/>
          <p:nvPr/>
        </p:nvSpPr>
        <p:spPr>
          <a:xfrm>
            <a:off x="29788" y="1251975"/>
            <a:ext cx="15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TLS</a:t>
            </a:r>
            <a:r>
              <a:rPr lang="en" sz="1200">
                <a:solidFill>
                  <a:srgbClr val="A2A9B1"/>
                </a:solidFill>
              </a:rPr>
              <a:t> Client</a:t>
            </a:r>
            <a:endParaRPr sz="1200">
              <a:solidFill>
                <a:srgbClr val="A2A9B1"/>
              </a:solidFill>
            </a:endParaRPr>
          </a:p>
        </p:txBody>
      </p:sp>
      <p:sp>
        <p:nvSpPr>
          <p:cNvPr id="912" name="Google Shape;912;p86"/>
          <p:cNvSpPr txBox="1"/>
          <p:nvPr/>
        </p:nvSpPr>
        <p:spPr>
          <a:xfrm>
            <a:off x="4326227" y="2359150"/>
            <a:ext cx="96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TLS </a:t>
            </a:r>
            <a:endParaRPr sz="1200">
              <a:solidFill>
                <a:srgbClr val="A2A9B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Library (rustSSL)</a:t>
            </a:r>
            <a:endParaRPr sz="1200">
              <a:solidFill>
                <a:srgbClr val="A2A9B1"/>
              </a:solidFill>
            </a:endParaRPr>
          </a:p>
        </p:txBody>
      </p:sp>
      <p:pic>
        <p:nvPicPr>
          <p:cNvPr id="913" name="Google Shape;913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8700" y="1673900"/>
            <a:ext cx="685250" cy="6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86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5102838" y="3384637"/>
            <a:ext cx="900000" cy="912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5" name="Google Shape;915;p86"/>
          <p:cNvGrpSpPr/>
          <p:nvPr/>
        </p:nvGrpSpPr>
        <p:grpSpPr>
          <a:xfrm>
            <a:off x="391905" y="3675213"/>
            <a:ext cx="856787" cy="518123"/>
            <a:chOff x="2666325" y="4298650"/>
            <a:chExt cx="790176" cy="523250"/>
          </a:xfrm>
        </p:grpSpPr>
        <p:pic>
          <p:nvPicPr>
            <p:cNvPr id="916" name="Google Shape;916;p86"/>
            <p:cNvPicPr preferRelativeResize="0"/>
            <p:nvPr/>
          </p:nvPicPr>
          <p:blipFill rotWithShape="1">
            <a:blip r:embed="rId4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7" name="Google Shape;917;p86"/>
            <p:cNvSpPr txBox="1"/>
            <p:nvPr/>
          </p:nvSpPr>
          <p:spPr>
            <a:xfrm>
              <a:off x="2875538" y="4298650"/>
              <a:ext cx="371700" cy="4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18" name="Google Shape;918;p86"/>
          <p:cNvSpPr/>
          <p:nvPr/>
        </p:nvSpPr>
        <p:spPr>
          <a:xfrm>
            <a:off x="2099985" y="3784575"/>
            <a:ext cx="2151600" cy="299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9" name="Google Shape;919;p86"/>
          <p:cNvCxnSpPr/>
          <p:nvPr/>
        </p:nvCxnSpPr>
        <p:spPr>
          <a:xfrm flipH="1" rot="10800000">
            <a:off x="2229125" y="3932438"/>
            <a:ext cx="1882800" cy="8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0" name="Google Shape;920;p86"/>
          <p:cNvSpPr txBox="1"/>
          <p:nvPr/>
        </p:nvSpPr>
        <p:spPr>
          <a:xfrm>
            <a:off x="4823288" y="3015325"/>
            <a:ext cx="15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gRPC Server</a:t>
            </a:r>
            <a:endParaRPr sz="1200">
              <a:solidFill>
                <a:srgbClr val="A2A9B1"/>
              </a:solidFill>
            </a:endParaRPr>
          </a:p>
        </p:txBody>
      </p:sp>
      <p:sp>
        <p:nvSpPr>
          <p:cNvPr id="921" name="Google Shape;921;p86"/>
          <p:cNvSpPr txBox="1"/>
          <p:nvPr/>
        </p:nvSpPr>
        <p:spPr>
          <a:xfrm>
            <a:off x="1226218" y="4297275"/>
            <a:ext cx="73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gRPC </a:t>
            </a:r>
            <a:endParaRPr sz="1200">
              <a:solidFill>
                <a:srgbClr val="A2A9B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Library</a:t>
            </a:r>
            <a:endParaRPr sz="1200">
              <a:solidFill>
                <a:srgbClr val="A2A9B1"/>
              </a:solidFill>
            </a:endParaRPr>
          </a:p>
        </p:txBody>
      </p:sp>
      <p:pic>
        <p:nvPicPr>
          <p:cNvPr id="922" name="Google Shape;922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8700" y="3675225"/>
            <a:ext cx="685250" cy="6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86"/>
          <p:cNvSpPr txBox="1"/>
          <p:nvPr/>
        </p:nvSpPr>
        <p:spPr>
          <a:xfrm>
            <a:off x="116463" y="3249575"/>
            <a:ext cx="15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gRPC Client</a:t>
            </a:r>
            <a:endParaRPr sz="1200">
              <a:solidFill>
                <a:srgbClr val="A2A9B1"/>
              </a:solidFill>
            </a:endParaRPr>
          </a:p>
        </p:txBody>
      </p:sp>
      <p:sp>
        <p:nvSpPr>
          <p:cNvPr id="924" name="Google Shape;924;p86"/>
          <p:cNvSpPr txBox="1"/>
          <p:nvPr/>
        </p:nvSpPr>
        <p:spPr>
          <a:xfrm>
            <a:off x="4326218" y="4297275"/>
            <a:ext cx="73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gRPC </a:t>
            </a:r>
            <a:endParaRPr sz="1200">
              <a:solidFill>
                <a:srgbClr val="A2A9B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Library</a:t>
            </a:r>
            <a:endParaRPr sz="1200">
              <a:solidFill>
                <a:srgbClr val="A2A9B1"/>
              </a:solidFill>
            </a:endParaRPr>
          </a:p>
        </p:txBody>
      </p:sp>
      <p:pic>
        <p:nvPicPr>
          <p:cNvPr id="925" name="Google Shape;92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8700" y="3618875"/>
            <a:ext cx="685250" cy="6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Changing the library is hard</a:t>
            </a:r>
            <a:endParaRPr/>
          </a:p>
        </p:txBody>
      </p:sp>
      <p:sp>
        <p:nvSpPr>
          <p:cNvPr id="931" name="Google Shape;931;p87"/>
          <p:cNvSpPr txBox="1"/>
          <p:nvPr>
            <p:ph idx="1" type="body"/>
          </p:nvPr>
        </p:nvSpPr>
        <p:spPr>
          <a:xfrm>
            <a:off x="345625" y="1138900"/>
            <a:ext cx="6209100" cy="3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Once you use the library your app is </a:t>
            </a:r>
            <a:r>
              <a:rPr lang="en" sz="2200"/>
              <a:t>entrenched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App &amp; Library “should” be same language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Changing the library require retesting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Breaking changes Backward </a:t>
            </a:r>
            <a:r>
              <a:rPr lang="en" sz="2200"/>
              <a:t>compatibility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Adding features to the library is hard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Microservices suffer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if we delegate communication?</a:t>
            </a:r>
            <a:endParaRPr/>
          </a:p>
        </p:txBody>
      </p:sp>
      <p:sp>
        <p:nvSpPr>
          <p:cNvPr id="937" name="Google Shape;937;p88"/>
          <p:cNvSpPr txBox="1"/>
          <p:nvPr>
            <p:ph idx="1" type="body"/>
          </p:nvPr>
        </p:nvSpPr>
        <p:spPr>
          <a:xfrm>
            <a:off x="345625" y="1138900"/>
            <a:ext cx="6209100" cy="3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Proxy communicate instead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Proxy has the rich library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Client has thin library (e.g. h1)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Meet Sidecar pattern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Each client must have a sidecar proxy</a:t>
            </a:r>
            <a:endParaRPr sz="2200"/>
          </a:p>
        </p:txBody>
      </p:sp>
      <p:pic>
        <p:nvPicPr>
          <p:cNvPr id="938" name="Google Shape;93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8450" y="528050"/>
            <a:ext cx="2284475" cy="22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Sidecar Design Pattern</a:t>
            </a:r>
            <a:endParaRPr/>
          </a:p>
        </p:txBody>
      </p:sp>
      <p:pic>
        <p:nvPicPr>
          <p:cNvPr id="944" name="Google Shape;94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650" y="1395925"/>
            <a:ext cx="791300" cy="7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89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6562563" y="1387037"/>
            <a:ext cx="900000" cy="912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6" name="Google Shape;946;p89"/>
          <p:cNvGrpSpPr/>
          <p:nvPr/>
        </p:nvGrpSpPr>
        <p:grpSpPr>
          <a:xfrm>
            <a:off x="741230" y="1488013"/>
            <a:ext cx="856787" cy="518123"/>
            <a:chOff x="2666325" y="4298650"/>
            <a:chExt cx="790176" cy="523250"/>
          </a:xfrm>
        </p:grpSpPr>
        <p:pic>
          <p:nvPicPr>
            <p:cNvPr id="947" name="Google Shape;947;p89"/>
            <p:cNvPicPr preferRelativeResize="0"/>
            <p:nvPr/>
          </p:nvPicPr>
          <p:blipFill rotWithShape="1">
            <a:blip r:embed="rId5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8" name="Google Shape;948;p89"/>
            <p:cNvSpPr txBox="1"/>
            <p:nvPr/>
          </p:nvSpPr>
          <p:spPr>
            <a:xfrm>
              <a:off x="2875538" y="4298650"/>
              <a:ext cx="371700" cy="4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49" name="Google Shape;949;p89"/>
          <p:cNvSpPr/>
          <p:nvPr/>
        </p:nvSpPr>
        <p:spPr>
          <a:xfrm>
            <a:off x="2734199" y="1641875"/>
            <a:ext cx="2345700" cy="299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0" name="Google Shape;950;p89"/>
          <p:cNvCxnSpPr>
            <a:endCxn id="951" idx="3"/>
          </p:cNvCxnSpPr>
          <p:nvPr/>
        </p:nvCxnSpPr>
        <p:spPr>
          <a:xfrm flipH="1" rot="10800000">
            <a:off x="2863225" y="1791575"/>
            <a:ext cx="2154600" cy="6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2" name="Google Shape;952;p89"/>
          <p:cNvSpPr txBox="1"/>
          <p:nvPr/>
        </p:nvSpPr>
        <p:spPr>
          <a:xfrm>
            <a:off x="2130193" y="2922525"/>
            <a:ext cx="730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HTTP/2+TLS</a:t>
            </a:r>
            <a:r>
              <a:rPr lang="en" sz="1200">
                <a:solidFill>
                  <a:srgbClr val="A2A9B1"/>
                </a:solidFill>
              </a:rPr>
              <a:t> </a:t>
            </a:r>
            <a:endParaRPr sz="1200">
              <a:solidFill>
                <a:srgbClr val="A2A9B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Library</a:t>
            </a:r>
            <a:endParaRPr sz="1200">
              <a:solidFill>
                <a:srgbClr val="A2A9B1"/>
              </a:solidFill>
            </a:endParaRPr>
          </a:p>
        </p:txBody>
      </p:sp>
      <p:pic>
        <p:nvPicPr>
          <p:cNvPr id="953" name="Google Shape;953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2675" y="2237275"/>
            <a:ext cx="685250" cy="6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89"/>
          <p:cNvSpPr txBox="1"/>
          <p:nvPr/>
        </p:nvSpPr>
        <p:spPr>
          <a:xfrm>
            <a:off x="379113" y="1118725"/>
            <a:ext cx="15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HTTP/1.1 client</a:t>
            </a:r>
            <a:endParaRPr sz="1200">
              <a:solidFill>
                <a:srgbClr val="A2A9B1"/>
              </a:solidFill>
            </a:endParaRPr>
          </a:p>
        </p:txBody>
      </p:sp>
      <p:pic>
        <p:nvPicPr>
          <p:cNvPr id="955" name="Google Shape;955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1275" y="2237275"/>
            <a:ext cx="685250" cy="6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17825" y="1395925"/>
            <a:ext cx="791300" cy="7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89"/>
          <p:cNvSpPr txBox="1"/>
          <p:nvPr/>
        </p:nvSpPr>
        <p:spPr>
          <a:xfrm>
            <a:off x="5158793" y="3004375"/>
            <a:ext cx="730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HTTP/2+TLS </a:t>
            </a:r>
            <a:endParaRPr sz="1200">
              <a:solidFill>
                <a:srgbClr val="A2A9B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Library</a:t>
            </a:r>
            <a:endParaRPr sz="1200">
              <a:solidFill>
                <a:srgbClr val="A2A9B1"/>
              </a:solidFill>
            </a:endParaRPr>
          </a:p>
        </p:txBody>
      </p:sp>
      <p:pic>
        <p:nvPicPr>
          <p:cNvPr id="957" name="Google Shape;957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0788" y="2106588"/>
            <a:ext cx="465175" cy="4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9988" y="2299675"/>
            <a:ext cx="465175" cy="4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89"/>
          <p:cNvSpPr txBox="1"/>
          <p:nvPr/>
        </p:nvSpPr>
        <p:spPr>
          <a:xfrm>
            <a:off x="3163888" y="1145150"/>
            <a:ext cx="15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HTTP/2 + Secure</a:t>
            </a:r>
            <a:endParaRPr sz="1200">
              <a:solidFill>
                <a:srgbClr val="A2A9B1"/>
              </a:solidFill>
            </a:endParaRPr>
          </a:p>
        </p:txBody>
      </p:sp>
      <p:cxnSp>
        <p:nvCxnSpPr>
          <p:cNvPr id="960" name="Google Shape;960;p89"/>
          <p:cNvCxnSpPr/>
          <p:nvPr/>
        </p:nvCxnSpPr>
        <p:spPr>
          <a:xfrm flipH="1" rot="10800000">
            <a:off x="1598025" y="1743325"/>
            <a:ext cx="501600" cy="7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1" name="Google Shape;961;p89"/>
          <p:cNvCxnSpPr/>
          <p:nvPr/>
        </p:nvCxnSpPr>
        <p:spPr>
          <a:xfrm flipH="1" rot="10800000">
            <a:off x="5889000" y="1743325"/>
            <a:ext cx="501600" cy="7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2" name="Google Shape;962;p89"/>
          <p:cNvSpPr txBox="1"/>
          <p:nvPr/>
        </p:nvSpPr>
        <p:spPr>
          <a:xfrm>
            <a:off x="6435413" y="1170125"/>
            <a:ext cx="15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http/1.1 Server</a:t>
            </a:r>
            <a:endParaRPr sz="1200">
              <a:solidFill>
                <a:srgbClr val="A2A9B1"/>
              </a:solidFill>
            </a:endParaRPr>
          </a:p>
        </p:txBody>
      </p:sp>
      <p:sp>
        <p:nvSpPr>
          <p:cNvPr id="963" name="Google Shape;963;p89"/>
          <p:cNvSpPr txBox="1"/>
          <p:nvPr/>
        </p:nvSpPr>
        <p:spPr>
          <a:xfrm>
            <a:off x="1790802" y="1017725"/>
            <a:ext cx="129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2A9B1"/>
                </a:solidFill>
              </a:rPr>
              <a:t>Client </a:t>
            </a:r>
            <a:r>
              <a:rPr lang="en" sz="900">
                <a:solidFill>
                  <a:srgbClr val="A2A9B1"/>
                </a:solidFill>
              </a:rPr>
              <a:t>sidecar </a:t>
            </a:r>
            <a:endParaRPr sz="900">
              <a:solidFill>
                <a:srgbClr val="A2A9B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2A9B1"/>
                </a:solidFill>
              </a:rPr>
              <a:t>Proxy</a:t>
            </a:r>
            <a:endParaRPr sz="900">
              <a:solidFill>
                <a:srgbClr val="A2A9B1"/>
              </a:solidFill>
            </a:endParaRPr>
          </a:p>
        </p:txBody>
      </p:sp>
      <p:sp>
        <p:nvSpPr>
          <p:cNvPr id="964" name="Google Shape;964;p89"/>
          <p:cNvSpPr txBox="1"/>
          <p:nvPr/>
        </p:nvSpPr>
        <p:spPr>
          <a:xfrm>
            <a:off x="4874102" y="925325"/>
            <a:ext cx="129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2A9B1"/>
                </a:solidFill>
              </a:rPr>
              <a:t>Server</a:t>
            </a:r>
            <a:r>
              <a:rPr lang="en" sz="900">
                <a:solidFill>
                  <a:srgbClr val="A2A9B1"/>
                </a:solidFill>
              </a:rPr>
              <a:t> sidecar </a:t>
            </a:r>
            <a:endParaRPr sz="900">
              <a:solidFill>
                <a:srgbClr val="A2A9B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2A9B1"/>
                </a:solidFill>
              </a:rPr>
              <a:t>Reverse Proxy</a:t>
            </a:r>
            <a:endParaRPr sz="900">
              <a:solidFill>
                <a:srgbClr val="A2A9B1"/>
              </a:solidFill>
            </a:endParaRPr>
          </a:p>
        </p:txBody>
      </p:sp>
      <p:cxnSp>
        <p:nvCxnSpPr>
          <p:cNvPr id="965" name="Google Shape;965;p89"/>
          <p:cNvCxnSpPr/>
          <p:nvPr/>
        </p:nvCxnSpPr>
        <p:spPr>
          <a:xfrm flipH="1" rot="10800000">
            <a:off x="5935050" y="1941275"/>
            <a:ext cx="501600" cy="7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966" name="Google Shape;966;p89"/>
          <p:cNvCxnSpPr/>
          <p:nvPr/>
        </p:nvCxnSpPr>
        <p:spPr>
          <a:xfrm flipH="1" rot="10800000">
            <a:off x="2829738" y="1809000"/>
            <a:ext cx="2154600" cy="6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967" name="Google Shape;967;p89"/>
          <p:cNvCxnSpPr/>
          <p:nvPr/>
        </p:nvCxnSpPr>
        <p:spPr>
          <a:xfrm flipH="1" rot="10800000">
            <a:off x="1598025" y="1941275"/>
            <a:ext cx="501600" cy="7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Sidecar Design Pattern - Upgrade to HTTP/3!</a:t>
            </a:r>
            <a:endParaRPr/>
          </a:p>
        </p:txBody>
      </p:sp>
      <p:pic>
        <p:nvPicPr>
          <p:cNvPr id="973" name="Google Shape;97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650" y="1395925"/>
            <a:ext cx="791300" cy="7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90"/>
          <p:cNvPicPr preferRelativeResize="0"/>
          <p:nvPr/>
        </p:nvPicPr>
        <p:blipFill rotWithShape="1">
          <a:blip r:embed="rId4">
            <a:alphaModFix/>
          </a:blip>
          <a:srcRect b="0" l="26754" r="27683" t="0"/>
          <a:stretch/>
        </p:blipFill>
        <p:spPr>
          <a:xfrm>
            <a:off x="6460338" y="1387037"/>
            <a:ext cx="900000" cy="912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5" name="Google Shape;975;p90"/>
          <p:cNvGrpSpPr/>
          <p:nvPr/>
        </p:nvGrpSpPr>
        <p:grpSpPr>
          <a:xfrm>
            <a:off x="741230" y="1488013"/>
            <a:ext cx="856787" cy="518123"/>
            <a:chOff x="2666325" y="4298650"/>
            <a:chExt cx="790176" cy="523250"/>
          </a:xfrm>
        </p:grpSpPr>
        <p:pic>
          <p:nvPicPr>
            <p:cNvPr id="976" name="Google Shape;976;p90"/>
            <p:cNvPicPr preferRelativeResize="0"/>
            <p:nvPr/>
          </p:nvPicPr>
          <p:blipFill rotWithShape="1">
            <a:blip r:embed="rId5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7" name="Google Shape;977;p90"/>
            <p:cNvSpPr txBox="1"/>
            <p:nvPr/>
          </p:nvSpPr>
          <p:spPr>
            <a:xfrm>
              <a:off x="2875538" y="4298650"/>
              <a:ext cx="371700" cy="4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78" name="Google Shape;978;p90"/>
          <p:cNvSpPr/>
          <p:nvPr/>
        </p:nvSpPr>
        <p:spPr>
          <a:xfrm>
            <a:off x="2734199" y="1641875"/>
            <a:ext cx="2345700" cy="299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9" name="Google Shape;979;p90"/>
          <p:cNvCxnSpPr>
            <a:endCxn id="980" idx="3"/>
          </p:cNvCxnSpPr>
          <p:nvPr/>
        </p:nvCxnSpPr>
        <p:spPr>
          <a:xfrm flipH="1" rot="10800000">
            <a:off x="2863225" y="1791575"/>
            <a:ext cx="2154600" cy="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1" name="Google Shape;981;p90"/>
          <p:cNvSpPr txBox="1"/>
          <p:nvPr/>
        </p:nvSpPr>
        <p:spPr>
          <a:xfrm>
            <a:off x="6180788" y="1017725"/>
            <a:ext cx="15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http/1.1 Server</a:t>
            </a:r>
            <a:endParaRPr sz="1200">
              <a:solidFill>
                <a:srgbClr val="A2A9B1"/>
              </a:solidFill>
            </a:endParaRPr>
          </a:p>
        </p:txBody>
      </p:sp>
      <p:sp>
        <p:nvSpPr>
          <p:cNvPr id="982" name="Google Shape;982;p90"/>
          <p:cNvSpPr txBox="1"/>
          <p:nvPr/>
        </p:nvSpPr>
        <p:spPr>
          <a:xfrm>
            <a:off x="2130193" y="2922525"/>
            <a:ext cx="730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HTTP/3+QUIC </a:t>
            </a:r>
            <a:endParaRPr sz="1200">
              <a:solidFill>
                <a:srgbClr val="A2A9B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Library</a:t>
            </a:r>
            <a:endParaRPr sz="1200">
              <a:solidFill>
                <a:srgbClr val="A2A9B1"/>
              </a:solidFill>
            </a:endParaRPr>
          </a:p>
        </p:txBody>
      </p:sp>
      <p:pic>
        <p:nvPicPr>
          <p:cNvPr id="983" name="Google Shape;983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2675" y="2237275"/>
            <a:ext cx="685250" cy="6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90"/>
          <p:cNvSpPr txBox="1"/>
          <p:nvPr/>
        </p:nvSpPr>
        <p:spPr>
          <a:xfrm>
            <a:off x="311688" y="3396650"/>
            <a:ext cx="1581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No change in both client and server code, just the proxies</a:t>
            </a:r>
            <a:endParaRPr sz="1200">
              <a:solidFill>
                <a:srgbClr val="A2A9B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But introduces an </a:t>
            </a:r>
            <a:r>
              <a:rPr lang="en" sz="1200">
                <a:solidFill>
                  <a:srgbClr val="A2A9B1"/>
                </a:solidFill>
              </a:rPr>
              <a:t>extra</a:t>
            </a:r>
            <a:r>
              <a:rPr lang="en" sz="1200">
                <a:solidFill>
                  <a:srgbClr val="A2A9B1"/>
                </a:solidFill>
              </a:rPr>
              <a:t> hop</a:t>
            </a:r>
            <a:endParaRPr sz="1200">
              <a:solidFill>
                <a:srgbClr val="A2A9B1"/>
              </a:solidFill>
            </a:endParaRPr>
          </a:p>
        </p:txBody>
      </p:sp>
      <p:pic>
        <p:nvPicPr>
          <p:cNvPr id="985" name="Google Shape;985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1275" y="2237275"/>
            <a:ext cx="685250" cy="6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17825" y="1395925"/>
            <a:ext cx="791300" cy="7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90"/>
          <p:cNvSpPr txBox="1"/>
          <p:nvPr/>
        </p:nvSpPr>
        <p:spPr>
          <a:xfrm>
            <a:off x="5158793" y="3004375"/>
            <a:ext cx="730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HTTP/3+QUIC </a:t>
            </a:r>
            <a:endParaRPr sz="1200">
              <a:solidFill>
                <a:srgbClr val="A2A9B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Library</a:t>
            </a:r>
            <a:endParaRPr sz="1200">
              <a:solidFill>
                <a:srgbClr val="A2A9B1"/>
              </a:solidFill>
            </a:endParaRPr>
          </a:p>
        </p:txBody>
      </p:sp>
      <p:pic>
        <p:nvPicPr>
          <p:cNvPr id="987" name="Google Shape;987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9613" y="2422938"/>
            <a:ext cx="465175" cy="4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7763" y="2299675"/>
            <a:ext cx="465175" cy="4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90"/>
          <p:cNvSpPr txBox="1"/>
          <p:nvPr/>
        </p:nvSpPr>
        <p:spPr>
          <a:xfrm>
            <a:off x="3163888" y="1272575"/>
            <a:ext cx="15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HTTP/3 + Secure</a:t>
            </a:r>
            <a:endParaRPr sz="1200">
              <a:solidFill>
                <a:srgbClr val="A2A9B1"/>
              </a:solidFill>
            </a:endParaRPr>
          </a:p>
        </p:txBody>
      </p:sp>
      <p:cxnSp>
        <p:nvCxnSpPr>
          <p:cNvPr id="990" name="Google Shape;990;p90"/>
          <p:cNvCxnSpPr>
            <a:endCxn id="973" idx="1"/>
          </p:cNvCxnSpPr>
          <p:nvPr/>
        </p:nvCxnSpPr>
        <p:spPr>
          <a:xfrm flipH="1" rot="10800000">
            <a:off x="1598050" y="1791575"/>
            <a:ext cx="501600" cy="7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1" name="Google Shape;991;p90"/>
          <p:cNvCxnSpPr/>
          <p:nvPr/>
        </p:nvCxnSpPr>
        <p:spPr>
          <a:xfrm flipH="1" rot="10800000">
            <a:off x="5889000" y="1743325"/>
            <a:ext cx="501600" cy="7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2" name="Google Shape;992;p90"/>
          <p:cNvSpPr txBox="1"/>
          <p:nvPr/>
        </p:nvSpPr>
        <p:spPr>
          <a:xfrm>
            <a:off x="478213" y="1118725"/>
            <a:ext cx="15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A9B1"/>
                </a:solidFill>
              </a:rPr>
              <a:t>HTTP/1.1 client</a:t>
            </a:r>
            <a:endParaRPr sz="1200">
              <a:solidFill>
                <a:srgbClr val="A2A9B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Sidecar Examples</a:t>
            </a:r>
            <a:endParaRPr/>
          </a:p>
        </p:txBody>
      </p:sp>
      <p:sp>
        <p:nvSpPr>
          <p:cNvPr id="998" name="Google Shape;998;p91"/>
          <p:cNvSpPr txBox="1"/>
          <p:nvPr>
            <p:ph idx="1" type="body"/>
          </p:nvPr>
        </p:nvSpPr>
        <p:spPr>
          <a:xfrm>
            <a:off x="311700" y="1152475"/>
            <a:ext cx="8520600" cy="36885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Service Mesh Proxies</a:t>
            </a:r>
            <a:endParaRPr sz="2400"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Linkerd, Istio, Envoy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Sidecar Proxy Container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Must be Layer 7 Proxy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Anatomy of a Request / Response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45625" y="1138900"/>
            <a:ext cx="8520600" cy="18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 request structure is defined by both client and server</a:t>
            </a:r>
            <a:endParaRPr sz="2200"/>
          </a:p>
          <a:p>
            <a:pPr indent="-3683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Request has a boundary</a:t>
            </a:r>
            <a:endParaRPr sz="2200"/>
          </a:p>
          <a:p>
            <a:pPr indent="-3683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Defined by a protocol and message format</a:t>
            </a:r>
            <a:endParaRPr sz="2200"/>
          </a:p>
          <a:p>
            <a:pPr indent="-3683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Same for the response</a:t>
            </a:r>
            <a:endParaRPr sz="2200"/>
          </a:p>
          <a:p>
            <a:pPr indent="-3683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E.g. HTTP Request</a:t>
            </a:r>
            <a:endParaRPr sz="2200"/>
          </a:p>
        </p:txBody>
      </p:sp>
      <p:sp>
        <p:nvSpPr>
          <p:cNvPr id="107" name="Google Shape;107;p20"/>
          <p:cNvSpPr/>
          <p:nvPr/>
        </p:nvSpPr>
        <p:spPr>
          <a:xfrm>
            <a:off x="868550" y="3243525"/>
            <a:ext cx="2456400" cy="126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/ HTTP/1.1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&lt;CRLF&gt;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&amp; Cons of Sidecar proxy</a:t>
            </a:r>
            <a:endParaRPr/>
          </a:p>
        </p:txBody>
      </p:sp>
      <p:sp>
        <p:nvSpPr>
          <p:cNvPr id="1004" name="Google Shape;1004;p92"/>
          <p:cNvSpPr txBox="1"/>
          <p:nvPr>
            <p:ph idx="1" type="body"/>
          </p:nvPr>
        </p:nvSpPr>
        <p:spPr>
          <a:xfrm>
            <a:off x="311700" y="1152475"/>
            <a:ext cx="8465400" cy="3857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Pros</a:t>
            </a:r>
            <a:endParaRPr u="sng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Language agnostic (polyglot)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Protocol upgrade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Security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Tracing and Monitoring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Service Discovery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Caching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/>
              <a:t>Cons</a:t>
            </a:r>
            <a:endParaRPr u="sng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Complexity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Latency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93"/>
          <p:cNvSpPr txBox="1"/>
          <p:nvPr>
            <p:ph type="ctrTitle"/>
          </p:nvPr>
        </p:nvSpPr>
        <p:spPr>
          <a:xfrm>
            <a:off x="311708" y="5502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Protocols</a:t>
            </a:r>
            <a:endParaRPr/>
          </a:p>
        </p:txBody>
      </p:sp>
      <p:sp>
        <p:nvSpPr>
          <p:cNvPr id="1010" name="Google Shape;1010;p9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client and backend communicate</a:t>
            </a:r>
            <a:endParaRPr/>
          </a:p>
        </p:txBody>
      </p:sp>
      <p:sp>
        <p:nvSpPr>
          <p:cNvPr id="1011" name="Google Shape;1011;p93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94"/>
          <p:cNvSpPr txBox="1"/>
          <p:nvPr>
            <p:ph type="ctrTitle"/>
          </p:nvPr>
        </p:nvSpPr>
        <p:spPr>
          <a:xfrm>
            <a:off x="311708" y="2892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Properties</a:t>
            </a:r>
            <a:endParaRPr/>
          </a:p>
        </p:txBody>
      </p:sp>
      <p:sp>
        <p:nvSpPr>
          <p:cNvPr id="1017" name="Google Shape;1017;p94"/>
          <p:cNvSpPr txBox="1"/>
          <p:nvPr>
            <p:ph idx="1" type="subTitle"/>
          </p:nvPr>
        </p:nvSpPr>
        <p:spPr>
          <a:xfrm>
            <a:off x="311700" y="25730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take into account when designing a protocol?</a:t>
            </a:r>
            <a:endParaRPr/>
          </a:p>
        </p:txBody>
      </p:sp>
      <p:sp>
        <p:nvSpPr>
          <p:cNvPr id="1018" name="Google Shape;1018;p94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protocol?</a:t>
            </a:r>
            <a:endParaRPr/>
          </a:p>
        </p:txBody>
      </p:sp>
      <p:sp>
        <p:nvSpPr>
          <p:cNvPr id="1024" name="Google Shape;1024;p95"/>
          <p:cNvSpPr txBox="1"/>
          <p:nvPr>
            <p:ph idx="1" type="body"/>
          </p:nvPr>
        </p:nvSpPr>
        <p:spPr>
          <a:xfrm>
            <a:off x="311700" y="1152475"/>
            <a:ext cx="8520600" cy="36885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system that allows two parties to communicate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protocol is designed with a set of properties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Depending on the purpose of the protocol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TCP, UDP, HTTP, gRPC, FTP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properties</a:t>
            </a:r>
            <a:endParaRPr/>
          </a:p>
        </p:txBody>
      </p:sp>
      <p:sp>
        <p:nvSpPr>
          <p:cNvPr id="1030" name="Google Shape;1030;p96"/>
          <p:cNvSpPr txBox="1"/>
          <p:nvPr>
            <p:ph idx="1" type="body"/>
          </p:nvPr>
        </p:nvSpPr>
        <p:spPr>
          <a:xfrm>
            <a:off x="311700" y="1152475"/>
            <a:ext cx="8520600" cy="36885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Data format</a:t>
            </a:r>
            <a:endParaRPr sz="24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Text based (plain text, JSON</a:t>
            </a:r>
            <a:r>
              <a:rPr lang="en" sz="2400"/>
              <a:t>, XML)</a:t>
            </a:r>
            <a:endParaRPr sz="24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Binary (protobuf, RESP, h2, h3)</a:t>
            </a:r>
            <a:endParaRPr sz="24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Transfer mode</a:t>
            </a:r>
            <a:endParaRPr sz="24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Message based (UDP, HTTP)</a:t>
            </a:r>
            <a:endParaRPr sz="24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Stream (TCP, WebRTC)</a:t>
            </a:r>
            <a:endParaRPr sz="24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Addressing system</a:t>
            </a:r>
            <a:endParaRPr sz="24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DNS name, IP, MAC</a:t>
            </a:r>
            <a:endParaRPr sz="24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Directionality</a:t>
            </a:r>
            <a:endParaRPr sz="24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Bidirectional (TCP)</a:t>
            </a:r>
            <a:endParaRPr sz="24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Unidirectional (HTTP)</a:t>
            </a:r>
            <a:endParaRPr sz="24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Full/Half duplex 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properties</a:t>
            </a:r>
            <a:endParaRPr/>
          </a:p>
        </p:txBody>
      </p:sp>
      <p:sp>
        <p:nvSpPr>
          <p:cNvPr id="1036" name="Google Shape;1036;p97"/>
          <p:cNvSpPr txBox="1"/>
          <p:nvPr>
            <p:ph idx="1" type="body"/>
          </p:nvPr>
        </p:nvSpPr>
        <p:spPr>
          <a:xfrm>
            <a:off x="311700" y="1152475"/>
            <a:ext cx="8520600" cy="36885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State</a:t>
            </a:r>
            <a:endParaRPr sz="24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Stateful</a:t>
            </a:r>
            <a:r>
              <a:rPr lang="en" sz="2400"/>
              <a:t> (TCP, gRPC, apache thrift)</a:t>
            </a:r>
            <a:endParaRPr sz="24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Stateless (UDP, HTTP)</a:t>
            </a:r>
            <a:endParaRPr sz="24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Routing</a:t>
            </a:r>
            <a:endParaRPr sz="24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Proxies, Gateways</a:t>
            </a:r>
            <a:endParaRPr sz="24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Flow &amp; Congestion control</a:t>
            </a:r>
            <a:endParaRPr sz="24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TCP (Flow &amp; </a:t>
            </a:r>
            <a:r>
              <a:rPr lang="en" sz="2400"/>
              <a:t>Congestion</a:t>
            </a:r>
            <a:r>
              <a:rPr lang="en" sz="2400"/>
              <a:t>)</a:t>
            </a:r>
            <a:endParaRPr sz="24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UDP (No control)</a:t>
            </a:r>
            <a:endParaRPr sz="24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Error management</a:t>
            </a:r>
            <a:endParaRPr sz="24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Error code</a:t>
            </a:r>
            <a:endParaRPr sz="24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Retries and timeouts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9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OSI Model</a:t>
            </a:r>
            <a:endParaRPr/>
          </a:p>
        </p:txBody>
      </p:sp>
      <p:sp>
        <p:nvSpPr>
          <p:cNvPr id="1042" name="Google Shape;1042;p9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Systems Interconnection model</a:t>
            </a:r>
            <a:endParaRPr/>
          </a:p>
        </p:txBody>
      </p:sp>
      <p:sp>
        <p:nvSpPr>
          <p:cNvPr id="1043" name="Google Shape;1043;p98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need a communication model?</a:t>
            </a:r>
            <a:endParaRPr/>
          </a:p>
        </p:txBody>
      </p:sp>
      <p:sp>
        <p:nvSpPr>
          <p:cNvPr id="1049" name="Google Shape;1049;p99"/>
          <p:cNvSpPr txBox="1"/>
          <p:nvPr>
            <p:ph idx="1" type="body"/>
          </p:nvPr>
        </p:nvSpPr>
        <p:spPr>
          <a:xfrm>
            <a:off x="311700" y="1152475"/>
            <a:ext cx="826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Agnostic applications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App doesn’t need to to know </a:t>
            </a:r>
            <a:r>
              <a:rPr lang="en" sz="1800"/>
              <a:t>network medium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Otherwise we need an App for WIFI, ethernet vs LTE vs fiber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 Equipment Management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Without a standard model, upgrading network equipments becomes difficult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Decoupled Innovation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Innovations can be done in each layer separately without affecting the rest  of the models</a:t>
            </a:r>
            <a:endParaRPr/>
          </a:p>
        </p:txBody>
      </p:sp>
      <p:sp>
        <p:nvSpPr>
          <p:cNvPr id="1050" name="Google Shape;1050;p99"/>
          <p:cNvSpPr txBox="1"/>
          <p:nvPr>
            <p:ph idx="4294967295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OSI Model?</a:t>
            </a:r>
            <a:endParaRPr/>
          </a:p>
        </p:txBody>
      </p:sp>
      <p:sp>
        <p:nvSpPr>
          <p:cNvPr id="1056" name="Google Shape;1056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7 Layers each describe a specific networking component 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Layer 7 - Application - HTTP/FTP/gRPC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Layer 6 - Presentation - Encoding, Serialization 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Layer 5 - Session - Connection establishment, TLS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Layer 4 - Transport - UDP/TCP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Layer 3 - Network - IP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Layer 2 - Data link - Frames, Mac address Ethernet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Layer 1 - Physical - Electric signals, fiber or radio waves</a:t>
            </a:r>
            <a:endParaRPr/>
          </a:p>
        </p:txBody>
      </p:sp>
      <p:sp>
        <p:nvSpPr>
          <p:cNvPr id="1057" name="Google Shape;1057;p100"/>
          <p:cNvSpPr txBox="1"/>
          <p:nvPr>
            <p:ph idx="4294967295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01"/>
          <p:cNvSpPr/>
          <p:nvPr/>
        </p:nvSpPr>
        <p:spPr>
          <a:xfrm>
            <a:off x="794213" y="1012000"/>
            <a:ext cx="1411500" cy="468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1063" name="Google Shape;1063;p101"/>
          <p:cNvSpPr/>
          <p:nvPr/>
        </p:nvSpPr>
        <p:spPr>
          <a:xfrm>
            <a:off x="794213" y="1537600"/>
            <a:ext cx="1411500" cy="4683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</p:txBody>
      </p:sp>
      <p:sp>
        <p:nvSpPr>
          <p:cNvPr id="1064" name="Google Shape;1064;p101"/>
          <p:cNvSpPr/>
          <p:nvPr/>
        </p:nvSpPr>
        <p:spPr>
          <a:xfrm>
            <a:off x="794213" y="2063200"/>
            <a:ext cx="1411500" cy="4683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</a:t>
            </a:r>
            <a:endParaRPr/>
          </a:p>
        </p:txBody>
      </p:sp>
      <p:sp>
        <p:nvSpPr>
          <p:cNvPr id="1065" name="Google Shape;1065;p101"/>
          <p:cNvSpPr/>
          <p:nvPr/>
        </p:nvSpPr>
        <p:spPr>
          <a:xfrm>
            <a:off x="794213" y="2588800"/>
            <a:ext cx="1411500" cy="468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</a:t>
            </a:r>
            <a:endParaRPr/>
          </a:p>
        </p:txBody>
      </p:sp>
      <p:sp>
        <p:nvSpPr>
          <p:cNvPr id="1066" name="Google Shape;1066;p101"/>
          <p:cNvSpPr/>
          <p:nvPr/>
        </p:nvSpPr>
        <p:spPr>
          <a:xfrm>
            <a:off x="794213" y="3114400"/>
            <a:ext cx="1411500" cy="468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  <p:sp>
        <p:nvSpPr>
          <p:cNvPr id="1067" name="Google Shape;1067;p101"/>
          <p:cNvSpPr/>
          <p:nvPr/>
        </p:nvSpPr>
        <p:spPr>
          <a:xfrm>
            <a:off x="794213" y="3640000"/>
            <a:ext cx="1411500" cy="4683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Link</a:t>
            </a:r>
            <a:endParaRPr/>
          </a:p>
        </p:txBody>
      </p:sp>
      <p:sp>
        <p:nvSpPr>
          <p:cNvPr id="1068" name="Google Shape;1068;p101"/>
          <p:cNvSpPr/>
          <p:nvPr/>
        </p:nvSpPr>
        <p:spPr>
          <a:xfrm>
            <a:off x="794213" y="4165600"/>
            <a:ext cx="1411500" cy="4683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</a:t>
            </a:r>
            <a:endParaRPr/>
          </a:p>
        </p:txBody>
      </p:sp>
      <p:sp>
        <p:nvSpPr>
          <p:cNvPr id="1069" name="Google Shape;1069;p101"/>
          <p:cNvSpPr txBox="1"/>
          <p:nvPr/>
        </p:nvSpPr>
        <p:spPr>
          <a:xfrm>
            <a:off x="977513" y="509600"/>
            <a:ext cx="10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70" name="Google Shape;1070;p101"/>
          <p:cNvSpPr/>
          <p:nvPr/>
        </p:nvSpPr>
        <p:spPr>
          <a:xfrm>
            <a:off x="6906913" y="1012000"/>
            <a:ext cx="1411500" cy="468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1071" name="Google Shape;1071;p101"/>
          <p:cNvSpPr/>
          <p:nvPr/>
        </p:nvSpPr>
        <p:spPr>
          <a:xfrm>
            <a:off x="6906913" y="1537600"/>
            <a:ext cx="1411500" cy="4683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</p:txBody>
      </p:sp>
      <p:sp>
        <p:nvSpPr>
          <p:cNvPr id="1072" name="Google Shape;1072;p101"/>
          <p:cNvSpPr/>
          <p:nvPr/>
        </p:nvSpPr>
        <p:spPr>
          <a:xfrm>
            <a:off x="6906913" y="2063200"/>
            <a:ext cx="1411500" cy="4683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</a:t>
            </a:r>
            <a:endParaRPr/>
          </a:p>
        </p:txBody>
      </p:sp>
      <p:sp>
        <p:nvSpPr>
          <p:cNvPr id="1073" name="Google Shape;1073;p101"/>
          <p:cNvSpPr/>
          <p:nvPr/>
        </p:nvSpPr>
        <p:spPr>
          <a:xfrm>
            <a:off x="6906913" y="2588800"/>
            <a:ext cx="1411500" cy="468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</a:t>
            </a:r>
            <a:endParaRPr/>
          </a:p>
        </p:txBody>
      </p:sp>
      <p:sp>
        <p:nvSpPr>
          <p:cNvPr id="1074" name="Google Shape;1074;p101"/>
          <p:cNvSpPr/>
          <p:nvPr/>
        </p:nvSpPr>
        <p:spPr>
          <a:xfrm>
            <a:off x="6906913" y="3114400"/>
            <a:ext cx="1411500" cy="468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  <p:sp>
        <p:nvSpPr>
          <p:cNvPr id="1075" name="Google Shape;1075;p101"/>
          <p:cNvSpPr/>
          <p:nvPr/>
        </p:nvSpPr>
        <p:spPr>
          <a:xfrm>
            <a:off x="6906913" y="3640000"/>
            <a:ext cx="1411500" cy="4683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Link</a:t>
            </a:r>
            <a:endParaRPr/>
          </a:p>
        </p:txBody>
      </p:sp>
      <p:sp>
        <p:nvSpPr>
          <p:cNvPr id="1076" name="Google Shape;1076;p101"/>
          <p:cNvSpPr/>
          <p:nvPr/>
        </p:nvSpPr>
        <p:spPr>
          <a:xfrm>
            <a:off x="6906913" y="4165600"/>
            <a:ext cx="1411500" cy="4683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</a:t>
            </a:r>
            <a:endParaRPr/>
          </a:p>
        </p:txBody>
      </p:sp>
      <p:sp>
        <p:nvSpPr>
          <p:cNvPr id="1077" name="Google Shape;1077;p101"/>
          <p:cNvSpPr txBox="1"/>
          <p:nvPr/>
        </p:nvSpPr>
        <p:spPr>
          <a:xfrm>
            <a:off x="7090213" y="509600"/>
            <a:ext cx="10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Server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078" name="Google Shape;1078;p101"/>
          <p:cNvCxnSpPr/>
          <p:nvPr/>
        </p:nvCxnSpPr>
        <p:spPr>
          <a:xfrm>
            <a:off x="521788" y="1044350"/>
            <a:ext cx="0" cy="3511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9" name="Google Shape;1079;p101"/>
          <p:cNvCxnSpPr/>
          <p:nvPr/>
        </p:nvCxnSpPr>
        <p:spPr>
          <a:xfrm rot="10800000">
            <a:off x="8602413" y="1053250"/>
            <a:ext cx="19800" cy="3539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0" name="Google Shape;1080;p101"/>
          <p:cNvSpPr txBox="1"/>
          <p:nvPr/>
        </p:nvSpPr>
        <p:spPr>
          <a:xfrm>
            <a:off x="425932" y="109400"/>
            <a:ext cx="37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 sends an HTTPS POST request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81" name="Google Shape;1081;p101"/>
          <p:cNvPicPr preferRelativeResize="0"/>
          <p:nvPr/>
        </p:nvPicPr>
        <p:blipFill rotWithShape="1">
          <a:blip r:embed="rId3">
            <a:alphaModFix/>
          </a:blip>
          <a:srcRect b="22799" l="7510" r="7628" t="26138"/>
          <a:stretch/>
        </p:blipFill>
        <p:spPr>
          <a:xfrm>
            <a:off x="2205725" y="4255200"/>
            <a:ext cx="2623926" cy="88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101"/>
          <p:cNvPicPr preferRelativeResize="0"/>
          <p:nvPr/>
        </p:nvPicPr>
        <p:blipFill rotWithShape="1">
          <a:blip r:embed="rId3">
            <a:alphaModFix/>
          </a:blip>
          <a:srcRect b="22799" l="7509" r="27693" t="26138"/>
          <a:stretch/>
        </p:blipFill>
        <p:spPr>
          <a:xfrm>
            <a:off x="4829650" y="4255200"/>
            <a:ext cx="2003499" cy="8883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101"/>
          <p:cNvSpPr txBox="1"/>
          <p:nvPr/>
        </p:nvSpPr>
        <p:spPr>
          <a:xfrm>
            <a:off x="2205713" y="3674050"/>
            <a:ext cx="10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Frame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84" name="Google Shape;1084;p101"/>
          <p:cNvSpPr txBox="1"/>
          <p:nvPr/>
        </p:nvSpPr>
        <p:spPr>
          <a:xfrm>
            <a:off x="2205713" y="3148450"/>
            <a:ext cx="10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Packet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85" name="Google Shape;1085;p101"/>
          <p:cNvSpPr txBox="1"/>
          <p:nvPr/>
        </p:nvSpPr>
        <p:spPr>
          <a:xfrm>
            <a:off x="2257013" y="2622850"/>
            <a:ext cx="10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Segment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an upload image service with request response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45625" y="1138900"/>
            <a:ext cx="8100000" cy="1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Send large request with the image (simple)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Chunk image and send a request per chunk (resumable)</a:t>
            </a:r>
            <a:endParaRPr sz="2200"/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3583100" y="2571749"/>
            <a:ext cx="494475" cy="57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 rotWithShape="1">
          <a:blip r:embed="rId4">
            <a:alphaModFix/>
          </a:blip>
          <a:srcRect b="7747" l="12647" r="11801" t="6452"/>
          <a:stretch/>
        </p:blipFill>
        <p:spPr>
          <a:xfrm>
            <a:off x="429200" y="2627900"/>
            <a:ext cx="670198" cy="44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3575" y="2327100"/>
            <a:ext cx="494475" cy="494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1"/>
          <p:cNvCxnSpPr/>
          <p:nvPr/>
        </p:nvCxnSpPr>
        <p:spPr>
          <a:xfrm>
            <a:off x="1306724" y="2935937"/>
            <a:ext cx="2009700" cy="10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21"/>
          <p:cNvCxnSpPr/>
          <p:nvPr/>
        </p:nvCxnSpPr>
        <p:spPr>
          <a:xfrm>
            <a:off x="1283520" y="3797875"/>
            <a:ext cx="2009700" cy="10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119" name="Google Shape;119;p21"/>
          <p:cNvPicPr preferRelativeResize="0"/>
          <p:nvPr/>
        </p:nvPicPr>
        <p:blipFill rotWithShape="1">
          <a:blip r:embed="rId6">
            <a:alphaModFix/>
          </a:blip>
          <a:srcRect b="51886" l="46472" r="0" t="0"/>
          <a:stretch/>
        </p:blipFill>
        <p:spPr>
          <a:xfrm>
            <a:off x="2226888" y="3409188"/>
            <a:ext cx="345387" cy="3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8475" y="4036975"/>
            <a:ext cx="510750" cy="51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8">
            <a:alphaModFix/>
          </a:blip>
          <a:srcRect b="0" l="0" r="0" t="52344"/>
          <a:stretch/>
        </p:blipFill>
        <p:spPr>
          <a:xfrm>
            <a:off x="2106638" y="4399450"/>
            <a:ext cx="494475" cy="235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 rotWithShape="1">
          <a:blip r:embed="rId9">
            <a:alphaModFix/>
          </a:blip>
          <a:srcRect b="53910" l="0" r="53727" t="0"/>
          <a:stretch/>
        </p:blipFill>
        <p:spPr>
          <a:xfrm>
            <a:off x="2215675" y="3852700"/>
            <a:ext cx="276401" cy="2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3150" y="2627900"/>
            <a:ext cx="443800" cy="4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b="0" l="26754" r="27683" t="0"/>
          <a:stretch/>
        </p:blipFill>
        <p:spPr>
          <a:xfrm>
            <a:off x="3583100" y="4047774"/>
            <a:ext cx="494475" cy="57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 rotWithShape="1">
          <a:blip r:embed="rId4">
            <a:alphaModFix/>
          </a:blip>
          <a:srcRect b="7747" l="12647" r="11801" t="6452"/>
          <a:stretch/>
        </p:blipFill>
        <p:spPr>
          <a:xfrm>
            <a:off x="429200" y="4103925"/>
            <a:ext cx="670198" cy="443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21"/>
          <p:cNvCxnSpPr/>
          <p:nvPr/>
        </p:nvCxnSpPr>
        <p:spPr>
          <a:xfrm>
            <a:off x="1295499" y="3735600"/>
            <a:ext cx="2009700" cy="10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21"/>
          <p:cNvCxnSpPr/>
          <p:nvPr/>
        </p:nvCxnSpPr>
        <p:spPr>
          <a:xfrm>
            <a:off x="1272295" y="4234912"/>
            <a:ext cx="2009700" cy="10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8" name="Google Shape;128;p21"/>
          <p:cNvCxnSpPr/>
          <p:nvPr/>
        </p:nvCxnSpPr>
        <p:spPr>
          <a:xfrm>
            <a:off x="1284274" y="4172637"/>
            <a:ext cx="2009700" cy="10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21"/>
          <p:cNvCxnSpPr/>
          <p:nvPr/>
        </p:nvCxnSpPr>
        <p:spPr>
          <a:xfrm>
            <a:off x="1272295" y="4789450"/>
            <a:ext cx="2009700" cy="10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0" name="Google Shape;130;p21"/>
          <p:cNvCxnSpPr/>
          <p:nvPr/>
        </p:nvCxnSpPr>
        <p:spPr>
          <a:xfrm>
            <a:off x="1284274" y="4727175"/>
            <a:ext cx="2009700" cy="10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21"/>
          <p:cNvCxnSpPr/>
          <p:nvPr/>
        </p:nvCxnSpPr>
        <p:spPr>
          <a:xfrm>
            <a:off x="1252727" y="3020028"/>
            <a:ext cx="2009700" cy="10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02"/>
          <p:cNvSpPr/>
          <p:nvPr/>
        </p:nvSpPr>
        <p:spPr>
          <a:xfrm>
            <a:off x="794213" y="1012000"/>
            <a:ext cx="1411500" cy="468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102"/>
          <p:cNvSpPr/>
          <p:nvPr/>
        </p:nvSpPr>
        <p:spPr>
          <a:xfrm>
            <a:off x="794213" y="1537600"/>
            <a:ext cx="1411500" cy="4683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102"/>
          <p:cNvSpPr/>
          <p:nvPr/>
        </p:nvSpPr>
        <p:spPr>
          <a:xfrm>
            <a:off x="794213" y="2063200"/>
            <a:ext cx="1411500" cy="4683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102"/>
          <p:cNvSpPr/>
          <p:nvPr/>
        </p:nvSpPr>
        <p:spPr>
          <a:xfrm>
            <a:off x="794213" y="2588800"/>
            <a:ext cx="1411500" cy="468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02"/>
          <p:cNvSpPr/>
          <p:nvPr/>
        </p:nvSpPr>
        <p:spPr>
          <a:xfrm>
            <a:off x="794213" y="3114400"/>
            <a:ext cx="1411500" cy="468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02"/>
          <p:cNvSpPr/>
          <p:nvPr/>
        </p:nvSpPr>
        <p:spPr>
          <a:xfrm>
            <a:off x="794213" y="3640000"/>
            <a:ext cx="1411500" cy="4683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02"/>
          <p:cNvSpPr/>
          <p:nvPr/>
        </p:nvSpPr>
        <p:spPr>
          <a:xfrm>
            <a:off x="794213" y="4165600"/>
            <a:ext cx="1411500" cy="4683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02"/>
          <p:cNvSpPr txBox="1"/>
          <p:nvPr/>
        </p:nvSpPr>
        <p:spPr>
          <a:xfrm>
            <a:off x="977513" y="509600"/>
            <a:ext cx="10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8" name="Google Shape;1098;p102"/>
          <p:cNvSpPr/>
          <p:nvPr/>
        </p:nvSpPr>
        <p:spPr>
          <a:xfrm>
            <a:off x="6906913" y="1012000"/>
            <a:ext cx="1411500" cy="468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02"/>
          <p:cNvSpPr/>
          <p:nvPr/>
        </p:nvSpPr>
        <p:spPr>
          <a:xfrm>
            <a:off x="6906913" y="1537600"/>
            <a:ext cx="1411500" cy="4683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02"/>
          <p:cNvSpPr/>
          <p:nvPr/>
        </p:nvSpPr>
        <p:spPr>
          <a:xfrm>
            <a:off x="6906913" y="2063200"/>
            <a:ext cx="1411500" cy="4683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02"/>
          <p:cNvSpPr/>
          <p:nvPr/>
        </p:nvSpPr>
        <p:spPr>
          <a:xfrm>
            <a:off x="6906913" y="4165600"/>
            <a:ext cx="1411500" cy="4683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102"/>
          <p:cNvSpPr txBox="1"/>
          <p:nvPr/>
        </p:nvSpPr>
        <p:spPr>
          <a:xfrm>
            <a:off x="7090213" y="509600"/>
            <a:ext cx="10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Server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103" name="Google Shape;1103;p102"/>
          <p:cNvCxnSpPr/>
          <p:nvPr/>
        </p:nvCxnSpPr>
        <p:spPr>
          <a:xfrm>
            <a:off x="521788" y="1044350"/>
            <a:ext cx="0" cy="3511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4" name="Google Shape;1104;p102"/>
          <p:cNvCxnSpPr/>
          <p:nvPr/>
        </p:nvCxnSpPr>
        <p:spPr>
          <a:xfrm rot="10800000">
            <a:off x="8602413" y="1053250"/>
            <a:ext cx="19800" cy="3539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05" name="Google Shape;1105;p102"/>
          <p:cNvPicPr preferRelativeResize="0"/>
          <p:nvPr/>
        </p:nvPicPr>
        <p:blipFill rotWithShape="1">
          <a:blip r:embed="rId3">
            <a:alphaModFix/>
          </a:blip>
          <a:srcRect b="22799" l="7510" r="7628" t="26138"/>
          <a:stretch/>
        </p:blipFill>
        <p:spPr>
          <a:xfrm>
            <a:off x="2205725" y="4255200"/>
            <a:ext cx="2623926" cy="88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102"/>
          <p:cNvPicPr preferRelativeResize="0"/>
          <p:nvPr/>
        </p:nvPicPr>
        <p:blipFill rotWithShape="1">
          <a:blip r:embed="rId3">
            <a:alphaModFix/>
          </a:blip>
          <a:srcRect b="22799" l="7509" r="27693" t="26138"/>
          <a:stretch/>
        </p:blipFill>
        <p:spPr>
          <a:xfrm>
            <a:off x="4829650" y="4255200"/>
            <a:ext cx="2003499" cy="8883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102"/>
          <p:cNvSpPr/>
          <p:nvPr/>
        </p:nvSpPr>
        <p:spPr>
          <a:xfrm>
            <a:off x="1250675" y="2588800"/>
            <a:ext cx="488700" cy="4683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8" name="Google Shape;1108;p102"/>
          <p:cNvCxnSpPr/>
          <p:nvPr/>
        </p:nvCxnSpPr>
        <p:spPr>
          <a:xfrm flipH="1">
            <a:off x="1482675" y="2319125"/>
            <a:ext cx="57900" cy="4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9" name="Google Shape;1109;p102"/>
          <p:cNvSpPr txBox="1"/>
          <p:nvPr/>
        </p:nvSpPr>
        <p:spPr>
          <a:xfrm>
            <a:off x="1712838" y="2678440"/>
            <a:ext cx="63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DPORT</a:t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1110" name="Google Shape;1110;p102"/>
          <p:cNvSpPr/>
          <p:nvPr/>
        </p:nvSpPr>
        <p:spPr>
          <a:xfrm>
            <a:off x="1250525" y="3114400"/>
            <a:ext cx="488700" cy="468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102"/>
          <p:cNvSpPr/>
          <p:nvPr/>
        </p:nvSpPr>
        <p:spPr>
          <a:xfrm>
            <a:off x="1250525" y="3640000"/>
            <a:ext cx="488700" cy="468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102"/>
          <p:cNvSpPr txBox="1"/>
          <p:nvPr/>
        </p:nvSpPr>
        <p:spPr>
          <a:xfrm>
            <a:off x="724638" y="2669040"/>
            <a:ext cx="63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SPORT</a:t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1113" name="Google Shape;1113;p102"/>
          <p:cNvSpPr txBox="1"/>
          <p:nvPr/>
        </p:nvSpPr>
        <p:spPr>
          <a:xfrm>
            <a:off x="1815573" y="3194650"/>
            <a:ext cx="39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DIP</a:t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1114" name="Google Shape;1114;p102"/>
          <p:cNvSpPr txBox="1"/>
          <p:nvPr/>
        </p:nvSpPr>
        <p:spPr>
          <a:xfrm>
            <a:off x="807343" y="3189940"/>
            <a:ext cx="63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SIP</a:t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1115" name="Google Shape;1115;p102"/>
          <p:cNvSpPr txBox="1"/>
          <p:nvPr/>
        </p:nvSpPr>
        <p:spPr>
          <a:xfrm>
            <a:off x="1712839" y="3724940"/>
            <a:ext cx="63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DMAC</a:t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1116" name="Google Shape;1116;p102"/>
          <p:cNvSpPr txBox="1"/>
          <p:nvPr/>
        </p:nvSpPr>
        <p:spPr>
          <a:xfrm>
            <a:off x="752800" y="3715540"/>
            <a:ext cx="63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SMAC</a:t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1117" name="Google Shape;1117;p102"/>
          <p:cNvSpPr/>
          <p:nvPr/>
        </p:nvSpPr>
        <p:spPr>
          <a:xfrm>
            <a:off x="6903424" y="2582248"/>
            <a:ext cx="1411500" cy="468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102"/>
          <p:cNvSpPr/>
          <p:nvPr/>
        </p:nvSpPr>
        <p:spPr>
          <a:xfrm>
            <a:off x="6903424" y="3107848"/>
            <a:ext cx="1411500" cy="468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102"/>
          <p:cNvSpPr/>
          <p:nvPr/>
        </p:nvSpPr>
        <p:spPr>
          <a:xfrm>
            <a:off x="6903424" y="3633448"/>
            <a:ext cx="1411500" cy="4683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102"/>
          <p:cNvSpPr/>
          <p:nvPr/>
        </p:nvSpPr>
        <p:spPr>
          <a:xfrm>
            <a:off x="7359887" y="2582248"/>
            <a:ext cx="488700" cy="4683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102"/>
          <p:cNvSpPr txBox="1"/>
          <p:nvPr/>
        </p:nvSpPr>
        <p:spPr>
          <a:xfrm>
            <a:off x="7822050" y="2671888"/>
            <a:ext cx="63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DPORT</a:t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1122" name="Google Shape;1122;p102"/>
          <p:cNvSpPr/>
          <p:nvPr/>
        </p:nvSpPr>
        <p:spPr>
          <a:xfrm>
            <a:off x="7359737" y="3107848"/>
            <a:ext cx="488700" cy="468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102"/>
          <p:cNvSpPr/>
          <p:nvPr/>
        </p:nvSpPr>
        <p:spPr>
          <a:xfrm>
            <a:off x="7359737" y="3633448"/>
            <a:ext cx="488700" cy="468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102"/>
          <p:cNvSpPr txBox="1"/>
          <p:nvPr/>
        </p:nvSpPr>
        <p:spPr>
          <a:xfrm>
            <a:off x="6833850" y="2662488"/>
            <a:ext cx="63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SPORT</a:t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1125" name="Google Shape;1125;p102"/>
          <p:cNvSpPr txBox="1"/>
          <p:nvPr/>
        </p:nvSpPr>
        <p:spPr>
          <a:xfrm>
            <a:off x="7924785" y="3188098"/>
            <a:ext cx="39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DIP</a:t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1126" name="Google Shape;1126;p102"/>
          <p:cNvSpPr txBox="1"/>
          <p:nvPr/>
        </p:nvSpPr>
        <p:spPr>
          <a:xfrm>
            <a:off x="6916555" y="3183388"/>
            <a:ext cx="63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SIP</a:t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1127" name="Google Shape;1127;p102"/>
          <p:cNvSpPr txBox="1"/>
          <p:nvPr/>
        </p:nvSpPr>
        <p:spPr>
          <a:xfrm>
            <a:off x="7808414" y="3716963"/>
            <a:ext cx="63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DMAC</a:t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1128" name="Google Shape;1128;p102"/>
          <p:cNvSpPr txBox="1"/>
          <p:nvPr/>
        </p:nvSpPr>
        <p:spPr>
          <a:xfrm>
            <a:off x="6862012" y="3708988"/>
            <a:ext cx="63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SMAC</a:t>
            </a:r>
            <a:endParaRPr b="1" sz="800">
              <a:solidFill>
                <a:schemeClr val="dk1"/>
              </a:solidFill>
            </a:endParaRPr>
          </a:p>
        </p:txBody>
      </p:sp>
      <p:cxnSp>
        <p:nvCxnSpPr>
          <p:cNvPr id="1129" name="Google Shape;1129;p102"/>
          <p:cNvCxnSpPr/>
          <p:nvPr/>
        </p:nvCxnSpPr>
        <p:spPr>
          <a:xfrm flipH="1">
            <a:off x="1465925" y="2845600"/>
            <a:ext cx="57900" cy="4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0" name="Google Shape;1130;p102"/>
          <p:cNvCxnSpPr/>
          <p:nvPr/>
        </p:nvCxnSpPr>
        <p:spPr>
          <a:xfrm flipH="1">
            <a:off x="1523375" y="3371200"/>
            <a:ext cx="57900" cy="4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1" name="Google Shape;1131;p102"/>
          <p:cNvCxnSpPr>
            <a:endCxn id="1125" idx="1"/>
          </p:cNvCxnSpPr>
          <p:nvPr/>
        </p:nvCxnSpPr>
        <p:spPr>
          <a:xfrm flipH="1" rot="10800000">
            <a:off x="7677885" y="3341998"/>
            <a:ext cx="2469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2" name="Google Shape;1132;p102"/>
          <p:cNvCxnSpPr/>
          <p:nvPr/>
        </p:nvCxnSpPr>
        <p:spPr>
          <a:xfrm flipH="1" rot="10800000">
            <a:off x="7722610" y="2811123"/>
            <a:ext cx="2469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3" name="Google Shape;1133;p102"/>
          <p:cNvCxnSpPr/>
          <p:nvPr/>
        </p:nvCxnSpPr>
        <p:spPr>
          <a:xfrm flipH="1" rot="10800000">
            <a:off x="7555560" y="2286123"/>
            <a:ext cx="114000" cy="54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03"/>
          <p:cNvSpPr/>
          <p:nvPr/>
        </p:nvSpPr>
        <p:spPr>
          <a:xfrm>
            <a:off x="794213" y="1012000"/>
            <a:ext cx="1411500" cy="468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1139" name="Google Shape;1139;p103"/>
          <p:cNvSpPr/>
          <p:nvPr/>
        </p:nvSpPr>
        <p:spPr>
          <a:xfrm>
            <a:off x="794213" y="1537600"/>
            <a:ext cx="1411500" cy="4683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</p:txBody>
      </p:sp>
      <p:sp>
        <p:nvSpPr>
          <p:cNvPr id="1140" name="Google Shape;1140;p103"/>
          <p:cNvSpPr/>
          <p:nvPr/>
        </p:nvSpPr>
        <p:spPr>
          <a:xfrm>
            <a:off x="794213" y="2063200"/>
            <a:ext cx="1411500" cy="4683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</a:t>
            </a:r>
            <a:endParaRPr/>
          </a:p>
        </p:txBody>
      </p:sp>
      <p:sp>
        <p:nvSpPr>
          <p:cNvPr id="1141" name="Google Shape;1141;p103"/>
          <p:cNvSpPr/>
          <p:nvPr/>
        </p:nvSpPr>
        <p:spPr>
          <a:xfrm>
            <a:off x="794213" y="2588800"/>
            <a:ext cx="1411500" cy="468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</a:t>
            </a:r>
            <a:endParaRPr/>
          </a:p>
        </p:txBody>
      </p:sp>
      <p:sp>
        <p:nvSpPr>
          <p:cNvPr id="1142" name="Google Shape;1142;p103"/>
          <p:cNvSpPr/>
          <p:nvPr/>
        </p:nvSpPr>
        <p:spPr>
          <a:xfrm>
            <a:off x="794213" y="3114400"/>
            <a:ext cx="1411500" cy="468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  <p:sp>
        <p:nvSpPr>
          <p:cNvPr id="1143" name="Google Shape;1143;p103"/>
          <p:cNvSpPr/>
          <p:nvPr/>
        </p:nvSpPr>
        <p:spPr>
          <a:xfrm>
            <a:off x="794213" y="3640000"/>
            <a:ext cx="1411500" cy="4683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Link</a:t>
            </a:r>
            <a:endParaRPr/>
          </a:p>
        </p:txBody>
      </p:sp>
      <p:sp>
        <p:nvSpPr>
          <p:cNvPr id="1144" name="Google Shape;1144;p103"/>
          <p:cNvSpPr/>
          <p:nvPr/>
        </p:nvSpPr>
        <p:spPr>
          <a:xfrm>
            <a:off x="794213" y="4165600"/>
            <a:ext cx="1411500" cy="4683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</a:t>
            </a:r>
            <a:endParaRPr/>
          </a:p>
        </p:txBody>
      </p:sp>
      <p:sp>
        <p:nvSpPr>
          <p:cNvPr id="1145" name="Google Shape;1145;p103"/>
          <p:cNvSpPr txBox="1"/>
          <p:nvPr/>
        </p:nvSpPr>
        <p:spPr>
          <a:xfrm>
            <a:off x="977513" y="509600"/>
            <a:ext cx="10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6" name="Google Shape;1146;p103"/>
          <p:cNvSpPr/>
          <p:nvPr/>
        </p:nvSpPr>
        <p:spPr>
          <a:xfrm>
            <a:off x="6906913" y="1012000"/>
            <a:ext cx="1411500" cy="468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1147" name="Google Shape;1147;p103"/>
          <p:cNvSpPr/>
          <p:nvPr/>
        </p:nvSpPr>
        <p:spPr>
          <a:xfrm>
            <a:off x="6906913" y="1537600"/>
            <a:ext cx="1411500" cy="4683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</p:txBody>
      </p:sp>
      <p:sp>
        <p:nvSpPr>
          <p:cNvPr id="1148" name="Google Shape;1148;p103"/>
          <p:cNvSpPr/>
          <p:nvPr/>
        </p:nvSpPr>
        <p:spPr>
          <a:xfrm>
            <a:off x="6906913" y="2063200"/>
            <a:ext cx="1411500" cy="4683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</a:t>
            </a:r>
            <a:endParaRPr/>
          </a:p>
        </p:txBody>
      </p:sp>
      <p:sp>
        <p:nvSpPr>
          <p:cNvPr id="1149" name="Google Shape;1149;p103"/>
          <p:cNvSpPr/>
          <p:nvPr/>
        </p:nvSpPr>
        <p:spPr>
          <a:xfrm>
            <a:off x="6906913" y="2588800"/>
            <a:ext cx="1411500" cy="468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</a:t>
            </a:r>
            <a:endParaRPr/>
          </a:p>
        </p:txBody>
      </p:sp>
      <p:sp>
        <p:nvSpPr>
          <p:cNvPr id="1150" name="Google Shape;1150;p103"/>
          <p:cNvSpPr/>
          <p:nvPr/>
        </p:nvSpPr>
        <p:spPr>
          <a:xfrm>
            <a:off x="6906913" y="3114400"/>
            <a:ext cx="1411500" cy="468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  <p:sp>
        <p:nvSpPr>
          <p:cNvPr id="1151" name="Google Shape;1151;p103"/>
          <p:cNvSpPr/>
          <p:nvPr/>
        </p:nvSpPr>
        <p:spPr>
          <a:xfrm>
            <a:off x="6906913" y="3640000"/>
            <a:ext cx="1411500" cy="4683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Link</a:t>
            </a:r>
            <a:endParaRPr/>
          </a:p>
        </p:txBody>
      </p:sp>
      <p:sp>
        <p:nvSpPr>
          <p:cNvPr id="1152" name="Google Shape;1152;p103"/>
          <p:cNvSpPr/>
          <p:nvPr/>
        </p:nvSpPr>
        <p:spPr>
          <a:xfrm>
            <a:off x="6906913" y="4165600"/>
            <a:ext cx="1411500" cy="4683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</a:t>
            </a:r>
            <a:endParaRPr/>
          </a:p>
        </p:txBody>
      </p:sp>
      <p:sp>
        <p:nvSpPr>
          <p:cNvPr id="1153" name="Google Shape;1153;p103"/>
          <p:cNvSpPr txBox="1"/>
          <p:nvPr/>
        </p:nvSpPr>
        <p:spPr>
          <a:xfrm>
            <a:off x="7090213" y="509600"/>
            <a:ext cx="10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Server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154" name="Google Shape;1154;p103"/>
          <p:cNvCxnSpPr/>
          <p:nvPr/>
        </p:nvCxnSpPr>
        <p:spPr>
          <a:xfrm>
            <a:off x="521788" y="1044350"/>
            <a:ext cx="0" cy="3511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5" name="Google Shape;1155;p103"/>
          <p:cNvCxnSpPr/>
          <p:nvPr/>
        </p:nvCxnSpPr>
        <p:spPr>
          <a:xfrm rot="10800000">
            <a:off x="8602413" y="1053250"/>
            <a:ext cx="19800" cy="3539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6" name="Google Shape;1156;p103"/>
          <p:cNvSpPr txBox="1"/>
          <p:nvPr/>
        </p:nvSpPr>
        <p:spPr>
          <a:xfrm>
            <a:off x="425932" y="109400"/>
            <a:ext cx="37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Across networks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57" name="Google Shape;1157;p103"/>
          <p:cNvPicPr preferRelativeResize="0"/>
          <p:nvPr/>
        </p:nvPicPr>
        <p:blipFill rotWithShape="1">
          <a:blip r:embed="rId3">
            <a:alphaModFix/>
          </a:blip>
          <a:srcRect b="22799" l="7510" r="7628" t="26138"/>
          <a:stretch/>
        </p:blipFill>
        <p:spPr>
          <a:xfrm>
            <a:off x="1883175" y="4633900"/>
            <a:ext cx="1284801" cy="4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103"/>
          <p:cNvSpPr txBox="1"/>
          <p:nvPr/>
        </p:nvSpPr>
        <p:spPr>
          <a:xfrm>
            <a:off x="3059593" y="3171539"/>
            <a:ext cx="10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Switch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9" name="Google Shape;1159;p103"/>
          <p:cNvSpPr/>
          <p:nvPr/>
        </p:nvSpPr>
        <p:spPr>
          <a:xfrm>
            <a:off x="2865030" y="3629039"/>
            <a:ext cx="1411500" cy="4683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Link</a:t>
            </a:r>
            <a:endParaRPr/>
          </a:p>
        </p:txBody>
      </p:sp>
      <p:sp>
        <p:nvSpPr>
          <p:cNvPr id="1160" name="Google Shape;1160;p103"/>
          <p:cNvSpPr/>
          <p:nvPr/>
        </p:nvSpPr>
        <p:spPr>
          <a:xfrm>
            <a:off x="2865030" y="4154639"/>
            <a:ext cx="1411500" cy="4683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</a:t>
            </a:r>
            <a:endParaRPr/>
          </a:p>
        </p:txBody>
      </p:sp>
      <p:pic>
        <p:nvPicPr>
          <p:cNvPr id="1161" name="Google Shape;1161;p103"/>
          <p:cNvPicPr preferRelativeResize="0"/>
          <p:nvPr/>
        </p:nvPicPr>
        <p:blipFill rotWithShape="1">
          <a:blip r:embed="rId3">
            <a:alphaModFix/>
          </a:blip>
          <a:srcRect b="22799" l="7510" r="7628" t="26138"/>
          <a:stretch/>
        </p:blipFill>
        <p:spPr>
          <a:xfrm>
            <a:off x="4043700" y="4650950"/>
            <a:ext cx="1284801" cy="4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103"/>
          <p:cNvSpPr txBox="1"/>
          <p:nvPr/>
        </p:nvSpPr>
        <p:spPr>
          <a:xfrm>
            <a:off x="5141655" y="2635139"/>
            <a:ext cx="10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Router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3" name="Google Shape;1163;p103"/>
          <p:cNvSpPr/>
          <p:nvPr/>
        </p:nvSpPr>
        <p:spPr>
          <a:xfrm>
            <a:off x="4958355" y="3120489"/>
            <a:ext cx="1411500" cy="468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  <p:sp>
        <p:nvSpPr>
          <p:cNvPr id="1164" name="Google Shape;1164;p103"/>
          <p:cNvSpPr/>
          <p:nvPr/>
        </p:nvSpPr>
        <p:spPr>
          <a:xfrm>
            <a:off x="4958355" y="3646089"/>
            <a:ext cx="1411500" cy="4683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Link</a:t>
            </a:r>
            <a:endParaRPr/>
          </a:p>
        </p:txBody>
      </p:sp>
      <p:sp>
        <p:nvSpPr>
          <p:cNvPr id="1165" name="Google Shape;1165;p103"/>
          <p:cNvSpPr/>
          <p:nvPr/>
        </p:nvSpPr>
        <p:spPr>
          <a:xfrm>
            <a:off x="4958355" y="4171689"/>
            <a:ext cx="1411500" cy="4683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</a:t>
            </a:r>
            <a:endParaRPr/>
          </a:p>
        </p:txBody>
      </p:sp>
      <p:pic>
        <p:nvPicPr>
          <p:cNvPr id="1166" name="Google Shape;1166;p103"/>
          <p:cNvPicPr preferRelativeResize="0"/>
          <p:nvPr/>
        </p:nvPicPr>
        <p:blipFill rotWithShape="1">
          <a:blip r:embed="rId3">
            <a:alphaModFix/>
          </a:blip>
          <a:srcRect b="22799" l="7510" r="7628" t="26138"/>
          <a:stretch/>
        </p:blipFill>
        <p:spPr>
          <a:xfrm>
            <a:off x="6047450" y="4650950"/>
            <a:ext cx="1284801" cy="434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7" name="Google Shape;1167;p103"/>
          <p:cNvCxnSpPr/>
          <p:nvPr/>
        </p:nvCxnSpPr>
        <p:spPr>
          <a:xfrm flipH="1" rot="10800000">
            <a:off x="2654553" y="3648550"/>
            <a:ext cx="15300" cy="919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8" name="Google Shape;1168;p103"/>
          <p:cNvCxnSpPr/>
          <p:nvPr/>
        </p:nvCxnSpPr>
        <p:spPr>
          <a:xfrm flipH="1">
            <a:off x="4471700" y="3655900"/>
            <a:ext cx="20100" cy="905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9" name="Google Shape;1169;p103"/>
          <p:cNvCxnSpPr/>
          <p:nvPr/>
        </p:nvCxnSpPr>
        <p:spPr>
          <a:xfrm rot="10800000">
            <a:off x="4764400" y="3144550"/>
            <a:ext cx="7800" cy="1459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0" name="Google Shape;1170;p103"/>
          <p:cNvCxnSpPr/>
          <p:nvPr/>
        </p:nvCxnSpPr>
        <p:spPr>
          <a:xfrm flipH="1">
            <a:off x="6556330" y="3176350"/>
            <a:ext cx="7500" cy="1395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04"/>
          <p:cNvSpPr/>
          <p:nvPr/>
        </p:nvSpPr>
        <p:spPr>
          <a:xfrm>
            <a:off x="794213" y="1012000"/>
            <a:ext cx="1411500" cy="468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1176" name="Google Shape;1176;p104"/>
          <p:cNvSpPr/>
          <p:nvPr/>
        </p:nvSpPr>
        <p:spPr>
          <a:xfrm>
            <a:off x="794213" y="1537600"/>
            <a:ext cx="1411500" cy="4683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</p:txBody>
      </p:sp>
      <p:sp>
        <p:nvSpPr>
          <p:cNvPr id="1177" name="Google Shape;1177;p104"/>
          <p:cNvSpPr/>
          <p:nvPr/>
        </p:nvSpPr>
        <p:spPr>
          <a:xfrm>
            <a:off x="794213" y="2063200"/>
            <a:ext cx="1411500" cy="4683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</a:t>
            </a:r>
            <a:endParaRPr/>
          </a:p>
        </p:txBody>
      </p:sp>
      <p:sp>
        <p:nvSpPr>
          <p:cNvPr id="1178" name="Google Shape;1178;p104"/>
          <p:cNvSpPr/>
          <p:nvPr/>
        </p:nvSpPr>
        <p:spPr>
          <a:xfrm>
            <a:off x="794213" y="2588800"/>
            <a:ext cx="1411500" cy="468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</a:t>
            </a:r>
            <a:endParaRPr/>
          </a:p>
        </p:txBody>
      </p:sp>
      <p:sp>
        <p:nvSpPr>
          <p:cNvPr id="1179" name="Google Shape;1179;p104"/>
          <p:cNvSpPr/>
          <p:nvPr/>
        </p:nvSpPr>
        <p:spPr>
          <a:xfrm>
            <a:off x="794213" y="3114400"/>
            <a:ext cx="1411500" cy="468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  <p:sp>
        <p:nvSpPr>
          <p:cNvPr id="1180" name="Google Shape;1180;p104"/>
          <p:cNvSpPr/>
          <p:nvPr/>
        </p:nvSpPr>
        <p:spPr>
          <a:xfrm>
            <a:off x="794213" y="3640000"/>
            <a:ext cx="1411500" cy="4683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Link</a:t>
            </a:r>
            <a:endParaRPr/>
          </a:p>
        </p:txBody>
      </p:sp>
      <p:sp>
        <p:nvSpPr>
          <p:cNvPr id="1181" name="Google Shape;1181;p104"/>
          <p:cNvSpPr/>
          <p:nvPr/>
        </p:nvSpPr>
        <p:spPr>
          <a:xfrm>
            <a:off x="794213" y="4165600"/>
            <a:ext cx="1411500" cy="4683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</a:t>
            </a:r>
            <a:endParaRPr/>
          </a:p>
        </p:txBody>
      </p:sp>
      <p:sp>
        <p:nvSpPr>
          <p:cNvPr id="1182" name="Google Shape;1182;p104"/>
          <p:cNvSpPr txBox="1"/>
          <p:nvPr/>
        </p:nvSpPr>
        <p:spPr>
          <a:xfrm>
            <a:off x="977513" y="509600"/>
            <a:ext cx="10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3" name="Google Shape;1183;p104"/>
          <p:cNvSpPr/>
          <p:nvPr/>
        </p:nvSpPr>
        <p:spPr>
          <a:xfrm>
            <a:off x="6906913" y="1012000"/>
            <a:ext cx="1411500" cy="468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1184" name="Google Shape;1184;p104"/>
          <p:cNvSpPr/>
          <p:nvPr/>
        </p:nvSpPr>
        <p:spPr>
          <a:xfrm>
            <a:off x="6906913" y="1537600"/>
            <a:ext cx="1411500" cy="4683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</p:txBody>
      </p:sp>
      <p:sp>
        <p:nvSpPr>
          <p:cNvPr id="1185" name="Google Shape;1185;p104"/>
          <p:cNvSpPr/>
          <p:nvPr/>
        </p:nvSpPr>
        <p:spPr>
          <a:xfrm>
            <a:off x="6906913" y="2063200"/>
            <a:ext cx="1411500" cy="4683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</a:t>
            </a:r>
            <a:endParaRPr/>
          </a:p>
        </p:txBody>
      </p:sp>
      <p:sp>
        <p:nvSpPr>
          <p:cNvPr id="1186" name="Google Shape;1186;p104"/>
          <p:cNvSpPr/>
          <p:nvPr/>
        </p:nvSpPr>
        <p:spPr>
          <a:xfrm>
            <a:off x="6906913" y="2588800"/>
            <a:ext cx="1411500" cy="468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</a:t>
            </a:r>
            <a:endParaRPr/>
          </a:p>
        </p:txBody>
      </p:sp>
      <p:sp>
        <p:nvSpPr>
          <p:cNvPr id="1187" name="Google Shape;1187;p104"/>
          <p:cNvSpPr/>
          <p:nvPr/>
        </p:nvSpPr>
        <p:spPr>
          <a:xfrm>
            <a:off x="6906913" y="3114400"/>
            <a:ext cx="1411500" cy="468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  <p:sp>
        <p:nvSpPr>
          <p:cNvPr id="1188" name="Google Shape;1188;p104"/>
          <p:cNvSpPr/>
          <p:nvPr/>
        </p:nvSpPr>
        <p:spPr>
          <a:xfrm>
            <a:off x="6906913" y="3640000"/>
            <a:ext cx="1411500" cy="4683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Link</a:t>
            </a:r>
            <a:endParaRPr/>
          </a:p>
        </p:txBody>
      </p:sp>
      <p:sp>
        <p:nvSpPr>
          <p:cNvPr id="1189" name="Google Shape;1189;p104"/>
          <p:cNvSpPr/>
          <p:nvPr/>
        </p:nvSpPr>
        <p:spPr>
          <a:xfrm>
            <a:off x="6906913" y="4165600"/>
            <a:ext cx="1411500" cy="4683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</a:t>
            </a:r>
            <a:endParaRPr/>
          </a:p>
        </p:txBody>
      </p:sp>
      <p:sp>
        <p:nvSpPr>
          <p:cNvPr id="1190" name="Google Shape;1190;p104"/>
          <p:cNvSpPr txBox="1"/>
          <p:nvPr/>
        </p:nvSpPr>
        <p:spPr>
          <a:xfrm>
            <a:off x="7070163" y="437650"/>
            <a:ext cx="104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 Server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191" name="Google Shape;1191;p104"/>
          <p:cNvCxnSpPr/>
          <p:nvPr/>
        </p:nvCxnSpPr>
        <p:spPr>
          <a:xfrm>
            <a:off x="521788" y="1044350"/>
            <a:ext cx="0" cy="3511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2" name="Google Shape;1192;p104"/>
          <p:cNvCxnSpPr/>
          <p:nvPr/>
        </p:nvCxnSpPr>
        <p:spPr>
          <a:xfrm rot="10800000">
            <a:off x="8602413" y="1053250"/>
            <a:ext cx="19800" cy="3539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3" name="Google Shape;1193;p104"/>
          <p:cNvSpPr txBox="1"/>
          <p:nvPr/>
        </p:nvSpPr>
        <p:spPr>
          <a:xfrm>
            <a:off x="425932" y="109400"/>
            <a:ext cx="37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Across networks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94" name="Google Shape;1194;p104"/>
          <p:cNvPicPr preferRelativeResize="0"/>
          <p:nvPr/>
        </p:nvPicPr>
        <p:blipFill rotWithShape="1">
          <a:blip r:embed="rId3">
            <a:alphaModFix/>
          </a:blip>
          <a:srcRect b="22799" l="7510" r="7628" t="26138"/>
          <a:stretch/>
        </p:blipFill>
        <p:spPr>
          <a:xfrm>
            <a:off x="1883175" y="4633900"/>
            <a:ext cx="1284801" cy="4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104"/>
          <p:cNvSpPr txBox="1"/>
          <p:nvPr/>
        </p:nvSpPr>
        <p:spPr>
          <a:xfrm>
            <a:off x="3016668" y="1740439"/>
            <a:ext cx="104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Layer 4 Proxy, Firewall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6" name="Google Shape;1196;p104"/>
          <p:cNvSpPr/>
          <p:nvPr/>
        </p:nvSpPr>
        <p:spPr>
          <a:xfrm>
            <a:off x="2865030" y="3629039"/>
            <a:ext cx="1411500" cy="4683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Link</a:t>
            </a:r>
            <a:endParaRPr/>
          </a:p>
        </p:txBody>
      </p:sp>
      <p:sp>
        <p:nvSpPr>
          <p:cNvPr id="1197" name="Google Shape;1197;p104"/>
          <p:cNvSpPr/>
          <p:nvPr/>
        </p:nvSpPr>
        <p:spPr>
          <a:xfrm>
            <a:off x="2865030" y="4154639"/>
            <a:ext cx="1411500" cy="4683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</a:t>
            </a:r>
            <a:endParaRPr/>
          </a:p>
        </p:txBody>
      </p:sp>
      <p:pic>
        <p:nvPicPr>
          <p:cNvPr id="1198" name="Google Shape;1198;p104"/>
          <p:cNvPicPr preferRelativeResize="0"/>
          <p:nvPr/>
        </p:nvPicPr>
        <p:blipFill rotWithShape="1">
          <a:blip r:embed="rId3">
            <a:alphaModFix/>
          </a:blip>
          <a:srcRect b="22799" l="7510" r="7628" t="26138"/>
          <a:stretch/>
        </p:blipFill>
        <p:spPr>
          <a:xfrm>
            <a:off x="4043700" y="4650950"/>
            <a:ext cx="1284801" cy="4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104"/>
          <p:cNvSpPr txBox="1"/>
          <p:nvPr/>
        </p:nvSpPr>
        <p:spPr>
          <a:xfrm>
            <a:off x="4944728" y="247550"/>
            <a:ext cx="143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Layer 7 Load Balancer/CDN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0" name="Google Shape;1200;p104"/>
          <p:cNvSpPr/>
          <p:nvPr/>
        </p:nvSpPr>
        <p:spPr>
          <a:xfrm>
            <a:off x="4958355" y="3120489"/>
            <a:ext cx="1411500" cy="468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  <p:sp>
        <p:nvSpPr>
          <p:cNvPr id="1201" name="Google Shape;1201;p104"/>
          <p:cNvSpPr/>
          <p:nvPr/>
        </p:nvSpPr>
        <p:spPr>
          <a:xfrm>
            <a:off x="4958355" y="3646089"/>
            <a:ext cx="1411500" cy="4683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Link</a:t>
            </a:r>
            <a:endParaRPr/>
          </a:p>
        </p:txBody>
      </p:sp>
      <p:sp>
        <p:nvSpPr>
          <p:cNvPr id="1202" name="Google Shape;1202;p104"/>
          <p:cNvSpPr/>
          <p:nvPr/>
        </p:nvSpPr>
        <p:spPr>
          <a:xfrm>
            <a:off x="4958355" y="4171689"/>
            <a:ext cx="1411500" cy="4683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</a:t>
            </a:r>
            <a:endParaRPr/>
          </a:p>
        </p:txBody>
      </p:sp>
      <p:pic>
        <p:nvPicPr>
          <p:cNvPr id="1203" name="Google Shape;1203;p104"/>
          <p:cNvPicPr preferRelativeResize="0"/>
          <p:nvPr/>
        </p:nvPicPr>
        <p:blipFill rotWithShape="1">
          <a:blip r:embed="rId3">
            <a:alphaModFix/>
          </a:blip>
          <a:srcRect b="22799" l="7510" r="7628" t="26138"/>
          <a:stretch/>
        </p:blipFill>
        <p:spPr>
          <a:xfrm>
            <a:off x="6047450" y="4650950"/>
            <a:ext cx="1284801" cy="434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4" name="Google Shape;1204;p104"/>
          <p:cNvCxnSpPr/>
          <p:nvPr/>
        </p:nvCxnSpPr>
        <p:spPr>
          <a:xfrm rot="10800000">
            <a:off x="2638653" y="2603650"/>
            <a:ext cx="15900" cy="1964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5" name="Google Shape;1205;p104"/>
          <p:cNvCxnSpPr/>
          <p:nvPr/>
        </p:nvCxnSpPr>
        <p:spPr>
          <a:xfrm flipH="1">
            <a:off x="4471575" y="2596450"/>
            <a:ext cx="8700" cy="1964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6" name="Google Shape;1206;p104"/>
          <p:cNvCxnSpPr/>
          <p:nvPr/>
        </p:nvCxnSpPr>
        <p:spPr>
          <a:xfrm flipH="1" rot="10800000">
            <a:off x="4772200" y="1044250"/>
            <a:ext cx="4500" cy="3559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7" name="Google Shape;1207;p104"/>
          <p:cNvCxnSpPr/>
          <p:nvPr/>
        </p:nvCxnSpPr>
        <p:spPr>
          <a:xfrm flipH="1">
            <a:off x="6556425" y="1037175"/>
            <a:ext cx="26400" cy="3535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8" name="Google Shape;1208;p104"/>
          <p:cNvSpPr/>
          <p:nvPr/>
        </p:nvSpPr>
        <p:spPr>
          <a:xfrm>
            <a:off x="2876293" y="3103439"/>
            <a:ext cx="1411500" cy="468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  <p:sp>
        <p:nvSpPr>
          <p:cNvPr id="1209" name="Google Shape;1209;p104"/>
          <p:cNvSpPr/>
          <p:nvPr/>
        </p:nvSpPr>
        <p:spPr>
          <a:xfrm>
            <a:off x="4958363" y="1018100"/>
            <a:ext cx="1411500" cy="468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1210" name="Google Shape;1210;p104"/>
          <p:cNvSpPr/>
          <p:nvPr/>
        </p:nvSpPr>
        <p:spPr>
          <a:xfrm>
            <a:off x="4958363" y="1543700"/>
            <a:ext cx="1411500" cy="4683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</p:txBody>
      </p:sp>
      <p:sp>
        <p:nvSpPr>
          <p:cNvPr id="1211" name="Google Shape;1211;p104"/>
          <p:cNvSpPr/>
          <p:nvPr/>
        </p:nvSpPr>
        <p:spPr>
          <a:xfrm>
            <a:off x="4958363" y="2069300"/>
            <a:ext cx="1411500" cy="4683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</a:t>
            </a:r>
            <a:endParaRPr/>
          </a:p>
        </p:txBody>
      </p:sp>
      <p:sp>
        <p:nvSpPr>
          <p:cNvPr id="1212" name="Google Shape;1212;p104"/>
          <p:cNvSpPr/>
          <p:nvPr/>
        </p:nvSpPr>
        <p:spPr>
          <a:xfrm>
            <a:off x="4958363" y="2594900"/>
            <a:ext cx="1411500" cy="468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</a:t>
            </a:r>
            <a:endParaRPr/>
          </a:p>
        </p:txBody>
      </p:sp>
      <p:sp>
        <p:nvSpPr>
          <p:cNvPr id="1213" name="Google Shape;1213;p104"/>
          <p:cNvSpPr/>
          <p:nvPr/>
        </p:nvSpPr>
        <p:spPr>
          <a:xfrm>
            <a:off x="2876288" y="2577850"/>
            <a:ext cx="1411500" cy="468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shortcomings of the OSI Model</a:t>
            </a:r>
            <a:endParaRPr/>
          </a:p>
        </p:txBody>
      </p:sp>
      <p:sp>
        <p:nvSpPr>
          <p:cNvPr id="1219" name="Google Shape;1219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OSI Model has too many layers which can be hard to comprehend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 to argue about which layer does what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Simpler to deal with Layers 5-6-7 as just one layer, application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TCP/IP Model does just that</a:t>
            </a:r>
            <a:endParaRPr/>
          </a:p>
        </p:txBody>
      </p:sp>
      <p:sp>
        <p:nvSpPr>
          <p:cNvPr id="1220" name="Google Shape;1220;p105"/>
          <p:cNvSpPr txBox="1"/>
          <p:nvPr>
            <p:ph idx="4294967295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TCP/IP Model</a:t>
            </a:r>
            <a:endParaRPr/>
          </a:p>
        </p:txBody>
      </p:sp>
      <p:sp>
        <p:nvSpPr>
          <p:cNvPr id="1226" name="Google Shape;1226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Much simpler than OSI just 4 layers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 (Layer 5, 6 and 7)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Transport (Layer 4)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Internet (Layer 3)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link (Layer 2)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Physical layer is not officially covered in the model</a:t>
            </a:r>
            <a:endParaRPr/>
          </a:p>
        </p:txBody>
      </p:sp>
      <p:sp>
        <p:nvSpPr>
          <p:cNvPr id="1227" name="Google Shape;1227;p106"/>
          <p:cNvSpPr txBox="1"/>
          <p:nvPr>
            <p:ph idx="4294967295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OSI Model Summary</a:t>
            </a:r>
            <a:endParaRPr/>
          </a:p>
        </p:txBody>
      </p:sp>
      <p:sp>
        <p:nvSpPr>
          <p:cNvPr id="1233" name="Google Shape;1233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do we need a communication model?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the OSI Model?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device in the network doesn’t have to map the entire 7 layers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TCP/IP is simpler model</a:t>
            </a:r>
            <a:endParaRPr/>
          </a:p>
        </p:txBody>
      </p:sp>
      <p:sp>
        <p:nvSpPr>
          <p:cNvPr id="1234" name="Google Shape;1234;p107"/>
          <p:cNvSpPr txBox="1"/>
          <p:nvPr>
            <p:ph idx="4294967295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08"/>
          <p:cNvSpPr txBox="1"/>
          <p:nvPr>
            <p:ph type="ctrTitle"/>
          </p:nvPr>
        </p:nvSpPr>
        <p:spPr>
          <a:xfrm>
            <a:off x="311708" y="5502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UDP</a:t>
            </a:r>
            <a:endParaRPr/>
          </a:p>
        </p:txBody>
      </p:sp>
      <p:sp>
        <p:nvSpPr>
          <p:cNvPr id="1240" name="Google Shape;1240;p108"/>
          <p:cNvSpPr txBox="1"/>
          <p:nvPr>
            <p:ph idx="1" type="subTitle"/>
          </p:nvPr>
        </p:nvSpPr>
        <p:spPr>
          <a:xfrm>
            <a:off x="311700" y="24955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Datagram Protocol</a:t>
            </a:r>
            <a:endParaRPr/>
          </a:p>
        </p:txBody>
      </p:sp>
      <p:sp>
        <p:nvSpPr>
          <p:cNvPr id="1241" name="Google Shape;1241;p108"/>
          <p:cNvSpPr txBox="1"/>
          <p:nvPr>
            <p:ph idx="1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UDP</a:t>
            </a:r>
            <a:endParaRPr/>
          </a:p>
        </p:txBody>
      </p:sp>
      <p:sp>
        <p:nvSpPr>
          <p:cNvPr id="1247" name="Google Shape;1247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Stands for User Datagram Protocol 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Message Based </a:t>
            </a:r>
            <a:r>
              <a:rPr lang="en"/>
              <a:t>Layer 4 protocol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Ability to address processes in a host using ports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protocol to send and receive messages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Prior communication not required (double edge sword)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Stateless no knowledge is stored on the host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 byte header Datagram</a:t>
            </a:r>
            <a:endParaRPr/>
          </a:p>
        </p:txBody>
      </p:sp>
      <p:sp>
        <p:nvSpPr>
          <p:cNvPr id="1248" name="Google Shape;1248;p109"/>
          <p:cNvSpPr txBox="1"/>
          <p:nvPr>
            <p:ph idx="4294967295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UDP Use cases</a:t>
            </a:r>
            <a:endParaRPr/>
          </a:p>
        </p:txBody>
      </p:sp>
      <p:sp>
        <p:nvSpPr>
          <p:cNvPr id="1254" name="Google Shape;1254;p110"/>
          <p:cNvSpPr txBox="1"/>
          <p:nvPr>
            <p:ph idx="1" type="body"/>
          </p:nvPr>
        </p:nvSpPr>
        <p:spPr>
          <a:xfrm>
            <a:off x="311700" y="1152475"/>
            <a:ext cx="8520600" cy="15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Video streaming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VPN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DNS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WebRTC</a:t>
            </a:r>
            <a:endParaRPr/>
          </a:p>
        </p:txBody>
      </p:sp>
      <p:sp>
        <p:nvSpPr>
          <p:cNvPr id="1255" name="Google Shape;1255;p110"/>
          <p:cNvSpPr txBox="1"/>
          <p:nvPr>
            <p:ph idx="4294967295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  <p:cxnSp>
        <p:nvCxnSpPr>
          <p:cNvPr id="1256" name="Google Shape;1256;p110"/>
          <p:cNvCxnSpPr>
            <a:stCxn id="1257" idx="1"/>
            <a:endCxn id="1258" idx="3"/>
          </p:cNvCxnSpPr>
          <p:nvPr/>
        </p:nvCxnSpPr>
        <p:spPr>
          <a:xfrm flipH="1">
            <a:off x="1594063" y="3649025"/>
            <a:ext cx="2717400" cy="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9" name="Google Shape;1259;p110"/>
          <p:cNvGrpSpPr/>
          <p:nvPr/>
        </p:nvGrpSpPr>
        <p:grpSpPr>
          <a:xfrm>
            <a:off x="4311463" y="3387400"/>
            <a:ext cx="790176" cy="523250"/>
            <a:chOff x="6861863" y="3530550"/>
            <a:chExt cx="790176" cy="523250"/>
          </a:xfrm>
        </p:grpSpPr>
        <p:pic>
          <p:nvPicPr>
            <p:cNvPr id="1257" name="Google Shape;1257;p110"/>
            <p:cNvPicPr preferRelativeResize="0"/>
            <p:nvPr/>
          </p:nvPicPr>
          <p:blipFill rotWithShape="1">
            <a:blip r:embed="rId3">
              <a:alphaModFix/>
            </a:blip>
            <a:srcRect b="7747" l="12647" r="11801" t="6452"/>
            <a:stretch/>
          </p:blipFill>
          <p:spPr>
            <a:xfrm>
              <a:off x="6861863" y="35305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0" name="Google Shape;1260;p110"/>
            <p:cNvSpPr txBox="1"/>
            <p:nvPr/>
          </p:nvSpPr>
          <p:spPr>
            <a:xfrm>
              <a:off x="7071113" y="3592075"/>
              <a:ext cx="37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B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261" name="Google Shape;1261;p110"/>
          <p:cNvGrpSpPr/>
          <p:nvPr/>
        </p:nvGrpSpPr>
        <p:grpSpPr>
          <a:xfrm>
            <a:off x="803925" y="3391575"/>
            <a:ext cx="790176" cy="523250"/>
            <a:chOff x="2666325" y="4298650"/>
            <a:chExt cx="790176" cy="523250"/>
          </a:xfrm>
        </p:grpSpPr>
        <p:pic>
          <p:nvPicPr>
            <p:cNvPr id="1258" name="Google Shape;1258;p110"/>
            <p:cNvPicPr preferRelativeResize="0"/>
            <p:nvPr/>
          </p:nvPicPr>
          <p:blipFill rotWithShape="1">
            <a:blip r:embed="rId3">
              <a:alphaModFix/>
            </a:blip>
            <a:srcRect b="7747" l="12647" r="11801" t="6452"/>
            <a:stretch/>
          </p:blipFill>
          <p:spPr>
            <a:xfrm>
              <a:off x="2666325" y="42986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2" name="Google Shape;1262;p110"/>
            <p:cNvSpPr txBox="1"/>
            <p:nvPr/>
          </p:nvSpPr>
          <p:spPr>
            <a:xfrm>
              <a:off x="2875538" y="4298650"/>
              <a:ext cx="37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A</a:t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Multiplexing and demultiplexing</a:t>
            </a:r>
            <a:endParaRPr/>
          </a:p>
        </p:txBody>
      </p:sp>
      <p:sp>
        <p:nvSpPr>
          <p:cNvPr id="1268" name="Google Shape;1268;p111"/>
          <p:cNvSpPr txBox="1"/>
          <p:nvPr>
            <p:ph idx="1" type="body"/>
          </p:nvPr>
        </p:nvSpPr>
        <p:spPr>
          <a:xfrm>
            <a:off x="311700" y="1152475"/>
            <a:ext cx="8520600" cy="19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IP target hosts only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Hosts run many apps each with different requirements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Ports now identify the “app” or “process”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Sender multiplexes all its apps into UDP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Receiver demultiplex UDP datagrams to each app</a:t>
            </a:r>
            <a:endParaRPr/>
          </a:p>
        </p:txBody>
      </p:sp>
      <p:sp>
        <p:nvSpPr>
          <p:cNvPr id="1269" name="Google Shape;1269;p111"/>
          <p:cNvSpPr txBox="1"/>
          <p:nvPr>
            <p:ph idx="4294967295" type="subTitle"/>
          </p:nvPr>
        </p:nvSpPr>
        <p:spPr>
          <a:xfrm>
            <a:off x="7540450" y="67925"/>
            <a:ext cx="15522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825"/>
              <a:t>husseinnasser</a:t>
            </a:r>
            <a:endParaRPr sz="825"/>
          </a:p>
        </p:txBody>
      </p:sp>
      <p:cxnSp>
        <p:nvCxnSpPr>
          <p:cNvPr id="1270" name="Google Shape;1270;p111"/>
          <p:cNvCxnSpPr>
            <a:stCxn id="1271" idx="1"/>
            <a:endCxn id="1272" idx="3"/>
          </p:cNvCxnSpPr>
          <p:nvPr/>
        </p:nvCxnSpPr>
        <p:spPr>
          <a:xfrm flipH="1">
            <a:off x="2483188" y="3656475"/>
            <a:ext cx="1976400" cy="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73" name="Google Shape;1273;p111"/>
          <p:cNvGrpSpPr/>
          <p:nvPr/>
        </p:nvGrpSpPr>
        <p:grpSpPr>
          <a:xfrm>
            <a:off x="4459588" y="3394850"/>
            <a:ext cx="790176" cy="523250"/>
            <a:chOff x="6861863" y="3530550"/>
            <a:chExt cx="790176" cy="523250"/>
          </a:xfrm>
        </p:grpSpPr>
        <p:pic>
          <p:nvPicPr>
            <p:cNvPr id="1271" name="Google Shape;1271;p111"/>
            <p:cNvPicPr preferRelativeResize="0"/>
            <p:nvPr/>
          </p:nvPicPr>
          <p:blipFill rotWithShape="1">
            <a:blip r:embed="rId3">
              <a:alphaModFix/>
            </a:blip>
            <a:srcRect b="7747" l="12647" r="11801" t="6452"/>
            <a:stretch/>
          </p:blipFill>
          <p:spPr>
            <a:xfrm>
              <a:off x="6861863" y="3530550"/>
              <a:ext cx="790176" cy="5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4" name="Google Shape;1274;p111"/>
            <p:cNvSpPr txBox="1"/>
            <p:nvPr/>
          </p:nvSpPr>
          <p:spPr>
            <a:xfrm>
              <a:off x="7071113" y="3592075"/>
              <a:ext cx="37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272" name="Google Shape;1272;p111"/>
          <p:cNvPicPr preferRelativeResize="0"/>
          <p:nvPr/>
        </p:nvPicPr>
        <p:blipFill rotWithShape="1">
          <a:blip r:embed="rId3">
            <a:alphaModFix/>
          </a:blip>
          <a:srcRect b="7747" l="12647" r="11801" t="6452"/>
          <a:stretch/>
        </p:blipFill>
        <p:spPr>
          <a:xfrm>
            <a:off x="1692900" y="3398650"/>
            <a:ext cx="790176" cy="5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111"/>
          <p:cNvSpPr txBox="1"/>
          <p:nvPr/>
        </p:nvSpPr>
        <p:spPr>
          <a:xfrm>
            <a:off x="1692900" y="3921900"/>
            <a:ext cx="89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10.0.0.1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76" name="Google Shape;1276;p111"/>
          <p:cNvSpPr txBox="1"/>
          <p:nvPr/>
        </p:nvSpPr>
        <p:spPr>
          <a:xfrm>
            <a:off x="4496988" y="3926325"/>
            <a:ext cx="89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10.0.0.2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77" name="Google Shape;1277;p111"/>
          <p:cNvSpPr txBox="1"/>
          <p:nvPr/>
        </p:nvSpPr>
        <p:spPr>
          <a:xfrm>
            <a:off x="389325" y="3308000"/>
            <a:ext cx="1219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App1-port 5555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App2-port 7712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App3-port 2222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78" name="Google Shape;1278;p111"/>
          <p:cNvSpPr txBox="1"/>
          <p:nvPr/>
        </p:nvSpPr>
        <p:spPr>
          <a:xfrm>
            <a:off x="5333850" y="3248925"/>
            <a:ext cx="1219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AppX-port 53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AppY-port 68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AppZ-port 6978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